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35"/>
  </p:notesMasterIdLst>
  <p:handoutMasterIdLst>
    <p:handoutMasterId r:id="rId36"/>
  </p:handoutMasterIdLst>
  <p:sldIdLst>
    <p:sldId id="767" r:id="rId7"/>
    <p:sldId id="746" r:id="rId8"/>
    <p:sldId id="773" r:id="rId9"/>
    <p:sldId id="774" r:id="rId10"/>
    <p:sldId id="795" r:id="rId11"/>
    <p:sldId id="775" r:id="rId12"/>
    <p:sldId id="776" r:id="rId13"/>
    <p:sldId id="796" r:id="rId14"/>
    <p:sldId id="798" r:id="rId15"/>
    <p:sldId id="779" r:id="rId16"/>
    <p:sldId id="780" r:id="rId17"/>
    <p:sldId id="781" r:id="rId18"/>
    <p:sldId id="782" r:id="rId19"/>
    <p:sldId id="783" r:id="rId20"/>
    <p:sldId id="799" r:id="rId21"/>
    <p:sldId id="784" r:id="rId22"/>
    <p:sldId id="787" r:id="rId23"/>
    <p:sldId id="797" r:id="rId24"/>
    <p:sldId id="785" r:id="rId25"/>
    <p:sldId id="786" r:id="rId26"/>
    <p:sldId id="789" r:id="rId27"/>
    <p:sldId id="788" r:id="rId28"/>
    <p:sldId id="790" r:id="rId29"/>
    <p:sldId id="791" r:id="rId30"/>
    <p:sldId id="792" r:id="rId31"/>
    <p:sldId id="793" r:id="rId32"/>
    <p:sldId id="794" r:id="rId33"/>
    <p:sldId id="772" r:id="rId34"/>
  </p:sldIdLst>
  <p:sldSz cx="14630400" cy="8229600"/>
  <p:notesSz cx="7102475" cy="9369425"/>
  <p:defaultTextStyle>
    <a:defPPr>
      <a:defRPr lang="en-US"/>
    </a:defPPr>
    <a:lvl1pPr marL="0" algn="l" defTabSz="5486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48606" algn="l" defTabSz="5486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097211" algn="l" defTabSz="5486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645817" algn="l" defTabSz="5486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194422" algn="l" defTabSz="5486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743025" algn="l" defTabSz="5486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291633" algn="l" defTabSz="5486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3840236" algn="l" defTabSz="5486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388842" algn="l" defTabSz="5486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592">
          <p15:clr>
            <a:srgbClr val="A4A3A4"/>
          </p15:clr>
        </p15:guide>
        <p15:guide id="2" orient="horz" pos="744">
          <p15:clr>
            <a:srgbClr val="A4A3A4"/>
          </p15:clr>
        </p15:guide>
        <p15:guide id="3" pos="522">
          <p15:clr>
            <a:srgbClr val="A4A3A4"/>
          </p15:clr>
        </p15:guide>
        <p15:guide id="4" pos="2904">
          <p15:clr>
            <a:srgbClr val="A4A3A4"/>
          </p15:clr>
        </p15:guide>
        <p15:guide id="5" pos="4622">
          <p15:clr>
            <a:srgbClr val="A4A3A4"/>
          </p15:clr>
        </p15:guide>
        <p15:guide id="6" orient="horz" pos="1256">
          <p15:clr>
            <a:srgbClr val="A4A3A4"/>
          </p15:clr>
        </p15:guide>
        <p15:guide id="7" orient="horz" pos="4848">
          <p15:clr>
            <a:srgbClr val="A4A3A4"/>
          </p15:clr>
        </p15:guide>
        <p15:guide id="8" pos="588">
          <p15:clr>
            <a:srgbClr val="A4A3A4"/>
          </p15:clr>
        </p15:guide>
        <p15:guide id="9" pos="4610">
          <p15:clr>
            <a:srgbClr val="A4A3A4"/>
          </p15:clr>
        </p15:guide>
        <p15:guide id="10" pos="86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1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lian Montgomery" initials="G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6C8"/>
    <a:srgbClr val="000000"/>
    <a:srgbClr val="180F89"/>
    <a:srgbClr val="0CA413"/>
    <a:srgbClr val="DACB0A"/>
    <a:srgbClr val="FFC000"/>
    <a:srgbClr val="3C3C3C"/>
    <a:srgbClr val="FFFFFF"/>
    <a:srgbClr val="80C535"/>
    <a:srgbClr val="87C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31" autoAdjust="0"/>
    <p:restoredTop sz="93564" autoAdjust="0"/>
  </p:normalViewPr>
  <p:slideViewPr>
    <p:cSldViewPr snapToGrid="0">
      <p:cViewPr>
        <p:scale>
          <a:sx n="64" d="100"/>
          <a:sy n="64" d="100"/>
        </p:scale>
        <p:origin x="-678" y="-72"/>
      </p:cViewPr>
      <p:guideLst>
        <p:guide orient="horz" pos="4592"/>
        <p:guide orient="horz" pos="744"/>
        <p:guide orient="horz" pos="1256"/>
        <p:guide orient="horz" pos="4848"/>
        <p:guide pos="522"/>
        <p:guide pos="2904"/>
        <p:guide pos="4622"/>
        <p:guide pos="588"/>
        <p:guide pos="4610"/>
        <p:guide pos="86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-4404"/>
    </p:cViewPr>
  </p:sorterViewPr>
  <p:notesViewPr>
    <p:cSldViewPr snapToGrid="0">
      <p:cViewPr varScale="1">
        <p:scale>
          <a:sx n="96" d="100"/>
          <a:sy n="96" d="100"/>
        </p:scale>
        <p:origin x="-4432" y="-104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3D22D-0F46-4BF4-9660-1D4B24F0D9EA}" type="datetimeFigureOut">
              <a:rPr lang="en-US" smtClean="0">
                <a:latin typeface="Arial" panose="020B0604020202020204" pitchFamily="34" charset="0"/>
              </a:rPr>
              <a:t>3/31/2016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51696-4263-4686-8631-6326D8E42C39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61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B714F60-978E-4B46-A1E7-4610C4949FB2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468313"/>
            <a:ext cx="2895600" cy="1628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2179948"/>
            <a:ext cx="5681980" cy="6486770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38491A7-CDAE-6648-97E4-398EE75EB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0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8606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48606" algn="l" defTabSz="548606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97211" algn="l" defTabSz="548606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45817" algn="l" defTabSz="548606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94422" algn="l" defTabSz="548606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43025" algn="l" defTabSz="5486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291633" algn="l" defTabSz="5486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3840236" algn="l" defTabSz="5486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388842" algn="l" defTabSz="54860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43" y="2051920"/>
            <a:ext cx="13167362" cy="5431156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lnSpc>
                <a:spcPct val="95000"/>
              </a:lnSpc>
              <a:spcBef>
                <a:spcPts val="900"/>
              </a:spcBef>
              <a:buClr>
                <a:schemeClr val="tx1"/>
              </a:buClr>
              <a:defRPr sz="3200">
                <a:solidFill>
                  <a:schemeClr val="accent2"/>
                </a:solidFill>
              </a:defRPr>
            </a:lvl1pPr>
            <a:lvl2pPr marL="891485" indent="-342878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defRPr sz="2400">
                <a:solidFill>
                  <a:schemeClr val="accent2"/>
                </a:solidFill>
              </a:defRPr>
            </a:lvl3pPr>
            <a:lvl4pPr marL="1920117" indent="-274304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502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88802" y="1716143"/>
            <a:ext cx="13167550" cy="592454"/>
          </a:xfrm>
          <a:prstGeom prst="rect">
            <a:avLst/>
          </a:prstGeom>
        </p:spPr>
        <p:txBody>
          <a:bodyPr lIns="109887" tIns="54942" rIns="109887" bIns="54942"/>
          <a:lstStyle>
            <a:lvl1pPr marL="0" indent="0">
              <a:lnSpc>
                <a:spcPct val="95000"/>
              </a:lnSpc>
              <a:spcBef>
                <a:spcPts val="400"/>
              </a:spcBef>
              <a:buNone/>
              <a:defRPr sz="3200" cap="none" spc="-61" baseline="0">
                <a:solidFill>
                  <a:schemeClr val="accent2"/>
                </a:solidFill>
              </a:defRPr>
            </a:lvl1pPr>
            <a:lvl2pPr marL="548606" indent="0">
              <a:buNone/>
              <a:defRPr sz="3400">
                <a:solidFill>
                  <a:schemeClr val="tx1"/>
                </a:solidFill>
              </a:defRPr>
            </a:lvl2pPr>
            <a:lvl3pPr marL="1097211" indent="0">
              <a:buNone/>
              <a:defRPr sz="2400">
                <a:solidFill>
                  <a:schemeClr val="tx1"/>
                </a:solidFill>
              </a:defRPr>
            </a:lvl3pPr>
            <a:lvl4pPr marL="1645813" indent="0">
              <a:buNone/>
              <a:defRPr sz="2300">
                <a:solidFill>
                  <a:schemeClr val="tx1"/>
                </a:solidFill>
              </a:defRPr>
            </a:lvl4pPr>
            <a:lvl5pPr marL="2194418" indent="0">
              <a:buNone/>
              <a:defRPr sz="2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82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_Blue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_blu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443045" y="5243938"/>
            <a:ext cx="3184346" cy="29942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88802" y="1716143"/>
            <a:ext cx="13167550" cy="592454"/>
          </a:xfrm>
          <a:prstGeom prst="rect">
            <a:avLst/>
          </a:prstGeom>
        </p:spPr>
        <p:txBody>
          <a:bodyPr lIns="109887" tIns="54942" rIns="109887" bIns="54942"/>
          <a:lstStyle>
            <a:lvl1pPr marL="0" indent="0">
              <a:lnSpc>
                <a:spcPct val="95000"/>
              </a:lnSpc>
              <a:spcBef>
                <a:spcPts val="400"/>
              </a:spcBef>
              <a:buNone/>
              <a:defRPr sz="3200" cap="none" spc="-61" baseline="0">
                <a:solidFill>
                  <a:schemeClr val="accent2"/>
                </a:solidFill>
              </a:defRPr>
            </a:lvl1pPr>
            <a:lvl2pPr marL="548606" indent="0">
              <a:buNone/>
              <a:defRPr sz="3400">
                <a:solidFill>
                  <a:schemeClr val="tx1"/>
                </a:solidFill>
              </a:defRPr>
            </a:lvl2pPr>
            <a:lvl3pPr marL="1097211" indent="0">
              <a:buNone/>
              <a:defRPr sz="2400">
                <a:solidFill>
                  <a:schemeClr val="tx1"/>
                </a:solidFill>
              </a:defRPr>
            </a:lvl3pPr>
            <a:lvl4pPr marL="1645813" indent="0">
              <a:buNone/>
              <a:defRPr sz="2300">
                <a:solidFill>
                  <a:schemeClr val="tx1"/>
                </a:solidFill>
              </a:defRPr>
            </a:lvl4pPr>
            <a:lvl5pPr marL="2194418" indent="0">
              <a:buNone/>
              <a:defRPr sz="2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4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_Color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_blue.png"/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447" y="5222008"/>
            <a:ext cx="3219992" cy="30061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88802" y="1716143"/>
            <a:ext cx="13167550" cy="592454"/>
          </a:xfrm>
          <a:prstGeom prst="rect">
            <a:avLst/>
          </a:prstGeom>
        </p:spPr>
        <p:txBody>
          <a:bodyPr lIns="109887" tIns="54942" rIns="109887" bIns="54942"/>
          <a:lstStyle>
            <a:lvl1pPr marL="0" indent="0">
              <a:lnSpc>
                <a:spcPct val="95000"/>
              </a:lnSpc>
              <a:spcBef>
                <a:spcPts val="400"/>
              </a:spcBef>
              <a:buNone/>
              <a:defRPr sz="3200" cap="none" spc="-61" baseline="0">
                <a:solidFill>
                  <a:schemeClr val="accent2"/>
                </a:solidFill>
              </a:defRPr>
            </a:lvl1pPr>
            <a:lvl2pPr marL="548606" indent="0">
              <a:buNone/>
              <a:defRPr sz="3400">
                <a:solidFill>
                  <a:schemeClr val="tx1"/>
                </a:solidFill>
              </a:defRPr>
            </a:lvl2pPr>
            <a:lvl3pPr marL="1097211" indent="0">
              <a:buNone/>
              <a:defRPr sz="2400">
                <a:solidFill>
                  <a:schemeClr val="tx1"/>
                </a:solidFill>
              </a:defRPr>
            </a:lvl3pPr>
            <a:lvl4pPr marL="1645813" indent="0">
              <a:buNone/>
              <a:defRPr sz="2300">
                <a:solidFill>
                  <a:schemeClr val="tx1"/>
                </a:solidFill>
              </a:defRPr>
            </a:lvl4pPr>
            <a:lvl5pPr marL="2194418" indent="0">
              <a:buNone/>
              <a:defRPr sz="2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604678" y="7873007"/>
            <a:ext cx="2832796" cy="261596"/>
          </a:xfrm>
          <a:prstGeom prst="rect">
            <a:avLst/>
          </a:prstGeom>
          <a:noFill/>
        </p:spPr>
        <p:txBody>
          <a:bodyPr wrap="none" lIns="91425" tIns="45713" rIns="91425" bIns="45713" rtlCol="0" anchor="b" anchorCtr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Juniper Networks, Inc. </a:t>
            </a:r>
          </a:p>
        </p:txBody>
      </p:sp>
    </p:spTree>
    <p:extLst>
      <p:ext uri="{BB962C8B-B14F-4D97-AF65-F5344CB8AC3E}">
        <p14:creationId xmlns:p14="http://schemas.microsoft.com/office/powerpoint/2010/main" val="31704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_blu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443045" y="5243938"/>
            <a:ext cx="3184346" cy="29942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7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Color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_blue.png"/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447" y="5222008"/>
            <a:ext cx="3219992" cy="30061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604678" y="7873007"/>
            <a:ext cx="2832796" cy="261596"/>
          </a:xfrm>
          <a:prstGeom prst="rect">
            <a:avLst/>
          </a:prstGeom>
          <a:noFill/>
        </p:spPr>
        <p:txBody>
          <a:bodyPr wrap="none" lIns="91425" tIns="45713" rIns="91425" bIns="45713" rtlCol="0" anchor="b" anchorCtr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Juniper Networks, Inc. </a:t>
            </a:r>
          </a:p>
        </p:txBody>
      </p:sp>
    </p:spTree>
    <p:extLst>
      <p:ext uri="{BB962C8B-B14F-4D97-AF65-F5344CB8AC3E}">
        <p14:creationId xmlns:p14="http://schemas.microsoft.com/office/powerpoint/2010/main" val="29458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_blu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443045" y="5243938"/>
            <a:ext cx="3184346" cy="29942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Color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_blue.png"/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447" y="5222008"/>
            <a:ext cx="3219992" cy="30061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 userDrawn="1"/>
        </p:nvSpPr>
        <p:spPr>
          <a:xfrm>
            <a:off x="11604678" y="7873007"/>
            <a:ext cx="2832796" cy="261596"/>
          </a:xfrm>
          <a:prstGeom prst="rect">
            <a:avLst/>
          </a:prstGeom>
          <a:noFill/>
        </p:spPr>
        <p:txBody>
          <a:bodyPr wrap="none" lIns="91425" tIns="45713" rIns="91425" bIns="45713" rtlCol="0" anchor="b" anchorCtr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Juniper Networks, Inc.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883" y="2918809"/>
            <a:ext cx="6309360" cy="4741547"/>
          </a:xfrm>
          <a:prstGeom prst="rect">
            <a:avLst/>
          </a:prstGeom>
        </p:spPr>
        <p:txBody>
          <a:bodyPr lIns="91425" tIns="45713" rIns="91425" bIns="45713"/>
          <a:lstStyle>
            <a:lvl1pPr marL="276624" indent="-276624">
              <a:lnSpc>
                <a:spcPct val="95000"/>
              </a:lnSpc>
              <a:spcBef>
                <a:spcPts val="900"/>
              </a:spcBef>
              <a:buClr>
                <a:schemeClr val="tx1"/>
              </a:buClr>
              <a:defRPr sz="2800">
                <a:solidFill>
                  <a:schemeClr val="accent2"/>
                </a:solidFill>
              </a:defRPr>
            </a:lvl1pPr>
            <a:lvl2pPr marL="682977" indent="-272810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</a:defRPr>
            </a:lvl2pPr>
            <a:lvl3pPr marL="1102684" indent="-272810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defRPr sz="2000">
                <a:solidFill>
                  <a:schemeClr val="accent2"/>
                </a:solidFill>
              </a:defRPr>
            </a:lvl3pPr>
            <a:lvl4pPr marL="1512852" indent="-272810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defRPr sz="1800">
                <a:solidFill>
                  <a:schemeClr val="accent2"/>
                </a:solidFill>
              </a:defRPr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73051" y="2918809"/>
            <a:ext cx="6309360" cy="4741547"/>
          </a:xfrm>
          <a:prstGeom prst="rect">
            <a:avLst/>
          </a:prstGeom>
        </p:spPr>
        <p:txBody>
          <a:bodyPr lIns="91425" tIns="45713" rIns="91425" bIns="45713"/>
          <a:lstStyle>
            <a:lvl1pPr marL="276624" indent="-276624">
              <a:lnSpc>
                <a:spcPct val="95000"/>
              </a:lnSpc>
              <a:spcBef>
                <a:spcPts val="900"/>
              </a:spcBef>
              <a:buClr>
                <a:schemeClr val="tx1"/>
              </a:buClr>
              <a:defRPr sz="2800">
                <a:solidFill>
                  <a:schemeClr val="accent2"/>
                </a:solidFill>
              </a:defRPr>
            </a:lvl1pPr>
            <a:lvl2pPr marL="682977" indent="-272810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</a:defRPr>
            </a:lvl2pPr>
            <a:lvl3pPr marL="1241951" indent="-272810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defRPr sz="2000">
                <a:solidFill>
                  <a:schemeClr val="accent2"/>
                </a:solidFill>
              </a:defRPr>
            </a:lvl3pPr>
            <a:lvl4pPr marL="1779938" indent="-272810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tabLst/>
              <a:defRPr sz="1800">
                <a:solidFill>
                  <a:schemeClr val="accent2"/>
                </a:solidFill>
              </a:defRPr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52883" y="1927366"/>
            <a:ext cx="6309360" cy="76771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73051" y="1927366"/>
            <a:ext cx="6309360" cy="76771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w Content, 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14630400" cy="8229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887" tIns="54942" rIns="109887" bIns="54942"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 descr="testytest2.png"/>
          <p:cNvPicPr>
            <a:picLocks noChangeAspect="1"/>
          </p:cNvPicPr>
          <p:nvPr userDrawn="1"/>
        </p:nvPicPr>
        <p:blipFill rotWithShape="1">
          <a:blip r:embed="rId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flipH="1">
            <a:off x="0" y="2"/>
            <a:ext cx="14630400" cy="82296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887" tIns="54942" rIns="109887" bIns="54942"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6871" y="1139566"/>
            <a:ext cx="8970442" cy="59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1199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62255" y="2088304"/>
            <a:ext cx="9033904" cy="5200228"/>
          </a:xfrm>
          <a:prstGeom prst="rect">
            <a:avLst/>
          </a:prstGeom>
        </p:spPr>
        <p:txBody>
          <a:bodyPr lIns="109887" tIns="54942" rIns="109887" bIns="54942"/>
          <a:lstStyle>
            <a:lvl1pPr marL="411455" indent="-411455">
              <a:lnSpc>
                <a:spcPct val="95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 marL="891485" indent="-342878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accent2"/>
                </a:solidFill>
              </a:defRPr>
            </a:lvl2pPr>
            <a:lvl3pPr marL="1371515" indent="-274304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accent2"/>
                </a:solidFill>
              </a:defRPr>
            </a:lvl3pPr>
            <a:lvl4pPr marL="1920117" indent="-274304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4pPr>
            <a:lvl5pPr marL="2468722" indent="-274304"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" y="0"/>
            <a:ext cx="3998081" cy="8229600"/>
          </a:xfrm>
          <a:prstGeom prst="rect">
            <a:avLst/>
          </a:prstGeom>
        </p:spPr>
        <p:txBody>
          <a:bodyPr lIns="109887" tIns="54942" rIns="109887" bIns="54942"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04678" y="7873007"/>
            <a:ext cx="2832796" cy="261596"/>
          </a:xfrm>
          <a:prstGeom prst="rect">
            <a:avLst/>
          </a:prstGeom>
          <a:noFill/>
        </p:spPr>
        <p:txBody>
          <a:bodyPr wrap="none" lIns="91425" tIns="45713" rIns="91425" bIns="45713" rtlCol="0" anchor="b" anchorCtr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Juniper Networks, Inc. </a:t>
            </a:r>
          </a:p>
        </p:txBody>
      </p:sp>
      <p:sp>
        <p:nvSpPr>
          <p:cNvPr id="13" name="Rectangle 26"/>
          <p:cNvSpPr>
            <a:spLocks noChangeArrowheads="1"/>
          </p:cNvSpPr>
          <p:nvPr userDrawn="1"/>
        </p:nvSpPr>
        <p:spPr bwMode="black">
          <a:xfrm>
            <a:off x="184797" y="7886143"/>
            <a:ext cx="356157" cy="261596"/>
          </a:xfrm>
          <a:prstGeom prst="rect">
            <a:avLst/>
          </a:prstGeom>
          <a:noFill/>
          <a:extLst/>
        </p:spPr>
        <p:txBody>
          <a:bodyPr wrap="none" lIns="91425" tIns="45713" rIns="91425" bIns="45713" rtlCol="0" anchor="b" anchorCtr="0">
            <a:spAutoFit/>
          </a:bodyPr>
          <a:lstStyle/>
          <a:p>
            <a:pPr lvl="0"/>
            <a:fld id="{5266C0E3-FCB2-4D10-9980-6DFC0D8FABCB}" type="slidenum">
              <a:rPr lang="en-US"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rPr>
              <a:pPr lvl="0"/>
              <a:t>‹#›</a:t>
            </a:fld>
            <a:endParaRPr lang="en-US" sz="1100">
              <a:solidFill>
                <a:srgbClr val="344A58">
                  <a:alpha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950720" y="7886143"/>
            <a:ext cx="107289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All Rights Reserved -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PROPRIETARY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and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CONFIDENTIAL –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Internal Use only.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 Printed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copies of this document are for reference only.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11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58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estricted &amp; Confidentia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8589107-detail-of-modern-architecture-and-empty-gettyimages copy.jpg"/>
          <p:cNvPicPr>
            <a:picLocks noChangeAspect="1"/>
          </p:cNvPicPr>
          <p:nvPr userDrawn="1"/>
        </p:nvPicPr>
        <p:blipFill rotWithShape="1"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4" b="24289"/>
          <a:stretch/>
        </p:blipFill>
        <p:spPr>
          <a:xfrm>
            <a:off x="-23504" y="-1"/>
            <a:ext cx="14653904" cy="82296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1"/>
            <a:ext cx="14630400" cy="82296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887" tIns="54942" rIns="109887" bIns="54942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 userDrawn="1"/>
        </p:nvSpPr>
        <p:spPr bwMode="black">
          <a:xfrm>
            <a:off x="184797" y="7886143"/>
            <a:ext cx="356157" cy="261596"/>
          </a:xfrm>
          <a:prstGeom prst="rect">
            <a:avLst/>
          </a:prstGeom>
          <a:noFill/>
          <a:extLst/>
        </p:spPr>
        <p:txBody>
          <a:bodyPr wrap="none" lIns="91425" tIns="45713" rIns="91425" bIns="45713" rtlCol="0" anchor="b" anchorCtr="0">
            <a:spAutoFit/>
          </a:bodyPr>
          <a:lstStyle/>
          <a:p>
            <a:pPr lvl="0"/>
            <a:fld id="{5266C0E3-FCB2-4D10-9980-6DFC0D8FABCB}" type="slidenum">
              <a:rPr lang="en-US"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rPr>
              <a:pPr lvl="0"/>
              <a:t>‹#›</a:t>
            </a:fld>
            <a:endParaRPr lang="en-US" sz="1100">
              <a:solidFill>
                <a:srgbClr val="344A58">
                  <a:alpha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43" y="2051920"/>
            <a:ext cx="13167362" cy="5431156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lnSpc>
                <a:spcPct val="95000"/>
              </a:lnSpc>
              <a:spcBef>
                <a:spcPts val="900"/>
              </a:spcBef>
              <a:buClr>
                <a:schemeClr val="tx1"/>
              </a:buClr>
              <a:defRPr sz="3200">
                <a:solidFill>
                  <a:schemeClr val="accent2"/>
                </a:solidFill>
              </a:defRPr>
            </a:lvl1pPr>
            <a:lvl2pPr marL="891485" indent="-342878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defRPr sz="2400">
                <a:solidFill>
                  <a:schemeClr val="accent2"/>
                </a:solidFill>
              </a:defRPr>
            </a:lvl3pPr>
            <a:lvl4pPr marL="1920117" indent="-274304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04678" y="7873007"/>
            <a:ext cx="2832796" cy="261596"/>
          </a:xfrm>
          <a:prstGeom prst="rect">
            <a:avLst/>
          </a:prstGeom>
          <a:noFill/>
        </p:spPr>
        <p:txBody>
          <a:bodyPr wrap="none" lIns="91425" tIns="45713" rIns="91425" bIns="45713" rtlCol="0" anchor="b" anchorCtr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Juniper Networks, Inc. </a:t>
            </a:r>
          </a:p>
        </p:txBody>
      </p:sp>
    </p:spTree>
    <p:extLst>
      <p:ext uri="{BB962C8B-B14F-4D97-AF65-F5344CB8AC3E}">
        <p14:creationId xmlns:p14="http://schemas.microsoft.com/office/powerpoint/2010/main" val="18877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14630400" cy="8229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887" tIns="54942" rIns="109887" bIns="54942"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3" name="Picture 12" descr="longwindowperspective.jpg"/>
          <p:cNvPicPr>
            <a:picLocks noChangeAspect="1"/>
          </p:cNvPicPr>
          <p:nvPr userDrawn="1"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2" b="10558"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6871" y="1139566"/>
            <a:ext cx="8970442" cy="59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90000"/>
              </a:lnSpc>
              <a:spcAft>
                <a:spcPts val="1441"/>
              </a:spcAft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1199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" y="0"/>
            <a:ext cx="3998081" cy="8229600"/>
          </a:xfrm>
          <a:prstGeom prst="rect">
            <a:avLst/>
          </a:prstGeom>
        </p:spPr>
        <p:txBody>
          <a:bodyPr lIns="109887" tIns="54942" rIns="109887" bIns="54942"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988644" y="3366639"/>
            <a:ext cx="7698751" cy="1891666"/>
          </a:xfrm>
          <a:prstGeom prst="rect">
            <a:avLst/>
          </a:prstGeom>
        </p:spPr>
        <p:txBody>
          <a:bodyPr lIns="109887" tIns="54942" rIns="109887" bIns="54942" anchor="ctr" anchorCtr="0"/>
          <a:lstStyle>
            <a:lvl1pPr marL="139267" indent="-139267">
              <a:lnSpc>
                <a:spcPct val="95000"/>
              </a:lnSpc>
              <a:spcBef>
                <a:spcPts val="900"/>
              </a:spcBef>
              <a:buNone/>
              <a:tabLst>
                <a:tab pos="8115599" algn="r"/>
              </a:tabLst>
              <a:defRPr sz="2900">
                <a:solidFill>
                  <a:schemeClr val="accent2"/>
                </a:solidFill>
              </a:defRPr>
            </a:lvl1pPr>
            <a:lvl2pPr marL="548606" indent="0">
              <a:buNone/>
              <a:defRPr sz="2900">
                <a:solidFill>
                  <a:schemeClr val="accent2"/>
                </a:solidFill>
              </a:defRPr>
            </a:lvl2pPr>
            <a:lvl3pPr marL="1097211" indent="0">
              <a:buNone/>
              <a:defRPr sz="2900">
                <a:solidFill>
                  <a:schemeClr val="accent2"/>
                </a:solidFill>
              </a:defRPr>
            </a:lvl3pPr>
            <a:lvl4pPr marL="1645813" indent="0">
              <a:buNone/>
              <a:defRPr sz="2900">
                <a:solidFill>
                  <a:schemeClr val="accent2"/>
                </a:solidFill>
              </a:defRPr>
            </a:lvl4pPr>
            <a:lvl5pPr marL="2194418" indent="0">
              <a:buNone/>
              <a:defRPr sz="29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604678" y="7873007"/>
            <a:ext cx="2832796" cy="261596"/>
          </a:xfrm>
          <a:prstGeom prst="rect">
            <a:avLst/>
          </a:prstGeom>
          <a:noFill/>
        </p:spPr>
        <p:txBody>
          <a:bodyPr wrap="none" lIns="91425" tIns="45713" rIns="91425" bIns="45713" rtlCol="0" anchor="b" anchorCtr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Juniper Networks, Inc. </a:t>
            </a:r>
          </a:p>
        </p:txBody>
      </p:sp>
      <p:sp>
        <p:nvSpPr>
          <p:cNvPr id="12" name="Rectangle 26"/>
          <p:cNvSpPr>
            <a:spLocks noChangeArrowheads="1"/>
          </p:cNvSpPr>
          <p:nvPr userDrawn="1"/>
        </p:nvSpPr>
        <p:spPr bwMode="black">
          <a:xfrm>
            <a:off x="184797" y="7886143"/>
            <a:ext cx="356157" cy="261596"/>
          </a:xfrm>
          <a:prstGeom prst="rect">
            <a:avLst/>
          </a:prstGeom>
          <a:noFill/>
          <a:extLst/>
        </p:spPr>
        <p:txBody>
          <a:bodyPr wrap="none" lIns="91425" tIns="45713" rIns="91425" bIns="45713" rtlCol="0" anchor="b" anchorCtr="0">
            <a:spAutoFit/>
          </a:bodyPr>
          <a:lstStyle/>
          <a:p>
            <a:pPr lvl="0"/>
            <a:fld id="{5266C0E3-FCB2-4D10-9980-6DFC0D8FABCB}" type="slidenum">
              <a:rPr lang="en-US"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rPr>
              <a:pPr lvl="0"/>
              <a:t>‹#›</a:t>
            </a:fld>
            <a:endParaRPr lang="en-US" sz="1100">
              <a:solidFill>
                <a:srgbClr val="344A58">
                  <a:alpha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3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ernate Backgroun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room.jpg"/>
          <p:cNvPicPr>
            <a:picLocks noChangeAspect="1"/>
          </p:cNvPicPr>
          <p:nvPr userDrawn="1"/>
        </p:nvPicPr>
        <p:blipFill rotWithShape="1"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4630401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604678" y="7873007"/>
            <a:ext cx="2832796" cy="261596"/>
          </a:xfrm>
          <a:prstGeom prst="rect">
            <a:avLst/>
          </a:prstGeom>
          <a:noFill/>
        </p:spPr>
        <p:txBody>
          <a:bodyPr wrap="none" lIns="91425" tIns="45713" rIns="91425" bIns="45713" rtlCol="0" anchor="b" anchorCtr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Juniper Networks, Inc. </a:t>
            </a:r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black">
          <a:xfrm>
            <a:off x="184797" y="7886143"/>
            <a:ext cx="356157" cy="261596"/>
          </a:xfrm>
          <a:prstGeom prst="rect">
            <a:avLst/>
          </a:prstGeom>
          <a:noFill/>
          <a:extLst/>
        </p:spPr>
        <p:txBody>
          <a:bodyPr wrap="none" lIns="91425" tIns="45713" rIns="91425" bIns="45713" rtlCol="0" anchor="b" anchorCtr="0">
            <a:spAutoFit/>
          </a:bodyPr>
          <a:lstStyle/>
          <a:p>
            <a:pPr lvl="0"/>
            <a:fld id="{5266C0E3-FCB2-4D10-9980-6DFC0D8FABCB}" type="slidenum">
              <a:rPr lang="en-US"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rPr>
              <a:pPr lvl="0"/>
              <a:t>‹#›</a:t>
            </a:fld>
            <a:endParaRPr lang="en-US" sz="1100">
              <a:solidFill>
                <a:srgbClr val="344A58">
                  <a:alpha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36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ernate Backgroun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gwindowperspective.jpg"/>
          <p:cNvPicPr>
            <a:picLocks noChangeAspect="1"/>
          </p:cNvPicPr>
          <p:nvPr userDrawn="1"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2" b="10558"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04678" y="7873007"/>
            <a:ext cx="2832796" cy="261596"/>
          </a:xfrm>
          <a:prstGeom prst="rect">
            <a:avLst/>
          </a:prstGeom>
          <a:noFill/>
        </p:spPr>
        <p:txBody>
          <a:bodyPr wrap="none" lIns="91425" tIns="45713" rIns="91425" bIns="45713" rtlCol="0" anchor="b" anchorCtr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Juniper Networks, Inc. </a:t>
            </a:r>
          </a:p>
        </p:txBody>
      </p:sp>
      <p:sp>
        <p:nvSpPr>
          <p:cNvPr id="9" name="Rectangle 26"/>
          <p:cNvSpPr>
            <a:spLocks noChangeArrowheads="1"/>
          </p:cNvSpPr>
          <p:nvPr userDrawn="1"/>
        </p:nvSpPr>
        <p:spPr bwMode="black">
          <a:xfrm>
            <a:off x="184797" y="7886143"/>
            <a:ext cx="356157" cy="261596"/>
          </a:xfrm>
          <a:prstGeom prst="rect">
            <a:avLst/>
          </a:prstGeom>
          <a:noFill/>
          <a:extLst/>
        </p:spPr>
        <p:txBody>
          <a:bodyPr wrap="none" lIns="91425" tIns="45713" rIns="91425" bIns="45713" rtlCol="0" anchor="b" anchorCtr="0">
            <a:spAutoFit/>
          </a:bodyPr>
          <a:lstStyle/>
          <a:p>
            <a:pPr lvl="0"/>
            <a:fld id="{5266C0E3-FCB2-4D10-9980-6DFC0D8FABCB}" type="slidenum">
              <a:rPr lang="en-US"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rPr>
              <a:pPr lvl="0"/>
              <a:t>‹#›</a:t>
            </a:fld>
            <a:endParaRPr lang="en-US" sz="1100">
              <a:solidFill>
                <a:srgbClr val="344A58">
                  <a:alpha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ternate Backgroun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stytest5.png"/>
          <p:cNvPicPr>
            <a:picLocks noChangeAspect="1"/>
          </p:cNvPicPr>
          <p:nvPr userDrawn="1"/>
        </p:nvPicPr>
        <p:blipFill rotWithShape="1"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6"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04678" y="7873007"/>
            <a:ext cx="2832796" cy="261596"/>
          </a:xfrm>
          <a:prstGeom prst="rect">
            <a:avLst/>
          </a:prstGeom>
          <a:noFill/>
        </p:spPr>
        <p:txBody>
          <a:bodyPr wrap="none" lIns="91425" tIns="45713" rIns="91425" bIns="45713" rtlCol="0" anchor="b" anchorCtr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Juniper Networks, Inc. </a:t>
            </a:r>
          </a:p>
        </p:txBody>
      </p:sp>
      <p:sp>
        <p:nvSpPr>
          <p:cNvPr id="10" name="Rectangle 26"/>
          <p:cNvSpPr>
            <a:spLocks noChangeArrowheads="1"/>
          </p:cNvSpPr>
          <p:nvPr userDrawn="1"/>
        </p:nvSpPr>
        <p:spPr bwMode="black">
          <a:xfrm>
            <a:off x="184797" y="7886143"/>
            <a:ext cx="356157" cy="261596"/>
          </a:xfrm>
          <a:prstGeom prst="rect">
            <a:avLst/>
          </a:prstGeom>
          <a:noFill/>
          <a:extLst/>
        </p:spPr>
        <p:txBody>
          <a:bodyPr wrap="none" lIns="91425" tIns="45713" rIns="91425" bIns="45713" rtlCol="0" anchor="b" anchorCtr="0">
            <a:spAutoFit/>
          </a:bodyPr>
          <a:lstStyle/>
          <a:p>
            <a:pPr lvl="0"/>
            <a:fld id="{5266C0E3-FCB2-4D10-9980-6DFC0D8FABCB}" type="slidenum">
              <a:rPr lang="en-US"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rPr>
              <a:pPr lvl="0"/>
              <a:t>‹#›</a:t>
            </a:fld>
            <a:endParaRPr lang="en-US" sz="1100">
              <a:solidFill>
                <a:srgbClr val="344A58">
                  <a:alpha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950720" y="7886143"/>
            <a:ext cx="107289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All Rights Reserved -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PROPRIETARY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and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CONFIDENTIAL –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Internal Use only.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 Printed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copies of this document are for reference only.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11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82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ngwindowperspective.jpg"/>
          <p:cNvPicPr>
            <a:picLocks noChangeAspect="1"/>
          </p:cNvPicPr>
          <p:nvPr userDrawn="1"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2" b="10558"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Picture 6" descr="juniper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100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9631" y="432094"/>
            <a:ext cx="2280998" cy="623615"/>
          </a:xfrm>
          <a:prstGeom prst="rect">
            <a:avLst/>
          </a:prstGeom>
        </p:spPr>
      </p:pic>
      <p:pic>
        <p:nvPicPr>
          <p:cNvPr id="8" name="Picture 7" descr="Slide16 copy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766" y="4824065"/>
            <a:ext cx="6050008" cy="105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543" y="3323490"/>
            <a:ext cx="6674148" cy="1371600"/>
          </a:xfrm>
          <a:prstGeom prst="rect">
            <a:avLst/>
          </a:prstGeom>
        </p:spPr>
        <p:txBody>
          <a:bodyPr lIns="91425" tIns="45713" rIns="91425" bIns="45713" anchor="b" anchorCtr="0"/>
          <a:lstStyle>
            <a:lvl1pPr>
              <a:lnSpc>
                <a:spcPct val="95000"/>
              </a:lnSpc>
              <a:spcBef>
                <a:spcPts val="900"/>
              </a:spcBef>
              <a:defRPr lang="en-US" sz="10000" b="0" cap="none" spc="-6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5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tricted &amp; Confidential_Titl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8589107-detail-of-modern-architecture-and-empty-gettyimages copy.jpg"/>
          <p:cNvPicPr>
            <a:picLocks noChangeAspect="1"/>
          </p:cNvPicPr>
          <p:nvPr userDrawn="1"/>
        </p:nvPicPr>
        <p:blipFill rotWithShape="1"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4" b="24289"/>
          <a:stretch/>
        </p:blipFill>
        <p:spPr>
          <a:xfrm>
            <a:off x="-23504" y="-1"/>
            <a:ext cx="14653904" cy="822960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-1"/>
            <a:ext cx="14630400" cy="82296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887" tIns="54942" rIns="109887" bIns="54942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black">
          <a:xfrm>
            <a:off x="184797" y="7886143"/>
            <a:ext cx="356157" cy="261596"/>
          </a:xfrm>
          <a:prstGeom prst="rect">
            <a:avLst/>
          </a:prstGeom>
          <a:noFill/>
          <a:extLst/>
        </p:spPr>
        <p:txBody>
          <a:bodyPr wrap="none" lIns="91425" tIns="45713" rIns="91425" bIns="45713" rtlCol="0" anchor="b" anchorCtr="0">
            <a:spAutoFit/>
          </a:bodyPr>
          <a:lstStyle/>
          <a:p>
            <a:pPr lvl="0"/>
            <a:fld id="{5266C0E3-FCB2-4D10-9980-6DFC0D8FABCB}" type="slidenum">
              <a:rPr lang="en-US"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rPr>
              <a:pPr lvl="0"/>
              <a:t>‹#›</a:t>
            </a:fld>
            <a:endParaRPr lang="en-US" sz="1100">
              <a:solidFill>
                <a:srgbClr val="344A58">
                  <a:alpha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88802" y="1716143"/>
            <a:ext cx="13167550" cy="592454"/>
          </a:xfrm>
          <a:prstGeom prst="rect">
            <a:avLst/>
          </a:prstGeom>
        </p:spPr>
        <p:txBody>
          <a:bodyPr lIns="109887" tIns="54942" rIns="109887" bIns="54942"/>
          <a:lstStyle>
            <a:lvl1pPr marL="0" indent="0">
              <a:lnSpc>
                <a:spcPct val="95000"/>
              </a:lnSpc>
              <a:spcBef>
                <a:spcPts val="400"/>
              </a:spcBef>
              <a:buNone/>
              <a:defRPr sz="3200" cap="none" spc="-61" baseline="0">
                <a:solidFill>
                  <a:schemeClr val="accent2"/>
                </a:solidFill>
              </a:defRPr>
            </a:lvl1pPr>
            <a:lvl2pPr marL="548606" indent="0">
              <a:buNone/>
              <a:defRPr sz="3400">
                <a:solidFill>
                  <a:schemeClr val="tx1"/>
                </a:solidFill>
              </a:defRPr>
            </a:lvl2pPr>
            <a:lvl3pPr marL="1097211" indent="0">
              <a:buNone/>
              <a:defRPr sz="2400">
                <a:solidFill>
                  <a:schemeClr val="tx1"/>
                </a:solidFill>
              </a:defRPr>
            </a:lvl3pPr>
            <a:lvl4pPr marL="1645813" indent="0">
              <a:buNone/>
              <a:defRPr sz="2300">
                <a:solidFill>
                  <a:schemeClr val="tx1"/>
                </a:solidFill>
              </a:defRPr>
            </a:lvl4pPr>
            <a:lvl5pPr marL="2194418" indent="0">
              <a:buNone/>
              <a:defRPr sz="2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950720" y="7886143"/>
            <a:ext cx="107289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All Rights Reserved -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PROPRIETARY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and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CONFIDENTIAL –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Internal Use only.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 Printed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copies of this document are for reference only.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11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604678" y="7873007"/>
            <a:ext cx="2832796" cy="261596"/>
          </a:xfrm>
          <a:prstGeom prst="rect">
            <a:avLst/>
          </a:prstGeom>
          <a:noFill/>
        </p:spPr>
        <p:txBody>
          <a:bodyPr wrap="none" lIns="91425" tIns="45713" rIns="91425" bIns="45713" rtlCol="0" anchor="b" anchorCtr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Juniper Networks, Inc. </a:t>
            </a:r>
          </a:p>
        </p:txBody>
      </p:sp>
    </p:spTree>
    <p:extLst>
      <p:ext uri="{BB962C8B-B14F-4D97-AF65-F5344CB8AC3E}">
        <p14:creationId xmlns:p14="http://schemas.microsoft.com/office/powerpoint/2010/main" val="118611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fidentia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8589107-detail-of-modern-architecture-and-empty-gettyimages copy.jpg"/>
          <p:cNvPicPr>
            <a:picLocks noChangeAspect="1"/>
          </p:cNvPicPr>
          <p:nvPr userDrawn="1"/>
        </p:nvPicPr>
        <p:blipFill rotWithShape="1"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4" b="24289"/>
          <a:stretch/>
        </p:blipFill>
        <p:spPr>
          <a:xfrm>
            <a:off x="-23504" y="-1"/>
            <a:ext cx="14653904" cy="82296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1"/>
            <a:ext cx="14630400" cy="82296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887" tIns="54942" rIns="109887" bIns="54942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 userDrawn="1"/>
        </p:nvSpPr>
        <p:spPr bwMode="black">
          <a:xfrm>
            <a:off x="184797" y="7886143"/>
            <a:ext cx="356157" cy="261596"/>
          </a:xfrm>
          <a:prstGeom prst="rect">
            <a:avLst/>
          </a:prstGeom>
          <a:noFill/>
          <a:extLst/>
        </p:spPr>
        <p:txBody>
          <a:bodyPr wrap="none" lIns="91425" tIns="45713" rIns="91425" bIns="45713" rtlCol="0" anchor="b" anchorCtr="0">
            <a:spAutoFit/>
          </a:bodyPr>
          <a:lstStyle/>
          <a:p>
            <a:pPr lvl="0"/>
            <a:fld id="{5266C0E3-FCB2-4D10-9980-6DFC0D8FABCB}" type="slidenum">
              <a:rPr lang="en-US"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rPr>
              <a:pPr lvl="0"/>
              <a:t>‹#›</a:t>
            </a:fld>
            <a:endParaRPr lang="en-US" sz="1100">
              <a:solidFill>
                <a:srgbClr val="344A58">
                  <a:alpha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43" y="2051920"/>
            <a:ext cx="13167362" cy="5431156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lnSpc>
                <a:spcPct val="95000"/>
              </a:lnSpc>
              <a:spcBef>
                <a:spcPts val="900"/>
              </a:spcBef>
              <a:buClr>
                <a:schemeClr val="tx1"/>
              </a:buClr>
              <a:defRPr sz="3200">
                <a:solidFill>
                  <a:schemeClr val="accent2"/>
                </a:solidFill>
              </a:defRPr>
            </a:lvl1pPr>
            <a:lvl2pPr marL="891485" indent="-342878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defRPr sz="2400">
                <a:solidFill>
                  <a:schemeClr val="accent2"/>
                </a:solidFill>
              </a:defRPr>
            </a:lvl3pPr>
            <a:lvl4pPr marL="1920117" indent="-274304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50720" y="7886143"/>
            <a:ext cx="107289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All Rights Reserved -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PROPRIETARY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and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CONFIDENTIAL –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Internal Use only.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 Printed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copies of this document are for reference only.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11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604678" y="7873007"/>
            <a:ext cx="2832796" cy="261596"/>
          </a:xfrm>
          <a:prstGeom prst="rect">
            <a:avLst/>
          </a:prstGeom>
          <a:noFill/>
        </p:spPr>
        <p:txBody>
          <a:bodyPr wrap="none" lIns="91425" tIns="45713" rIns="91425" bIns="45713" rtlCol="0" anchor="b" anchorCtr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Juniper Networks, Inc. </a:t>
            </a:r>
          </a:p>
        </p:txBody>
      </p:sp>
    </p:spTree>
    <p:extLst>
      <p:ext uri="{BB962C8B-B14F-4D97-AF65-F5344CB8AC3E}">
        <p14:creationId xmlns:p14="http://schemas.microsoft.com/office/powerpoint/2010/main" val="160521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fidential_Titl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8589107-detail-of-modern-architecture-and-empty-gettyimages copy.jpg"/>
          <p:cNvPicPr>
            <a:picLocks noChangeAspect="1"/>
          </p:cNvPicPr>
          <p:nvPr userDrawn="1"/>
        </p:nvPicPr>
        <p:blipFill rotWithShape="1"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4" b="24289"/>
          <a:stretch/>
        </p:blipFill>
        <p:spPr>
          <a:xfrm>
            <a:off x="-23504" y="-1"/>
            <a:ext cx="14653904" cy="822960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-1"/>
            <a:ext cx="14630400" cy="82296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887" tIns="54942" rIns="109887" bIns="54942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black">
          <a:xfrm>
            <a:off x="184797" y="7886143"/>
            <a:ext cx="356157" cy="261596"/>
          </a:xfrm>
          <a:prstGeom prst="rect">
            <a:avLst/>
          </a:prstGeom>
          <a:noFill/>
          <a:extLst/>
        </p:spPr>
        <p:txBody>
          <a:bodyPr wrap="none" lIns="91425" tIns="45713" rIns="91425" bIns="45713" rtlCol="0" anchor="b" anchorCtr="0">
            <a:spAutoFit/>
          </a:bodyPr>
          <a:lstStyle/>
          <a:p>
            <a:pPr lvl="0"/>
            <a:fld id="{5266C0E3-FCB2-4D10-9980-6DFC0D8FABCB}" type="slidenum">
              <a:rPr lang="en-US"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rPr>
              <a:pPr lvl="0"/>
              <a:t>‹#›</a:t>
            </a:fld>
            <a:endParaRPr lang="en-US" sz="1100">
              <a:solidFill>
                <a:srgbClr val="344A58">
                  <a:alpha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88802" y="1716143"/>
            <a:ext cx="13167550" cy="592454"/>
          </a:xfrm>
          <a:prstGeom prst="rect">
            <a:avLst/>
          </a:prstGeom>
        </p:spPr>
        <p:txBody>
          <a:bodyPr lIns="109887" tIns="54942" rIns="109887" bIns="54942"/>
          <a:lstStyle>
            <a:lvl1pPr marL="0" indent="0">
              <a:lnSpc>
                <a:spcPct val="95000"/>
              </a:lnSpc>
              <a:spcBef>
                <a:spcPts val="400"/>
              </a:spcBef>
              <a:buNone/>
              <a:defRPr sz="3200" cap="none" spc="-61" baseline="0">
                <a:solidFill>
                  <a:schemeClr val="accent2"/>
                </a:solidFill>
              </a:defRPr>
            </a:lvl1pPr>
            <a:lvl2pPr marL="548606" indent="0">
              <a:buNone/>
              <a:defRPr sz="3400">
                <a:solidFill>
                  <a:schemeClr val="tx1"/>
                </a:solidFill>
              </a:defRPr>
            </a:lvl2pPr>
            <a:lvl3pPr marL="1097211" indent="0">
              <a:buNone/>
              <a:defRPr sz="2400">
                <a:solidFill>
                  <a:schemeClr val="tx1"/>
                </a:solidFill>
              </a:defRPr>
            </a:lvl3pPr>
            <a:lvl4pPr marL="1645813" indent="0">
              <a:buNone/>
              <a:defRPr sz="2300">
                <a:solidFill>
                  <a:schemeClr val="tx1"/>
                </a:solidFill>
              </a:defRPr>
            </a:lvl4pPr>
            <a:lvl5pPr marL="2194418" indent="0">
              <a:buNone/>
              <a:defRPr sz="2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950720" y="7886143"/>
            <a:ext cx="107289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All Rights Reserved -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PROPRIETARY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and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CONFIDENTIAL –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Internal Use only.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 Printed</a:t>
            </a:r>
            <a:r>
              <a:rPr lang="en-US" sz="1100" b="1" baseline="0" dirty="0" smtClean="0">
                <a:solidFill>
                  <a:srgbClr val="FF0000"/>
                </a:solidFill>
                <a:latin typeface="+mn-lt"/>
              </a:rPr>
              <a:t> copies of this document are for reference only.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11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604678" y="7873007"/>
            <a:ext cx="2832796" cy="261596"/>
          </a:xfrm>
          <a:prstGeom prst="rect">
            <a:avLst/>
          </a:prstGeom>
          <a:noFill/>
        </p:spPr>
        <p:txBody>
          <a:bodyPr wrap="none" lIns="91425" tIns="45713" rIns="91425" bIns="45713" rtlCol="0" anchor="b" anchorCtr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Juniper Networks, Inc. </a:t>
            </a:r>
          </a:p>
        </p:txBody>
      </p:sp>
    </p:spTree>
    <p:extLst>
      <p:ext uri="{BB962C8B-B14F-4D97-AF65-F5344CB8AC3E}">
        <p14:creationId xmlns:p14="http://schemas.microsoft.com/office/powerpoint/2010/main" val="266377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0"/>
            <a:ext cx="14630400" cy="8229600"/>
          </a:xfrm>
          <a:prstGeom prst="rect">
            <a:avLst/>
          </a:prstGeom>
          <a:solidFill>
            <a:srgbClr val="DFDFD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60">
              <a:solidFill>
                <a:srgbClr val="333333"/>
              </a:solidFill>
              <a:cs typeface="Arial" charset="0"/>
            </a:endParaRPr>
          </a:p>
        </p:txBody>
      </p:sp>
      <p:pic>
        <p:nvPicPr>
          <p:cNvPr id="5" name="Picture 7" descr="blue-window"/>
          <p:cNvPicPr>
            <a:picLocks noChangeAspect="1" noChangeArrowheads="1"/>
          </p:cNvPicPr>
          <p:nvPr/>
        </p:nvPicPr>
        <p:blipFill>
          <a:blip r:embed="rId2" cstate="print"/>
          <a:srcRect b="37572"/>
          <a:stretch>
            <a:fillRect/>
          </a:stretch>
        </p:blipFill>
        <p:spPr bwMode="auto">
          <a:xfrm>
            <a:off x="721360" y="6562726"/>
            <a:ext cx="13187680" cy="11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3521" y="1095376"/>
            <a:ext cx="2760981" cy="5715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501" y="3038476"/>
            <a:ext cx="12435840" cy="1072514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5" name="Text Placeholder 2"/>
          <p:cNvSpPr>
            <a:spLocks noGrp="1"/>
          </p:cNvSpPr>
          <p:nvPr>
            <p:ph type="subTitle" idx="1"/>
          </p:nvPr>
        </p:nvSpPr>
        <p:spPr>
          <a:xfrm>
            <a:off x="1460501" y="4331970"/>
            <a:ext cx="10241280" cy="11677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79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14630400" cy="8229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887" tIns="54942" rIns="109887" bIns="54942"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 descr="testytest2.png"/>
          <p:cNvPicPr>
            <a:picLocks noChangeAspect="1"/>
          </p:cNvPicPr>
          <p:nvPr userDrawn="1"/>
        </p:nvPicPr>
        <p:blipFill rotWithShape="1">
          <a:blip r:embed="rId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Picture 2" descr="responsive_pallete.png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956" y="4503152"/>
            <a:ext cx="7700009" cy="931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06220" y="2579408"/>
            <a:ext cx="8055056" cy="177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defRPr lang="en-US" sz="72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>
              <a:lnSpc>
                <a:spcPct val="80000"/>
              </a:lnSpc>
              <a:spcAft>
                <a:spcPts val="1199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1109174" y="4747696"/>
            <a:ext cx="8055218" cy="548788"/>
          </a:xfrm>
          <a:prstGeom prst="rect">
            <a:avLst/>
          </a:prstGeom>
          <a:noFill/>
          <a:ln>
            <a:noFill/>
          </a:ln>
        </p:spPr>
        <p:txBody>
          <a:bodyPr lIns="109887" tIns="54942" rIns="109887" bIns="54942"/>
          <a:lstStyle>
            <a:lvl1pPr marL="0" indent="0">
              <a:lnSpc>
                <a:spcPct val="95000"/>
              </a:lnSpc>
              <a:spcBef>
                <a:spcPts val="900"/>
              </a:spcBef>
              <a:buNone/>
              <a:defRPr sz="3400" cap="none" spc="-61" baseline="0">
                <a:solidFill>
                  <a:schemeClr val="tx1"/>
                </a:solidFill>
              </a:defRPr>
            </a:lvl1pPr>
            <a:lvl2pPr marL="548606" indent="0">
              <a:buNone/>
              <a:defRPr sz="2900" cap="all" baseline="0">
                <a:solidFill>
                  <a:schemeClr val="accent2"/>
                </a:solidFill>
              </a:defRPr>
            </a:lvl2pPr>
            <a:lvl3pPr marL="1097211" indent="0">
              <a:buNone/>
              <a:defRPr sz="2900" cap="all" baseline="0">
                <a:solidFill>
                  <a:schemeClr val="accent2"/>
                </a:solidFill>
              </a:defRPr>
            </a:lvl3pPr>
            <a:lvl4pPr marL="1645813" indent="0">
              <a:buNone/>
              <a:defRPr sz="2900" cap="all" baseline="0">
                <a:solidFill>
                  <a:schemeClr val="accent2"/>
                </a:solidFill>
              </a:defRPr>
            </a:lvl4pPr>
            <a:lvl5pPr marL="2194418" indent="0">
              <a:buNone/>
              <a:defRPr sz="29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1109174" y="5928803"/>
            <a:ext cx="8034064" cy="781050"/>
          </a:xfrm>
          <a:prstGeom prst="rect">
            <a:avLst/>
          </a:prstGeom>
          <a:noFill/>
        </p:spPr>
        <p:txBody>
          <a:bodyPr lIns="109887" tIns="54942" rIns="109887" bIns="54942"/>
          <a:lstStyle>
            <a:lvl1pPr marL="0" indent="0">
              <a:lnSpc>
                <a:spcPct val="95000"/>
              </a:lnSpc>
              <a:spcBef>
                <a:spcPts val="900"/>
              </a:spcBef>
              <a:buNone/>
              <a:defRPr sz="3000" cap="none" spc="-61" baseline="0">
                <a:solidFill>
                  <a:schemeClr val="accent2"/>
                </a:solidFill>
              </a:defRPr>
            </a:lvl1pPr>
            <a:lvl2pPr marL="548606" indent="0">
              <a:buNone/>
              <a:defRPr sz="2400" cap="all" baseline="0">
                <a:solidFill>
                  <a:schemeClr val="accent2"/>
                </a:solidFill>
              </a:defRPr>
            </a:lvl2pPr>
            <a:lvl3pPr marL="1097211" indent="0">
              <a:buNone/>
              <a:defRPr sz="2400" cap="all" baseline="0">
                <a:solidFill>
                  <a:schemeClr val="accent2"/>
                </a:solidFill>
              </a:defRPr>
            </a:lvl3pPr>
            <a:lvl4pPr marL="1645813" indent="0">
              <a:buNone/>
              <a:defRPr sz="2400" cap="all" baseline="0">
                <a:solidFill>
                  <a:schemeClr val="accent2"/>
                </a:solidFill>
              </a:defRPr>
            </a:lvl4pPr>
            <a:lvl5pPr marL="2194418" indent="0">
              <a:buNone/>
              <a:defRPr sz="240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juniper_cmyk.png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100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9631" y="432094"/>
            <a:ext cx="2280998" cy="62361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60448" y="7735136"/>
            <a:ext cx="107289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© Copyright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2016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Juniper Networks, Inc.   All Rights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Reserved</a:t>
            </a:r>
            <a:endParaRPr lang="en-US" sz="11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32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stytest8.png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" t="16137"/>
          <a:stretch/>
        </p:blipFill>
        <p:spPr>
          <a:xfrm>
            <a:off x="3" y="0"/>
            <a:ext cx="14630399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3" y="4629915"/>
            <a:ext cx="9052311" cy="1634491"/>
          </a:xfrm>
          <a:prstGeom prst="rect">
            <a:avLst/>
          </a:prstGeom>
        </p:spPr>
        <p:txBody>
          <a:bodyPr lIns="91425" tIns="45713" rIns="91425" bIns="45713" anchor="t"/>
          <a:lstStyle>
            <a:lvl1pPr algn="l">
              <a:lnSpc>
                <a:spcPct val="95000"/>
              </a:lnSpc>
              <a:spcBef>
                <a:spcPts val="400"/>
              </a:spcBef>
              <a:defRPr sz="5800" b="0" cap="none" spc="-6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responsive_pallete.png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956" y="4452512"/>
            <a:ext cx="8800012" cy="9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wer_blu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443045" y="5243938"/>
            <a:ext cx="3184346" cy="29942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43" y="2051920"/>
            <a:ext cx="13167362" cy="5431156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lnSpc>
                <a:spcPct val="95000"/>
              </a:lnSpc>
              <a:spcBef>
                <a:spcPts val="900"/>
              </a:spcBef>
              <a:buClr>
                <a:schemeClr val="tx1"/>
              </a:buClr>
              <a:defRPr sz="3200">
                <a:solidFill>
                  <a:schemeClr val="accent2"/>
                </a:solidFill>
              </a:defRPr>
            </a:lvl1pPr>
            <a:lvl2pPr marL="891485" indent="-342878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defRPr sz="2400" baseline="0">
                <a:solidFill>
                  <a:schemeClr val="accent2"/>
                </a:solidFill>
              </a:defRPr>
            </a:lvl3pPr>
            <a:lvl4pPr marL="1920117" indent="-274304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2306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Color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wer_blue.png"/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447" y="5222008"/>
            <a:ext cx="3219992" cy="30061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720843" y="2051920"/>
            <a:ext cx="13167362" cy="5431156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lnSpc>
                <a:spcPct val="95000"/>
              </a:lnSpc>
              <a:spcBef>
                <a:spcPts val="900"/>
              </a:spcBef>
              <a:buClr>
                <a:schemeClr val="tx1"/>
              </a:buClr>
              <a:defRPr sz="3200">
                <a:solidFill>
                  <a:schemeClr val="accent2"/>
                </a:solidFill>
              </a:defRPr>
            </a:lvl1pPr>
            <a:lvl2pPr marL="891485" indent="-342878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defRPr sz="2400">
                <a:solidFill>
                  <a:schemeClr val="accent2"/>
                </a:solidFill>
              </a:defRPr>
            </a:lvl3pPr>
            <a:lvl4pPr marL="1920117" indent="-274304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683224" y="7873007"/>
            <a:ext cx="2754250" cy="261596"/>
          </a:xfrm>
          <a:prstGeom prst="rect">
            <a:avLst/>
          </a:prstGeom>
          <a:noFill/>
        </p:spPr>
        <p:txBody>
          <a:bodyPr wrap="none" lIns="91425" tIns="45713" rIns="91425" bIns="45713" rtlCol="0" anchor="b" anchorCtr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Juniper Networks, Inc. </a:t>
            </a:r>
          </a:p>
        </p:txBody>
      </p:sp>
    </p:spTree>
    <p:extLst>
      <p:ext uri="{BB962C8B-B14F-4D97-AF65-F5344CB8AC3E}">
        <p14:creationId xmlns:p14="http://schemas.microsoft.com/office/powerpoint/2010/main" val="9703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43" y="2628298"/>
            <a:ext cx="13167362" cy="4882891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lnSpc>
                <a:spcPct val="95000"/>
              </a:lnSpc>
              <a:spcBef>
                <a:spcPts val="900"/>
              </a:spcBef>
              <a:buClr>
                <a:schemeClr val="tx1"/>
              </a:buClr>
              <a:defRPr sz="3200" baseline="0">
                <a:solidFill>
                  <a:schemeClr val="accent2"/>
                </a:solidFill>
              </a:defRPr>
            </a:lvl1pPr>
            <a:lvl2pPr marL="891485" indent="-342878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defRPr sz="2400">
                <a:solidFill>
                  <a:schemeClr val="accent2"/>
                </a:solidFill>
              </a:defRPr>
            </a:lvl3pPr>
            <a:lvl4pPr marL="1920117" indent="-274304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88802" y="1716143"/>
            <a:ext cx="13167550" cy="592454"/>
          </a:xfrm>
          <a:prstGeom prst="rect">
            <a:avLst/>
          </a:prstGeom>
        </p:spPr>
        <p:txBody>
          <a:bodyPr lIns="109887" tIns="54942" rIns="109887" bIns="54942"/>
          <a:lstStyle>
            <a:lvl1pPr marL="0" indent="0">
              <a:lnSpc>
                <a:spcPct val="95000"/>
              </a:lnSpc>
              <a:spcBef>
                <a:spcPts val="400"/>
              </a:spcBef>
              <a:buNone/>
              <a:defRPr sz="3200" cap="none" spc="-61" baseline="0">
                <a:solidFill>
                  <a:schemeClr val="accent2"/>
                </a:solidFill>
              </a:defRPr>
            </a:lvl1pPr>
            <a:lvl2pPr marL="548606" indent="0">
              <a:buNone/>
              <a:defRPr sz="3400">
                <a:solidFill>
                  <a:schemeClr val="tx1"/>
                </a:solidFill>
              </a:defRPr>
            </a:lvl2pPr>
            <a:lvl3pPr marL="1097211" indent="0">
              <a:buNone/>
              <a:defRPr sz="2400">
                <a:solidFill>
                  <a:schemeClr val="tx1"/>
                </a:solidFill>
              </a:defRPr>
            </a:lvl3pPr>
            <a:lvl4pPr marL="1645813" indent="0">
              <a:buNone/>
              <a:defRPr sz="2300">
                <a:solidFill>
                  <a:schemeClr val="tx1"/>
                </a:solidFill>
              </a:defRPr>
            </a:lvl4pPr>
            <a:lvl5pPr marL="2194418" indent="0">
              <a:buNone/>
              <a:defRPr sz="2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3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and Content_Blue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_blu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443045" y="5243938"/>
            <a:ext cx="3184346" cy="29942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88802" y="1716143"/>
            <a:ext cx="13167550" cy="592454"/>
          </a:xfrm>
          <a:prstGeom prst="rect">
            <a:avLst/>
          </a:prstGeom>
        </p:spPr>
        <p:txBody>
          <a:bodyPr lIns="109887" tIns="54942" rIns="109887" bIns="54942"/>
          <a:lstStyle>
            <a:lvl1pPr marL="0" indent="0">
              <a:lnSpc>
                <a:spcPct val="95000"/>
              </a:lnSpc>
              <a:spcBef>
                <a:spcPts val="400"/>
              </a:spcBef>
              <a:buNone/>
              <a:defRPr sz="3200" cap="none" spc="-61" baseline="0">
                <a:solidFill>
                  <a:schemeClr val="accent2"/>
                </a:solidFill>
              </a:defRPr>
            </a:lvl1pPr>
            <a:lvl2pPr marL="548606" indent="0">
              <a:buNone/>
              <a:defRPr sz="3400">
                <a:solidFill>
                  <a:schemeClr val="tx1"/>
                </a:solidFill>
              </a:defRPr>
            </a:lvl2pPr>
            <a:lvl3pPr marL="1097211" indent="0">
              <a:buNone/>
              <a:defRPr sz="2400">
                <a:solidFill>
                  <a:schemeClr val="tx1"/>
                </a:solidFill>
              </a:defRPr>
            </a:lvl3pPr>
            <a:lvl4pPr marL="1645813" indent="0">
              <a:buNone/>
              <a:defRPr sz="2300">
                <a:solidFill>
                  <a:schemeClr val="tx1"/>
                </a:solidFill>
              </a:defRPr>
            </a:lvl4pPr>
            <a:lvl5pPr marL="2194418" indent="0">
              <a:buNone/>
              <a:defRPr sz="2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43" y="2628298"/>
            <a:ext cx="13167362" cy="4882891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lnSpc>
                <a:spcPct val="95000"/>
              </a:lnSpc>
              <a:spcBef>
                <a:spcPts val="900"/>
              </a:spcBef>
              <a:buClr>
                <a:schemeClr val="tx1"/>
              </a:buClr>
              <a:defRPr sz="3200">
                <a:solidFill>
                  <a:schemeClr val="accent2"/>
                </a:solidFill>
              </a:defRPr>
            </a:lvl1pPr>
            <a:lvl2pPr marL="891485" indent="-342878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defRPr sz="2400">
                <a:solidFill>
                  <a:schemeClr val="accent2"/>
                </a:solidFill>
              </a:defRPr>
            </a:lvl3pPr>
            <a:lvl4pPr marL="1920117" indent="-274304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076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and Content_Color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_blue.png"/>
          <p:cNvPicPr preferRelativeResize="0"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447" y="5222008"/>
            <a:ext cx="3219992" cy="30061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1033194"/>
            <a:ext cx="13167362" cy="5909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400"/>
              </a:spcBef>
              <a:defRPr lang="en-US" sz="4800" b="0" spc="-6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1096992">
              <a:lnSpc>
                <a:spcPct val="8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88802" y="1716143"/>
            <a:ext cx="13167550" cy="592454"/>
          </a:xfrm>
          <a:prstGeom prst="rect">
            <a:avLst/>
          </a:prstGeom>
        </p:spPr>
        <p:txBody>
          <a:bodyPr lIns="109887" tIns="54942" rIns="109887" bIns="54942"/>
          <a:lstStyle>
            <a:lvl1pPr marL="0" indent="0">
              <a:lnSpc>
                <a:spcPct val="95000"/>
              </a:lnSpc>
              <a:spcBef>
                <a:spcPts val="400"/>
              </a:spcBef>
              <a:buNone/>
              <a:defRPr sz="3200" cap="none" spc="-61" baseline="0">
                <a:solidFill>
                  <a:schemeClr val="accent2"/>
                </a:solidFill>
              </a:defRPr>
            </a:lvl1pPr>
            <a:lvl2pPr marL="548606" indent="0">
              <a:buNone/>
              <a:defRPr sz="3400">
                <a:solidFill>
                  <a:schemeClr val="tx1"/>
                </a:solidFill>
              </a:defRPr>
            </a:lvl2pPr>
            <a:lvl3pPr marL="1097211" indent="0">
              <a:buNone/>
              <a:defRPr sz="2400">
                <a:solidFill>
                  <a:schemeClr val="tx1"/>
                </a:solidFill>
              </a:defRPr>
            </a:lvl3pPr>
            <a:lvl4pPr marL="1645813" indent="0">
              <a:buNone/>
              <a:defRPr sz="2300">
                <a:solidFill>
                  <a:schemeClr val="tx1"/>
                </a:solidFill>
              </a:defRPr>
            </a:lvl4pPr>
            <a:lvl5pPr marL="2194418" indent="0">
              <a:buNone/>
              <a:defRPr sz="2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43" y="2628298"/>
            <a:ext cx="13167362" cy="4882891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lnSpc>
                <a:spcPct val="95000"/>
              </a:lnSpc>
              <a:spcBef>
                <a:spcPts val="900"/>
              </a:spcBef>
              <a:buClr>
                <a:schemeClr val="tx1"/>
              </a:buClr>
              <a:defRPr sz="3200">
                <a:solidFill>
                  <a:schemeClr val="accent2"/>
                </a:solidFill>
              </a:defRPr>
            </a:lvl1pPr>
            <a:lvl2pPr marL="891485" indent="-342878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defRPr sz="2400">
                <a:solidFill>
                  <a:schemeClr val="accent2"/>
                </a:solidFill>
              </a:defRPr>
            </a:lvl3pPr>
            <a:lvl4pPr marL="1920117" indent="-274304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604678" y="7873007"/>
            <a:ext cx="2832796" cy="261596"/>
          </a:xfrm>
          <a:prstGeom prst="rect">
            <a:avLst/>
          </a:prstGeom>
          <a:noFill/>
        </p:spPr>
        <p:txBody>
          <a:bodyPr wrap="none" lIns="91425" tIns="45713" rIns="91425" bIns="45713" rtlCol="0" anchor="b" anchorCtr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Juniper Networks, Inc. </a:t>
            </a:r>
          </a:p>
        </p:txBody>
      </p:sp>
    </p:spTree>
    <p:extLst>
      <p:ext uri="{BB962C8B-B14F-4D97-AF65-F5344CB8AC3E}">
        <p14:creationId xmlns:p14="http://schemas.microsoft.com/office/powerpoint/2010/main" val="4365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8589107-detail-of-modern-architecture-and-empty-gettyimages copy.jpg"/>
          <p:cNvPicPr>
            <a:picLocks noChangeAspect="1"/>
          </p:cNvPicPr>
          <p:nvPr/>
        </p:nvPicPr>
        <p:blipFill rotWithShape="1">
          <a:blip r:embed="rId30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4" b="24289"/>
          <a:stretch/>
        </p:blipFill>
        <p:spPr>
          <a:xfrm>
            <a:off x="-23504" y="-1"/>
            <a:ext cx="14653904" cy="8229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"/>
            <a:ext cx="14630400" cy="82296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887" tIns="54942" rIns="109887" bIns="54942"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653244" y="7873007"/>
            <a:ext cx="2754250" cy="261596"/>
          </a:xfrm>
          <a:prstGeom prst="rect">
            <a:avLst/>
          </a:prstGeom>
          <a:noFill/>
        </p:spPr>
        <p:txBody>
          <a:bodyPr wrap="none" lIns="91425" tIns="45713" rIns="91425" bIns="45713" rtlCol="0" anchor="b" anchorCtr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Juniper Networks, Inc. </a:t>
            </a:r>
          </a:p>
        </p:txBody>
      </p:sp>
      <p:sp>
        <p:nvSpPr>
          <p:cNvPr id="11" name="Rectangle 26"/>
          <p:cNvSpPr>
            <a:spLocks noChangeArrowheads="1"/>
          </p:cNvSpPr>
          <p:nvPr userDrawn="1"/>
        </p:nvSpPr>
        <p:spPr bwMode="black">
          <a:xfrm>
            <a:off x="184797" y="7886143"/>
            <a:ext cx="356157" cy="261596"/>
          </a:xfrm>
          <a:prstGeom prst="rect">
            <a:avLst/>
          </a:prstGeom>
          <a:noFill/>
          <a:extLst/>
        </p:spPr>
        <p:txBody>
          <a:bodyPr wrap="none" lIns="91425" tIns="45713" rIns="91425" bIns="45713" rtlCol="0" anchor="b" anchorCtr="0">
            <a:spAutoFit/>
          </a:bodyPr>
          <a:lstStyle/>
          <a:p>
            <a:pPr lvl="0"/>
            <a:fld id="{5266C0E3-FCB2-4D10-9980-6DFC0D8FABCB}" type="slidenum">
              <a:rPr lang="en-US"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rPr>
              <a:pPr lvl="0"/>
              <a:t>‹#›</a:t>
            </a:fld>
            <a:endParaRPr lang="en-US" sz="1100">
              <a:solidFill>
                <a:srgbClr val="344A58">
                  <a:alpha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56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851" r:id="rId2"/>
    <p:sldLayoutId id="2147483649" r:id="rId3"/>
    <p:sldLayoutId id="2147483651" r:id="rId4"/>
    <p:sldLayoutId id="2147483833" r:id="rId5"/>
    <p:sldLayoutId id="2147483838" r:id="rId6"/>
    <p:sldLayoutId id="2147483825" r:id="rId7"/>
    <p:sldLayoutId id="2147483834" r:id="rId8"/>
    <p:sldLayoutId id="2147483839" r:id="rId9"/>
    <p:sldLayoutId id="2147483832" r:id="rId10"/>
    <p:sldLayoutId id="2147483835" r:id="rId11"/>
    <p:sldLayoutId id="2147483840" r:id="rId12"/>
    <p:sldLayoutId id="2147483826" r:id="rId13"/>
    <p:sldLayoutId id="2147483836" r:id="rId14"/>
    <p:sldLayoutId id="2147483841" r:id="rId15"/>
    <p:sldLayoutId id="2147483837" r:id="rId16"/>
    <p:sldLayoutId id="2147483843" r:id="rId17"/>
    <p:sldLayoutId id="2147483653" r:id="rId18"/>
    <p:sldLayoutId id="2147483844" r:id="rId19"/>
    <p:sldLayoutId id="2147483846" r:id="rId20"/>
    <p:sldLayoutId id="2147483827" r:id="rId21"/>
    <p:sldLayoutId id="2147483828" r:id="rId22"/>
    <p:sldLayoutId id="2147483850" r:id="rId23"/>
    <p:sldLayoutId id="2147483655" r:id="rId24"/>
    <p:sldLayoutId id="2147483852" r:id="rId25"/>
    <p:sldLayoutId id="2147483853" r:id="rId26"/>
    <p:sldLayoutId id="2147483854" r:id="rId27"/>
    <p:sldLayoutId id="2147483856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548606" rtl="0" eaLnBrk="1" latinLnBrk="0" hangingPunct="1">
        <a:spcBef>
          <a:spcPct val="0"/>
        </a:spcBef>
        <a:buNone/>
        <a:defRPr sz="4000" b="1" i="0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411455" indent="-411455" algn="l" defTabSz="548606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891485" indent="-342878" algn="l" defTabSz="548606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1371515" indent="-274304" algn="l" defTabSz="548606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1920117" indent="-274304" algn="l" defTabSz="548606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2468722" indent="-274304" algn="l" defTabSz="548606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3017328" indent="-274304" algn="l" defTabSz="54860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35" indent="-274304" algn="l" defTabSz="54860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42" indent="-274304" algn="l" defTabSz="54860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146" indent="-274304" algn="l" defTabSz="54860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06" algn="l" defTabSz="5486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11" algn="l" defTabSz="5486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17" algn="l" defTabSz="5486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22" algn="l" defTabSz="5486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25" algn="l" defTabSz="5486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33" algn="l" defTabSz="5486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36" algn="l" defTabSz="5486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842" algn="l" defTabSz="5486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219" y="3065696"/>
            <a:ext cx="10216285" cy="1286506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Multiprotocol Label Switching (MPLS)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/>
              <a:t>Fundamentals and Futures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Adrian Farrel</a:t>
            </a:r>
            <a:endParaRPr lang="en-US" sz="32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1973954" y="5843407"/>
            <a:ext cx="1922387" cy="73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4864" rIns="109728" bIns="54864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25000"/>
              <a:buFont typeface="Arial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5425" algn="l" rtl="0" eaLnBrk="0" fontAlgn="base" hangingPunct="0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854075" indent="-223838" algn="l" rtl="0" eaLnBrk="0" fontAlgn="base" hangingPunct="0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147763" indent="-233363" algn="l" rtl="0" eaLnBrk="0" fontAlgn="base" hangingPunct="0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431925" indent="-173038" algn="l" rtl="0" eaLnBrk="0" fontAlgn="base" hangingPunct="0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889125" indent="-173038" algn="l" rtl="0" fontAlgn="base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2346325" indent="-173038" algn="l" rtl="0" fontAlgn="base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803525" indent="-173038" algn="l" rtl="0" fontAlgn="base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3260725" indent="-173038" algn="l" rtl="0" fontAlgn="base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dirty="0" smtClean="0"/>
              <a:t>April 3</a:t>
            </a:r>
            <a:r>
              <a:rPr lang="en-US" sz="2000" b="1" dirty="0" smtClean="0"/>
              <a:t>, </a:t>
            </a:r>
            <a:r>
              <a:rPr lang="en-US" sz="2000" b="1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55582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Passes – MPLS Feature Creep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with all successful technologies new uses emerge</a:t>
            </a:r>
          </a:p>
          <a:p>
            <a:r>
              <a:rPr lang="en-GB" dirty="0" smtClean="0"/>
              <a:t>Each new application demands new tweaks to control plane protocols</a:t>
            </a:r>
            <a:endParaRPr lang="en-GB" dirty="0"/>
          </a:p>
          <a:p>
            <a:pPr lvl="1"/>
            <a:r>
              <a:rPr lang="en-GB" dirty="0" smtClean="0"/>
              <a:t>Pseudowires</a:t>
            </a:r>
          </a:p>
          <a:p>
            <a:pPr lvl="1"/>
            <a:r>
              <a:rPr lang="en-GB" dirty="0" smtClean="0"/>
              <a:t>Fast Reroute</a:t>
            </a:r>
          </a:p>
          <a:p>
            <a:pPr lvl="1"/>
            <a:r>
              <a:rPr lang="en-GB" dirty="0" smtClean="0"/>
              <a:t>Entropy Label</a:t>
            </a:r>
          </a:p>
          <a:p>
            <a:pPr lvl="1"/>
            <a:r>
              <a:rPr lang="en-GB" dirty="0" smtClean="0"/>
              <a:t>Basic OAM</a:t>
            </a:r>
          </a:p>
          <a:p>
            <a:pPr lvl="1"/>
            <a:r>
              <a:rPr lang="en-GB" dirty="0" smtClean="0"/>
              <a:t>Point-to-multipoint LSPs</a:t>
            </a:r>
          </a:p>
          <a:p>
            <a:pPr lvl="1"/>
            <a:r>
              <a:rPr lang="en-GB" dirty="0" smtClean="0"/>
              <a:t>MPLS Transport Profile (MPLS-TP)</a:t>
            </a:r>
          </a:p>
          <a:p>
            <a:pPr lvl="1"/>
            <a:r>
              <a:rPr lang="en-GB" dirty="0" smtClean="0"/>
              <a:t>Advanced VPNs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6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11671283" y="6266643"/>
            <a:ext cx="453589" cy="432073"/>
          </a:xfrm>
          <a:prstGeom prst="line">
            <a:avLst/>
          </a:prstGeom>
          <a:ln>
            <a:solidFill>
              <a:srgbClr val="2316C8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07884" y="6475608"/>
            <a:ext cx="805431" cy="267744"/>
          </a:xfrm>
          <a:prstGeom prst="line">
            <a:avLst/>
          </a:prstGeom>
          <a:ln>
            <a:solidFill>
              <a:srgbClr val="2316C8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988" y="5411436"/>
            <a:ext cx="2395811" cy="1247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73" y="6222094"/>
            <a:ext cx="3049647" cy="1587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04" y="5518865"/>
            <a:ext cx="2395811" cy="124749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9095825" y="6691406"/>
            <a:ext cx="689639" cy="608963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802297" y="6737111"/>
            <a:ext cx="922556" cy="673404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785464" y="7245940"/>
            <a:ext cx="1016833" cy="164574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2143585" y="5859872"/>
            <a:ext cx="954701" cy="424934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143585" y="6284806"/>
            <a:ext cx="818935" cy="56616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1608823" y="6219173"/>
            <a:ext cx="453589" cy="432073"/>
          </a:xfrm>
          <a:prstGeom prst="line">
            <a:avLst/>
          </a:prstGeom>
          <a:ln>
            <a:solidFill>
              <a:srgbClr val="2316C8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90394" y="6383168"/>
            <a:ext cx="805431" cy="267744"/>
          </a:xfrm>
          <a:prstGeom prst="line">
            <a:avLst/>
          </a:prstGeom>
          <a:ln>
            <a:solidFill>
              <a:srgbClr val="2316C8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263309" y="5934822"/>
            <a:ext cx="979025" cy="481550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263309" y="6388064"/>
            <a:ext cx="979025" cy="80035"/>
          </a:xfrm>
          <a:prstGeom prst="line">
            <a:avLst/>
          </a:prstGeom>
          <a:ln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629549"/>
            <a:ext cx="13167362" cy="664797"/>
          </a:xfrm>
        </p:spPr>
        <p:txBody>
          <a:bodyPr/>
          <a:lstStyle/>
          <a:p>
            <a:r>
              <a:rPr lang="en-GB" dirty="0" smtClean="0"/>
              <a:t>Pseudowires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39" y="1438666"/>
            <a:ext cx="13684705" cy="624778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A </a:t>
            </a:r>
            <a:r>
              <a:rPr lang="en-US" altLang="en-US" dirty="0" smtClean="0"/>
              <a:t>type of virtual </a:t>
            </a:r>
            <a:r>
              <a:rPr lang="en-US" altLang="en-US" dirty="0"/>
              <a:t>private </a:t>
            </a:r>
            <a:r>
              <a:rPr lang="en-US" altLang="en-US" dirty="0" smtClean="0"/>
              <a:t>line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Emulated service between CEs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/>
              <a:t>May carry and Ethernet or signal-based </a:t>
            </a:r>
            <a:r>
              <a:rPr lang="en-US" altLang="en-US" dirty="0"/>
              <a:t>service over a packet-based </a:t>
            </a:r>
            <a:r>
              <a:rPr lang="en-US" altLang="en-US" dirty="0" smtClean="0"/>
              <a:t>network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Access connections are real wire connections or services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CEs consider themselves directly attached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PEs exchange MPLS labels using LDP (remote adjacencies)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Label identifies all packets for the emulated service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MPLS tunnel </a:t>
            </a:r>
            <a:r>
              <a:rPr lang="en-US" altLang="en-US" dirty="0"/>
              <a:t>between </a:t>
            </a:r>
            <a:r>
              <a:rPr lang="en-US" altLang="en-US" dirty="0" smtClean="0"/>
              <a:t>PEs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Could be LDP or RSVP-TE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The rest is just encapsulation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Label stack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Control word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Data depending on type</a:t>
            </a:r>
            <a:endParaRPr lang="en-US" altLang="en-US" dirty="0"/>
          </a:p>
        </p:txBody>
      </p:sp>
      <p:pic>
        <p:nvPicPr>
          <p:cNvPr id="5" name="Picture 14" descr="ou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820" y="6113159"/>
            <a:ext cx="517530" cy="3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ou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755" y="6169775"/>
            <a:ext cx="517530" cy="3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ou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521" y="5691886"/>
            <a:ext cx="517530" cy="3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ou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629" y="6271481"/>
            <a:ext cx="517530" cy="3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ou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44" y="6296452"/>
            <a:ext cx="517530" cy="3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ou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44" y="5763175"/>
            <a:ext cx="517530" cy="3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ou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532" y="7238867"/>
            <a:ext cx="517530" cy="3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ou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699" y="7128722"/>
            <a:ext cx="517530" cy="3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ou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548" y="6565464"/>
            <a:ext cx="517530" cy="3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ou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060" y="6559350"/>
            <a:ext cx="517530" cy="3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n 18"/>
          <p:cNvSpPr/>
          <p:nvPr/>
        </p:nvSpPr>
        <p:spPr>
          <a:xfrm rot="16200000">
            <a:off x="10255013" y="5769756"/>
            <a:ext cx="263334" cy="1891775"/>
          </a:xfrm>
          <a:prstGeom prst="can">
            <a:avLst>
              <a:gd name="adj" fmla="val 68106"/>
            </a:avLst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latin typeface="Arial"/>
              <a:cs typeface="Arial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095825" y="6691406"/>
            <a:ext cx="2525488" cy="4810"/>
          </a:xfrm>
          <a:prstGeom prst="line">
            <a:avLst/>
          </a:prstGeom>
          <a:ln>
            <a:solidFill>
              <a:srgbClr val="FF0000"/>
            </a:solidFill>
            <a:prstDash val="dash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128305" y="6753866"/>
            <a:ext cx="2525488" cy="4810"/>
          </a:xfrm>
          <a:prstGeom prst="line">
            <a:avLst/>
          </a:prstGeom>
          <a:ln>
            <a:solidFill>
              <a:srgbClr val="FF0000"/>
            </a:solidFill>
            <a:prstDash val="dash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8304551" y="6385810"/>
            <a:ext cx="4039752" cy="1600442"/>
          </a:xfrm>
          <a:custGeom>
            <a:avLst/>
            <a:gdLst>
              <a:gd name="connsiteX0" fmla="*/ 0 w 4039752"/>
              <a:gd name="connsiteY0" fmla="*/ 149901 h 1600442"/>
              <a:gd name="connsiteX1" fmla="*/ 479685 w 4039752"/>
              <a:gd name="connsiteY1" fmla="*/ 1379095 h 1600442"/>
              <a:gd name="connsiteX2" fmla="*/ 2128603 w 4039752"/>
              <a:gd name="connsiteY2" fmla="*/ 1588957 h 1600442"/>
              <a:gd name="connsiteX3" fmla="*/ 3867462 w 4039752"/>
              <a:gd name="connsiteY3" fmla="*/ 1229193 h 1600442"/>
              <a:gd name="connsiteX4" fmla="*/ 3882452 w 4039752"/>
              <a:gd name="connsiteY4" fmla="*/ 0 h 160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9752" h="1600442">
                <a:moveTo>
                  <a:pt x="0" y="149901"/>
                </a:moveTo>
                <a:cubicBezTo>
                  <a:pt x="62459" y="644576"/>
                  <a:pt x="124918" y="1139252"/>
                  <a:pt x="479685" y="1379095"/>
                </a:cubicBezTo>
                <a:cubicBezTo>
                  <a:pt x="834452" y="1618938"/>
                  <a:pt x="1563974" y="1613941"/>
                  <a:pt x="2128603" y="1588957"/>
                </a:cubicBezTo>
                <a:cubicBezTo>
                  <a:pt x="2693233" y="1563973"/>
                  <a:pt x="3575154" y="1494019"/>
                  <a:pt x="3867462" y="1229193"/>
                </a:cubicBezTo>
                <a:cubicBezTo>
                  <a:pt x="4159770" y="964367"/>
                  <a:pt x="4021111" y="482183"/>
                  <a:pt x="3882452" y="0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8242334" y="6493240"/>
            <a:ext cx="4160016" cy="1600442"/>
          </a:xfrm>
          <a:custGeom>
            <a:avLst/>
            <a:gdLst>
              <a:gd name="connsiteX0" fmla="*/ 0 w 4039752"/>
              <a:gd name="connsiteY0" fmla="*/ 149901 h 1600442"/>
              <a:gd name="connsiteX1" fmla="*/ 479685 w 4039752"/>
              <a:gd name="connsiteY1" fmla="*/ 1379095 h 1600442"/>
              <a:gd name="connsiteX2" fmla="*/ 2128603 w 4039752"/>
              <a:gd name="connsiteY2" fmla="*/ 1588957 h 1600442"/>
              <a:gd name="connsiteX3" fmla="*/ 3867462 w 4039752"/>
              <a:gd name="connsiteY3" fmla="*/ 1229193 h 1600442"/>
              <a:gd name="connsiteX4" fmla="*/ 3882452 w 4039752"/>
              <a:gd name="connsiteY4" fmla="*/ 0 h 160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9752" h="1600442">
                <a:moveTo>
                  <a:pt x="0" y="149901"/>
                </a:moveTo>
                <a:cubicBezTo>
                  <a:pt x="62459" y="644576"/>
                  <a:pt x="124918" y="1139252"/>
                  <a:pt x="479685" y="1379095"/>
                </a:cubicBezTo>
                <a:cubicBezTo>
                  <a:pt x="834452" y="1618938"/>
                  <a:pt x="1563974" y="1613941"/>
                  <a:pt x="2128603" y="1588957"/>
                </a:cubicBezTo>
                <a:cubicBezTo>
                  <a:pt x="2693233" y="1563973"/>
                  <a:pt x="3575154" y="1494019"/>
                  <a:pt x="3867462" y="1229193"/>
                </a:cubicBezTo>
                <a:cubicBezTo>
                  <a:pt x="4159770" y="964367"/>
                  <a:pt x="4021111" y="482183"/>
                  <a:pt x="3882452" y="0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10318249" y="5906165"/>
            <a:ext cx="1918741" cy="239842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MPLS Tunnel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44568" y="7352096"/>
            <a:ext cx="1918741" cy="239842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Customer  Network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74101" y="6953729"/>
            <a:ext cx="1918741" cy="239842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Provider  Network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06376" y="6044675"/>
            <a:ext cx="1918741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CE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671688" y="5967335"/>
            <a:ext cx="1918741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PE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28543" y="7810035"/>
            <a:ext cx="1918741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Emulated Services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01346" y="5398871"/>
            <a:ext cx="1918741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Access Connections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7671459" y="7582162"/>
            <a:ext cx="789756" cy="347867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miter lim="800000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610662" y="6691406"/>
            <a:ext cx="269823" cy="66069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miter lim="800000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693109" y="5638858"/>
            <a:ext cx="0" cy="83675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miter lim="800000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10358570" y="6142610"/>
            <a:ext cx="274901" cy="41674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miter lim="800000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883556" y="5696011"/>
            <a:ext cx="1918741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Pseudowire LSPs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9526699" y="5934822"/>
            <a:ext cx="316227" cy="780821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miter lim="800000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85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23" y="6925278"/>
            <a:ext cx="648121" cy="59225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086" y="5891699"/>
            <a:ext cx="648121" cy="592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23" y="404699"/>
            <a:ext cx="13167362" cy="664797"/>
          </a:xfrm>
        </p:spPr>
        <p:txBody>
          <a:bodyPr/>
          <a:lstStyle/>
          <a:p>
            <a:r>
              <a:rPr lang="en-GB" dirty="0" smtClean="0"/>
              <a:t>Fast Reroute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03" y="1246756"/>
            <a:ext cx="8631243" cy="656310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Use MPLS Tunnels to protect LSPs when resources fail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Link </a:t>
            </a:r>
            <a:r>
              <a:rPr lang="en-US" altLang="en-US" sz="2400" dirty="0" smtClean="0"/>
              <a:t>and Node protection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Typically need to use TE tunnels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Can protect multiple LSPs in one tunnel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Protection is “fast” because protection tunnel is already in place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“Simply” switch packets from a physical interface to a logical interface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Published </a:t>
            </a:r>
            <a:r>
              <a:rPr lang="en-US" altLang="en-US" sz="2400" dirty="0" smtClean="0"/>
              <a:t>RFC </a:t>
            </a:r>
            <a:r>
              <a:rPr lang="en-US" altLang="en-US" sz="2400" dirty="0"/>
              <a:t>is an amalgam of two solutions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Facility backup protects a single resource with a tunnel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LSP backup protects each LSP with a </a:t>
            </a:r>
            <a:r>
              <a:rPr lang="en-US" altLang="en-US" sz="2400" dirty="0" smtClean="0"/>
              <a:t>tunnel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It may be considered complex to manage and operate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Lots of configuration, tricky protocol </a:t>
            </a:r>
            <a:r>
              <a:rPr lang="en-US" altLang="en-US" sz="2400" dirty="0" err="1" smtClean="0"/>
              <a:t>behaviour</a:t>
            </a:r>
            <a:r>
              <a:rPr lang="en-US" altLang="en-US" sz="2400" dirty="0" smtClean="0"/>
              <a:t>, complex OAM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Typically only used to protect key or vulnerable spots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May be assisted using PCE and central controller</a:t>
            </a:r>
            <a:endParaRPr lang="en-US" alt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8394723" y="819365"/>
            <a:ext cx="6136070" cy="2100431"/>
            <a:chOff x="7930033" y="99845"/>
            <a:chExt cx="6136070" cy="2100431"/>
          </a:xfrm>
        </p:grpSpPr>
        <p:sp>
          <p:nvSpPr>
            <p:cNvPr id="4" name="Explosion 1 3"/>
            <p:cNvSpPr/>
            <p:nvPr/>
          </p:nvSpPr>
          <p:spPr>
            <a:xfrm>
              <a:off x="10321098" y="1023682"/>
              <a:ext cx="530780" cy="775939"/>
            </a:xfrm>
            <a:prstGeom prst="irregularSeal1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>
              <a:defPPr>
                <a:defRPr lang="en-US"/>
              </a:defPPr>
              <a:lvl1pPr marL="0" algn="l" defTabSz="54860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8606" algn="l" defTabSz="54860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97211" algn="l" defTabSz="54860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45817" algn="l" defTabSz="54860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94422" algn="l" defTabSz="54860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43025" algn="l" defTabSz="54860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91633" algn="l" defTabSz="54860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40236" algn="l" defTabSz="54860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88842" algn="l" defTabSz="54860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latin typeface="Arial"/>
                <a:cs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3757" y="99845"/>
              <a:ext cx="648121" cy="5922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9823" y="1088554"/>
              <a:ext cx="648121" cy="59225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801" y="1115526"/>
              <a:ext cx="648121" cy="59225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033" y="1089168"/>
              <a:ext cx="648121" cy="59225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2221" y="1091744"/>
              <a:ext cx="648121" cy="592252"/>
            </a:xfrm>
            <a:prstGeom prst="rect">
              <a:avLst/>
            </a:prstGeom>
          </p:spPr>
        </p:pic>
        <p:sp>
          <p:nvSpPr>
            <p:cNvPr id="25" name="Block Arc 24"/>
            <p:cNvSpPr/>
            <p:nvPr/>
          </p:nvSpPr>
          <p:spPr>
            <a:xfrm>
              <a:off x="9607866" y="278536"/>
              <a:ext cx="2009509" cy="1521086"/>
            </a:xfrm>
            <a:prstGeom prst="blockArc">
              <a:avLst>
                <a:gd name="adj1" fmla="val 10800000"/>
                <a:gd name="adj2" fmla="val 0"/>
                <a:gd name="adj3" fmla="val 14159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/>
              <a:endParaRPr lang="en-GB" sz="140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254094" y="1316544"/>
              <a:ext cx="4479244" cy="0"/>
            </a:xfrm>
            <a:prstGeom prst="line">
              <a:avLst/>
            </a:prstGeom>
            <a:ln>
              <a:solidFill>
                <a:srgbClr val="0CA41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271584" y="1417774"/>
              <a:ext cx="4479244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9488774" y="338926"/>
              <a:ext cx="2083633" cy="965218"/>
            </a:xfrm>
            <a:custGeom>
              <a:avLst/>
              <a:gdLst>
                <a:gd name="connsiteX0" fmla="*/ 0 w 2083633"/>
                <a:gd name="connsiteY0" fmla="*/ 965218 h 965218"/>
                <a:gd name="connsiteX1" fmla="*/ 179882 w 2083633"/>
                <a:gd name="connsiteY1" fmla="*/ 680405 h 965218"/>
                <a:gd name="connsiteX2" fmla="*/ 269823 w 2083633"/>
                <a:gd name="connsiteY2" fmla="*/ 440563 h 965218"/>
                <a:gd name="connsiteX3" fmla="*/ 779488 w 2083633"/>
                <a:gd name="connsiteY3" fmla="*/ 50818 h 965218"/>
                <a:gd name="connsiteX4" fmla="*/ 1364105 w 2083633"/>
                <a:gd name="connsiteY4" fmla="*/ 20838 h 965218"/>
                <a:gd name="connsiteX5" fmla="*/ 1753849 w 2083633"/>
                <a:gd name="connsiteY5" fmla="*/ 200720 h 965218"/>
                <a:gd name="connsiteX6" fmla="*/ 2008682 w 2083633"/>
                <a:gd name="connsiteY6" fmla="*/ 485533 h 965218"/>
                <a:gd name="connsiteX7" fmla="*/ 2083633 w 2083633"/>
                <a:gd name="connsiteY7" fmla="*/ 950228 h 9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3633" h="965218">
                  <a:moveTo>
                    <a:pt x="0" y="965218"/>
                  </a:moveTo>
                  <a:cubicBezTo>
                    <a:pt x="67456" y="866532"/>
                    <a:pt x="134912" y="767847"/>
                    <a:pt x="179882" y="680405"/>
                  </a:cubicBezTo>
                  <a:cubicBezTo>
                    <a:pt x="224852" y="592963"/>
                    <a:pt x="169889" y="545494"/>
                    <a:pt x="269823" y="440563"/>
                  </a:cubicBezTo>
                  <a:cubicBezTo>
                    <a:pt x="369757" y="335632"/>
                    <a:pt x="597108" y="120772"/>
                    <a:pt x="779488" y="50818"/>
                  </a:cubicBezTo>
                  <a:cubicBezTo>
                    <a:pt x="961868" y="-19136"/>
                    <a:pt x="1201712" y="-4146"/>
                    <a:pt x="1364105" y="20838"/>
                  </a:cubicBezTo>
                  <a:cubicBezTo>
                    <a:pt x="1526498" y="45822"/>
                    <a:pt x="1646420" y="123271"/>
                    <a:pt x="1753849" y="200720"/>
                  </a:cubicBezTo>
                  <a:cubicBezTo>
                    <a:pt x="1861278" y="278169"/>
                    <a:pt x="1953718" y="360615"/>
                    <a:pt x="2008682" y="485533"/>
                  </a:cubicBezTo>
                  <a:cubicBezTo>
                    <a:pt x="2063646" y="610451"/>
                    <a:pt x="2073639" y="780339"/>
                    <a:pt x="2083633" y="950228"/>
                  </a:cubicBezTo>
                </a:path>
              </a:pathLst>
            </a:custGeom>
            <a:noFill/>
            <a:ln w="28575">
              <a:solidFill>
                <a:srgbClr val="0CA413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503764" y="418016"/>
              <a:ext cx="2068643" cy="1051020"/>
            </a:xfrm>
            <a:custGeom>
              <a:avLst/>
              <a:gdLst>
                <a:gd name="connsiteX0" fmla="*/ 0 w 2068643"/>
                <a:gd name="connsiteY0" fmla="*/ 991059 h 1051020"/>
                <a:gd name="connsiteX1" fmla="*/ 209862 w 2068643"/>
                <a:gd name="connsiteY1" fmla="*/ 676266 h 1051020"/>
                <a:gd name="connsiteX2" fmla="*/ 254833 w 2068643"/>
                <a:gd name="connsiteY2" fmla="*/ 571335 h 1051020"/>
                <a:gd name="connsiteX3" fmla="*/ 419725 w 2068643"/>
                <a:gd name="connsiteY3" fmla="*/ 271532 h 1051020"/>
                <a:gd name="connsiteX4" fmla="*/ 899410 w 2068643"/>
                <a:gd name="connsiteY4" fmla="*/ 16699 h 1051020"/>
                <a:gd name="connsiteX5" fmla="*/ 1379095 w 2068643"/>
                <a:gd name="connsiteY5" fmla="*/ 46679 h 1051020"/>
                <a:gd name="connsiteX6" fmla="*/ 1723869 w 2068643"/>
                <a:gd name="connsiteY6" fmla="*/ 226561 h 1051020"/>
                <a:gd name="connsiteX7" fmla="*/ 1948721 w 2068643"/>
                <a:gd name="connsiteY7" fmla="*/ 496384 h 1051020"/>
                <a:gd name="connsiteX8" fmla="*/ 1963711 w 2068643"/>
                <a:gd name="connsiteY8" fmla="*/ 766207 h 1051020"/>
                <a:gd name="connsiteX9" fmla="*/ 2068643 w 2068643"/>
                <a:gd name="connsiteY9" fmla="*/ 1051020 h 105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8643" h="1051020">
                  <a:moveTo>
                    <a:pt x="0" y="991059"/>
                  </a:moveTo>
                  <a:cubicBezTo>
                    <a:pt x="83695" y="868639"/>
                    <a:pt x="167390" y="746220"/>
                    <a:pt x="209862" y="676266"/>
                  </a:cubicBezTo>
                  <a:cubicBezTo>
                    <a:pt x="252334" y="606312"/>
                    <a:pt x="219856" y="638791"/>
                    <a:pt x="254833" y="571335"/>
                  </a:cubicBezTo>
                  <a:cubicBezTo>
                    <a:pt x="289810" y="503879"/>
                    <a:pt x="312295" y="363971"/>
                    <a:pt x="419725" y="271532"/>
                  </a:cubicBezTo>
                  <a:cubicBezTo>
                    <a:pt x="527155" y="179093"/>
                    <a:pt x="739515" y="54174"/>
                    <a:pt x="899410" y="16699"/>
                  </a:cubicBezTo>
                  <a:cubicBezTo>
                    <a:pt x="1059305" y="-20776"/>
                    <a:pt x="1241685" y="11702"/>
                    <a:pt x="1379095" y="46679"/>
                  </a:cubicBezTo>
                  <a:cubicBezTo>
                    <a:pt x="1516505" y="81656"/>
                    <a:pt x="1628931" y="151610"/>
                    <a:pt x="1723869" y="226561"/>
                  </a:cubicBezTo>
                  <a:cubicBezTo>
                    <a:pt x="1818807" y="301512"/>
                    <a:pt x="1908747" y="406443"/>
                    <a:pt x="1948721" y="496384"/>
                  </a:cubicBezTo>
                  <a:cubicBezTo>
                    <a:pt x="1988695" y="586325"/>
                    <a:pt x="1943724" y="673768"/>
                    <a:pt x="1963711" y="766207"/>
                  </a:cubicBezTo>
                  <a:cubicBezTo>
                    <a:pt x="1983698" y="858646"/>
                    <a:pt x="2026170" y="954833"/>
                    <a:pt x="2068643" y="105102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433618" y="287249"/>
              <a:ext cx="1632485" cy="239987"/>
            </a:xfrm>
            <a:prstGeom prst="rect">
              <a:avLst/>
            </a:prstGeom>
            <a:ln>
              <a:noFill/>
            </a:ln>
          </p:spPr>
          <p:txBody>
            <a:bodyPr wrap="square" lIns="45643" tIns="22821" rIns="45643" bIns="22821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GB" sz="1400" dirty="0" smtClean="0">
                  <a:solidFill>
                    <a:schemeClr val="accent2"/>
                  </a:solidFill>
                  <a:latin typeface="Arial"/>
                  <a:cs typeface="Arial"/>
                </a:rPr>
                <a:t>Bypass tunnel</a:t>
              </a:r>
              <a:endParaRPr lang="en-GB" sz="1400" dirty="0" smtClean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617375" y="1960289"/>
              <a:ext cx="1632485" cy="239987"/>
            </a:xfrm>
            <a:prstGeom prst="rect">
              <a:avLst/>
            </a:prstGeom>
            <a:ln>
              <a:noFill/>
            </a:ln>
          </p:spPr>
          <p:txBody>
            <a:bodyPr wrap="square" lIns="45643" tIns="22821" rIns="45643" bIns="22821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GB" sz="1400" dirty="0" smtClean="0">
                  <a:solidFill>
                    <a:schemeClr val="accent2"/>
                  </a:solidFill>
                  <a:latin typeface="Arial"/>
                  <a:cs typeface="Arial"/>
                </a:rPr>
                <a:t>Merge point</a:t>
              </a:r>
              <a:endParaRPr lang="en-GB" sz="1400" dirty="0" smtClean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82533" y="1955522"/>
              <a:ext cx="2066656" cy="239987"/>
            </a:xfrm>
            <a:prstGeom prst="rect">
              <a:avLst/>
            </a:prstGeom>
            <a:ln>
              <a:noFill/>
            </a:ln>
          </p:spPr>
          <p:txBody>
            <a:bodyPr wrap="square" lIns="45643" tIns="22821" rIns="45643" bIns="22821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GB" sz="1400" dirty="0" smtClean="0">
                  <a:solidFill>
                    <a:schemeClr val="accent2"/>
                  </a:solidFill>
                  <a:latin typeface="Arial"/>
                  <a:cs typeface="Arial"/>
                </a:rPr>
                <a:t>Point of Local Repair</a:t>
              </a:r>
              <a:endParaRPr lang="en-GB" sz="1400" dirty="0" smtClean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9024080" y="1573967"/>
              <a:ext cx="374754" cy="381555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11572407" y="501319"/>
              <a:ext cx="861211" cy="190778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11835373" y="1608844"/>
              <a:ext cx="261689" cy="30830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18" y="5919029"/>
            <a:ext cx="648121" cy="5922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033" y="6922164"/>
            <a:ext cx="648121" cy="5922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454" y="6931450"/>
            <a:ext cx="648121" cy="59225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43" y="6922778"/>
            <a:ext cx="648121" cy="59225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431" y="6925354"/>
            <a:ext cx="648121" cy="592252"/>
          </a:xfrm>
          <a:prstGeom prst="rect">
            <a:avLst/>
          </a:prstGeom>
        </p:spPr>
      </p:pic>
      <p:sp>
        <p:nvSpPr>
          <p:cNvPr id="50" name="Block Arc 49"/>
          <p:cNvSpPr/>
          <p:nvPr/>
        </p:nvSpPr>
        <p:spPr>
          <a:xfrm>
            <a:off x="8529404" y="6112146"/>
            <a:ext cx="3525182" cy="1638608"/>
          </a:xfrm>
          <a:prstGeom prst="blockArc">
            <a:avLst>
              <a:gd name="adj1" fmla="val 10800000"/>
              <a:gd name="adj2" fmla="val 65416"/>
              <a:gd name="adj3" fmla="val 114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7255239" y="7150154"/>
            <a:ext cx="5915309" cy="0"/>
          </a:xfrm>
          <a:prstGeom prst="line">
            <a:avLst/>
          </a:prstGeom>
          <a:ln>
            <a:solidFill>
              <a:srgbClr val="0CA41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255239" y="7251384"/>
            <a:ext cx="5932799" cy="0"/>
          </a:xfrm>
          <a:prstGeom prst="line">
            <a:avLst/>
          </a:prstGeom>
          <a:ln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870828" y="6120859"/>
            <a:ext cx="1632485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Bypass tunnel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054585" y="7793899"/>
            <a:ext cx="1632485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Merge point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73889" y="7809858"/>
            <a:ext cx="2066656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Point of Local Repair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8044951" y="7442454"/>
            <a:ext cx="374754" cy="381555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miter lim="800000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11993491" y="6334929"/>
            <a:ext cx="877338" cy="190778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miter lim="800000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12272583" y="7442454"/>
            <a:ext cx="261689" cy="308300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miter lim="800000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Explosion 1 43"/>
          <p:cNvSpPr/>
          <p:nvPr/>
        </p:nvSpPr>
        <p:spPr>
          <a:xfrm>
            <a:off x="10042576" y="6831252"/>
            <a:ext cx="530780" cy="775939"/>
          </a:xfrm>
          <a:prstGeom prst="irregularSeal1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en-US"/>
            </a:defPPr>
            <a:lvl1pPr marL="0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06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11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817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422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025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633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236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8842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latin typeface="Arial"/>
              <a:cs typeface="Arial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8469443" y="6190099"/>
            <a:ext cx="3702570" cy="960209"/>
          </a:xfrm>
          <a:custGeom>
            <a:avLst/>
            <a:gdLst>
              <a:gd name="connsiteX0" fmla="*/ 0 w 3702570"/>
              <a:gd name="connsiteY0" fmla="*/ 945219 h 960209"/>
              <a:gd name="connsiteX1" fmla="*/ 74950 w 3702570"/>
              <a:gd name="connsiteY1" fmla="*/ 855278 h 960209"/>
              <a:gd name="connsiteX2" fmla="*/ 149901 w 3702570"/>
              <a:gd name="connsiteY2" fmla="*/ 660406 h 960209"/>
              <a:gd name="connsiteX3" fmla="*/ 329783 w 3702570"/>
              <a:gd name="connsiteY3" fmla="*/ 390583 h 960209"/>
              <a:gd name="connsiteX4" fmla="*/ 719527 w 3702570"/>
              <a:gd name="connsiteY4" fmla="*/ 195711 h 960209"/>
              <a:gd name="connsiteX5" fmla="*/ 1199213 w 3702570"/>
              <a:gd name="connsiteY5" fmla="*/ 45809 h 960209"/>
              <a:gd name="connsiteX6" fmla="*/ 1499016 w 3702570"/>
              <a:gd name="connsiteY6" fmla="*/ 45809 h 960209"/>
              <a:gd name="connsiteX7" fmla="*/ 2038662 w 3702570"/>
              <a:gd name="connsiteY7" fmla="*/ 839 h 960209"/>
              <a:gd name="connsiteX8" fmla="*/ 2578308 w 3702570"/>
              <a:gd name="connsiteY8" fmla="*/ 90780 h 960209"/>
              <a:gd name="connsiteX9" fmla="*/ 3057993 w 3702570"/>
              <a:gd name="connsiteY9" fmla="*/ 240681 h 960209"/>
              <a:gd name="connsiteX10" fmla="*/ 3432747 w 3702570"/>
              <a:gd name="connsiteY10" fmla="*/ 540485 h 960209"/>
              <a:gd name="connsiteX11" fmla="*/ 3522688 w 3702570"/>
              <a:gd name="connsiteY11" fmla="*/ 705376 h 960209"/>
              <a:gd name="connsiteX12" fmla="*/ 3552668 w 3702570"/>
              <a:gd name="connsiteY12" fmla="*/ 870268 h 960209"/>
              <a:gd name="connsiteX13" fmla="*/ 3702570 w 3702570"/>
              <a:gd name="connsiteY13" fmla="*/ 960209 h 96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2570" h="960209">
                <a:moveTo>
                  <a:pt x="0" y="945219"/>
                </a:moveTo>
                <a:cubicBezTo>
                  <a:pt x="24983" y="923983"/>
                  <a:pt x="49967" y="902747"/>
                  <a:pt x="74950" y="855278"/>
                </a:cubicBezTo>
                <a:cubicBezTo>
                  <a:pt x="99933" y="807809"/>
                  <a:pt x="107429" y="737855"/>
                  <a:pt x="149901" y="660406"/>
                </a:cubicBezTo>
                <a:cubicBezTo>
                  <a:pt x="192373" y="582957"/>
                  <a:pt x="234845" y="468032"/>
                  <a:pt x="329783" y="390583"/>
                </a:cubicBezTo>
                <a:cubicBezTo>
                  <a:pt x="424721" y="313134"/>
                  <a:pt x="574622" y="253173"/>
                  <a:pt x="719527" y="195711"/>
                </a:cubicBezTo>
                <a:cubicBezTo>
                  <a:pt x="864432" y="138249"/>
                  <a:pt x="1069298" y="70793"/>
                  <a:pt x="1199213" y="45809"/>
                </a:cubicBezTo>
                <a:cubicBezTo>
                  <a:pt x="1329128" y="20825"/>
                  <a:pt x="1359108" y="53304"/>
                  <a:pt x="1499016" y="45809"/>
                </a:cubicBezTo>
                <a:cubicBezTo>
                  <a:pt x="1638924" y="38314"/>
                  <a:pt x="1858780" y="-6656"/>
                  <a:pt x="2038662" y="839"/>
                </a:cubicBezTo>
                <a:cubicBezTo>
                  <a:pt x="2218544" y="8334"/>
                  <a:pt x="2408420" y="50806"/>
                  <a:pt x="2578308" y="90780"/>
                </a:cubicBezTo>
                <a:cubicBezTo>
                  <a:pt x="2748197" y="130754"/>
                  <a:pt x="2915587" y="165730"/>
                  <a:pt x="3057993" y="240681"/>
                </a:cubicBezTo>
                <a:cubicBezTo>
                  <a:pt x="3200399" y="315632"/>
                  <a:pt x="3355298" y="463036"/>
                  <a:pt x="3432747" y="540485"/>
                </a:cubicBezTo>
                <a:cubicBezTo>
                  <a:pt x="3510196" y="617934"/>
                  <a:pt x="3502701" y="650412"/>
                  <a:pt x="3522688" y="705376"/>
                </a:cubicBezTo>
                <a:cubicBezTo>
                  <a:pt x="3542675" y="760340"/>
                  <a:pt x="3522688" y="827796"/>
                  <a:pt x="3552668" y="870268"/>
                </a:cubicBezTo>
                <a:cubicBezTo>
                  <a:pt x="3582648" y="912740"/>
                  <a:pt x="3642609" y="936474"/>
                  <a:pt x="3702570" y="960209"/>
                </a:cubicBezTo>
              </a:path>
            </a:pathLst>
          </a:custGeom>
          <a:noFill/>
          <a:ln w="28575">
            <a:solidFill>
              <a:srgbClr val="0CA41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>
            <a:off x="8471943" y="6252559"/>
            <a:ext cx="3702570" cy="960209"/>
          </a:xfrm>
          <a:custGeom>
            <a:avLst/>
            <a:gdLst>
              <a:gd name="connsiteX0" fmla="*/ 0 w 3702570"/>
              <a:gd name="connsiteY0" fmla="*/ 945219 h 960209"/>
              <a:gd name="connsiteX1" fmla="*/ 74950 w 3702570"/>
              <a:gd name="connsiteY1" fmla="*/ 855278 h 960209"/>
              <a:gd name="connsiteX2" fmla="*/ 149901 w 3702570"/>
              <a:gd name="connsiteY2" fmla="*/ 660406 h 960209"/>
              <a:gd name="connsiteX3" fmla="*/ 329783 w 3702570"/>
              <a:gd name="connsiteY3" fmla="*/ 390583 h 960209"/>
              <a:gd name="connsiteX4" fmla="*/ 719527 w 3702570"/>
              <a:gd name="connsiteY4" fmla="*/ 195711 h 960209"/>
              <a:gd name="connsiteX5" fmla="*/ 1199213 w 3702570"/>
              <a:gd name="connsiteY5" fmla="*/ 45809 h 960209"/>
              <a:gd name="connsiteX6" fmla="*/ 1499016 w 3702570"/>
              <a:gd name="connsiteY6" fmla="*/ 45809 h 960209"/>
              <a:gd name="connsiteX7" fmla="*/ 2038662 w 3702570"/>
              <a:gd name="connsiteY7" fmla="*/ 839 h 960209"/>
              <a:gd name="connsiteX8" fmla="*/ 2578308 w 3702570"/>
              <a:gd name="connsiteY8" fmla="*/ 90780 h 960209"/>
              <a:gd name="connsiteX9" fmla="*/ 3057993 w 3702570"/>
              <a:gd name="connsiteY9" fmla="*/ 240681 h 960209"/>
              <a:gd name="connsiteX10" fmla="*/ 3432747 w 3702570"/>
              <a:gd name="connsiteY10" fmla="*/ 540485 h 960209"/>
              <a:gd name="connsiteX11" fmla="*/ 3522688 w 3702570"/>
              <a:gd name="connsiteY11" fmla="*/ 705376 h 960209"/>
              <a:gd name="connsiteX12" fmla="*/ 3552668 w 3702570"/>
              <a:gd name="connsiteY12" fmla="*/ 870268 h 960209"/>
              <a:gd name="connsiteX13" fmla="*/ 3702570 w 3702570"/>
              <a:gd name="connsiteY13" fmla="*/ 960209 h 96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2570" h="960209">
                <a:moveTo>
                  <a:pt x="0" y="945219"/>
                </a:moveTo>
                <a:cubicBezTo>
                  <a:pt x="24983" y="923983"/>
                  <a:pt x="49967" y="902747"/>
                  <a:pt x="74950" y="855278"/>
                </a:cubicBezTo>
                <a:cubicBezTo>
                  <a:pt x="99933" y="807809"/>
                  <a:pt x="107429" y="737855"/>
                  <a:pt x="149901" y="660406"/>
                </a:cubicBezTo>
                <a:cubicBezTo>
                  <a:pt x="192373" y="582957"/>
                  <a:pt x="234845" y="468032"/>
                  <a:pt x="329783" y="390583"/>
                </a:cubicBezTo>
                <a:cubicBezTo>
                  <a:pt x="424721" y="313134"/>
                  <a:pt x="574622" y="253173"/>
                  <a:pt x="719527" y="195711"/>
                </a:cubicBezTo>
                <a:cubicBezTo>
                  <a:pt x="864432" y="138249"/>
                  <a:pt x="1069298" y="70793"/>
                  <a:pt x="1199213" y="45809"/>
                </a:cubicBezTo>
                <a:cubicBezTo>
                  <a:pt x="1329128" y="20825"/>
                  <a:pt x="1359108" y="53304"/>
                  <a:pt x="1499016" y="45809"/>
                </a:cubicBezTo>
                <a:cubicBezTo>
                  <a:pt x="1638924" y="38314"/>
                  <a:pt x="1858780" y="-6656"/>
                  <a:pt x="2038662" y="839"/>
                </a:cubicBezTo>
                <a:cubicBezTo>
                  <a:pt x="2218544" y="8334"/>
                  <a:pt x="2408420" y="50806"/>
                  <a:pt x="2578308" y="90780"/>
                </a:cubicBezTo>
                <a:cubicBezTo>
                  <a:pt x="2748197" y="130754"/>
                  <a:pt x="2915587" y="165730"/>
                  <a:pt x="3057993" y="240681"/>
                </a:cubicBezTo>
                <a:cubicBezTo>
                  <a:pt x="3200399" y="315632"/>
                  <a:pt x="3355298" y="463036"/>
                  <a:pt x="3432747" y="540485"/>
                </a:cubicBezTo>
                <a:cubicBezTo>
                  <a:pt x="3510196" y="617934"/>
                  <a:pt x="3502701" y="650412"/>
                  <a:pt x="3522688" y="705376"/>
                </a:cubicBezTo>
                <a:cubicBezTo>
                  <a:pt x="3542675" y="760340"/>
                  <a:pt x="3522688" y="827796"/>
                  <a:pt x="3552668" y="870268"/>
                </a:cubicBezTo>
                <a:cubicBezTo>
                  <a:pt x="3582648" y="912740"/>
                  <a:pt x="3642609" y="936474"/>
                  <a:pt x="3702570" y="960209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959329"/>
            <a:ext cx="13167362" cy="664797"/>
          </a:xfrm>
        </p:spPr>
        <p:txBody>
          <a:bodyPr/>
          <a:lstStyle/>
          <a:p>
            <a:r>
              <a:rPr lang="en-GB" dirty="0" smtClean="0"/>
              <a:t>Entropy Label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43" y="1812080"/>
            <a:ext cx="13167362" cy="5431156"/>
          </a:xfrm>
        </p:spPr>
        <p:txBody>
          <a:bodyPr/>
          <a:lstStyle/>
          <a:p>
            <a:r>
              <a:rPr lang="en-GB" sz="2800" dirty="0" smtClean="0"/>
              <a:t>Load balancing is an important feature in today’s networks</a:t>
            </a:r>
          </a:p>
          <a:p>
            <a:pPr lvl="1"/>
            <a:r>
              <a:rPr lang="en-GB" sz="2400" dirty="0" smtClean="0"/>
              <a:t>Fat LSPs need to be spread across links to make space for other LSPs</a:t>
            </a:r>
          </a:p>
          <a:p>
            <a:pPr lvl="1"/>
            <a:r>
              <a:rPr lang="en-GB" sz="2400" dirty="0" smtClean="0"/>
              <a:t>LSPs are often fatter than the links that carry them</a:t>
            </a:r>
          </a:p>
          <a:p>
            <a:r>
              <a:rPr lang="en-GB" sz="2800" dirty="0" smtClean="0"/>
              <a:t>But…</a:t>
            </a:r>
          </a:p>
          <a:p>
            <a:pPr lvl="1"/>
            <a:r>
              <a:rPr lang="en-GB" sz="2400" dirty="0" smtClean="0"/>
              <a:t>Traffic flows demand in-order packet delivery</a:t>
            </a:r>
          </a:p>
          <a:p>
            <a:pPr lvl="1"/>
            <a:r>
              <a:rPr lang="en-GB" sz="2400" dirty="0" smtClean="0"/>
              <a:t>Usual technique is to hash on the packet header</a:t>
            </a:r>
          </a:p>
          <a:p>
            <a:pPr lvl="1"/>
            <a:r>
              <a:rPr lang="en-GB" sz="2400" dirty="0" smtClean="0"/>
              <a:t>But…</a:t>
            </a:r>
          </a:p>
          <a:p>
            <a:pPr lvl="2"/>
            <a:r>
              <a:rPr lang="en-GB" dirty="0" smtClean="0"/>
              <a:t>Label stacks are sometimes too deep to reliably hash right down to the flow identifier</a:t>
            </a:r>
          </a:p>
          <a:p>
            <a:pPr lvl="2"/>
            <a:r>
              <a:rPr lang="en-GB" dirty="0" smtClean="0"/>
              <a:t>Some flows need to be kept together</a:t>
            </a:r>
          </a:p>
          <a:p>
            <a:pPr lvl="2"/>
            <a:r>
              <a:rPr lang="en-GB" dirty="0" smtClean="0"/>
              <a:t>Some devices can’t do enough hashing at line speed</a:t>
            </a:r>
          </a:p>
          <a:p>
            <a:r>
              <a:rPr lang="en-GB" sz="2800" dirty="0" smtClean="0"/>
              <a:t>The entropy label can be inserted into the label stack to enhance hashing</a:t>
            </a:r>
          </a:p>
          <a:p>
            <a:pPr lvl="1"/>
            <a:r>
              <a:rPr lang="en-GB" sz="2400" dirty="0" smtClean="0"/>
              <a:t>Actually, it’s two labels</a:t>
            </a:r>
          </a:p>
          <a:p>
            <a:pPr lvl="2"/>
            <a:r>
              <a:rPr lang="en-GB" dirty="0" smtClean="0"/>
              <a:t>A special purpose label to say don’t forward on this label</a:t>
            </a:r>
          </a:p>
          <a:p>
            <a:pPr lvl="2"/>
            <a:r>
              <a:rPr lang="en-GB" dirty="0" smtClean="0"/>
              <a:t>The entropy label itself</a:t>
            </a:r>
          </a:p>
        </p:txBody>
      </p:sp>
    </p:spTree>
    <p:extLst>
      <p:ext uri="{BB962C8B-B14F-4D97-AF65-F5344CB8AC3E}">
        <p14:creationId xmlns:p14="http://schemas.microsoft.com/office/powerpoint/2010/main" val="41179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959329"/>
            <a:ext cx="13167362" cy="664797"/>
          </a:xfrm>
        </p:spPr>
        <p:txBody>
          <a:bodyPr/>
          <a:lstStyle/>
          <a:p>
            <a:r>
              <a:rPr lang="en-GB" dirty="0" smtClean="0"/>
              <a:t>Basic OAM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43" y="1812080"/>
            <a:ext cx="13167362" cy="5431156"/>
          </a:xfrm>
        </p:spPr>
        <p:txBody>
          <a:bodyPr/>
          <a:lstStyle/>
          <a:p>
            <a:r>
              <a:rPr lang="en-GB" dirty="0" smtClean="0"/>
              <a:t>LSP Ping</a:t>
            </a:r>
          </a:p>
          <a:p>
            <a:pPr lvl="1"/>
            <a:r>
              <a:rPr lang="en-GB" dirty="0" smtClean="0"/>
              <a:t>Similar to IP ping</a:t>
            </a:r>
          </a:p>
          <a:p>
            <a:pPr lvl="1"/>
            <a:r>
              <a:rPr lang="en-GB" dirty="0" smtClean="0"/>
              <a:t>Echo request is a packet sent on an LSP to the egress</a:t>
            </a:r>
          </a:p>
          <a:p>
            <a:pPr lvl="2"/>
            <a:r>
              <a:rPr lang="en-GB" dirty="0" smtClean="0"/>
              <a:t>It is wrapped in UDP and IP and labelled exactly as a data packet</a:t>
            </a:r>
          </a:p>
          <a:p>
            <a:pPr lvl="2"/>
            <a:r>
              <a:rPr lang="en-GB" dirty="0" smtClean="0"/>
              <a:t>Destination address of the IP packet is 127/8 to cause it to be handled locally</a:t>
            </a:r>
          </a:p>
          <a:p>
            <a:pPr lvl="1"/>
            <a:r>
              <a:rPr lang="en-GB" dirty="0" smtClean="0"/>
              <a:t>Echo reply is send back by any route</a:t>
            </a:r>
          </a:p>
          <a:p>
            <a:pPr lvl="2"/>
            <a:r>
              <a:rPr lang="en-GB" dirty="0" smtClean="0"/>
              <a:t>It is UDP in IP and can be forwarded as IP or sent down an LSP</a:t>
            </a:r>
          </a:p>
          <a:p>
            <a:pPr lvl="2"/>
            <a:r>
              <a:rPr lang="en-GB" dirty="0" smtClean="0"/>
              <a:t>It is sent to the sender of the Echo Request</a:t>
            </a:r>
          </a:p>
          <a:p>
            <a:pPr lvl="1"/>
            <a:r>
              <a:rPr lang="en-GB" dirty="0" smtClean="0"/>
              <a:t>Provides Connectivity Check (CC) and Connectivity Verification (CV)</a:t>
            </a:r>
          </a:p>
          <a:p>
            <a:pPr lvl="1"/>
            <a:r>
              <a:rPr lang="en-GB" dirty="0" smtClean="0"/>
              <a:t>Can trace routes by using TTL </a:t>
            </a:r>
            <a:r>
              <a:rPr lang="en-GB" dirty="0" err="1" smtClean="0"/>
              <a:t>expirey</a:t>
            </a:r>
            <a:endParaRPr lang="en-GB" dirty="0" smtClean="0"/>
          </a:p>
          <a:p>
            <a:r>
              <a:rPr lang="en-GB" dirty="0" smtClean="0"/>
              <a:t>BFD is a packet data plane OAM protocol</a:t>
            </a:r>
          </a:p>
          <a:p>
            <a:pPr lvl="1"/>
            <a:r>
              <a:rPr lang="en-GB" dirty="0" smtClean="0"/>
              <a:t>Capable of much more rapid fault detection than LSP Ping</a:t>
            </a:r>
          </a:p>
          <a:p>
            <a:pPr lvl="1"/>
            <a:r>
              <a:rPr lang="en-GB" dirty="0" smtClean="0"/>
              <a:t>Configured or bootstrapped by LSP Ping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2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959329"/>
            <a:ext cx="13167362" cy="664797"/>
          </a:xfrm>
        </p:spPr>
        <p:txBody>
          <a:bodyPr/>
          <a:lstStyle/>
          <a:p>
            <a:r>
              <a:rPr lang="en-GB" dirty="0" smtClean="0"/>
              <a:t>Point-to-Multipoint (P2MP)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LDP is essentially multipoint-to-point</a:t>
            </a:r>
          </a:p>
          <a:p>
            <a:pPr lvl="1"/>
            <a:r>
              <a:rPr lang="en-GB" dirty="0" smtClean="0"/>
              <a:t>Flows converge onto labels towards the destination</a:t>
            </a:r>
          </a:p>
          <a:p>
            <a:r>
              <a:rPr lang="en-GB" dirty="0" smtClean="0"/>
              <a:t>RSVP-TE is essentially point-to-point</a:t>
            </a:r>
          </a:p>
          <a:p>
            <a:r>
              <a:rPr lang="en-GB" dirty="0" smtClean="0"/>
              <a:t>New extensions have been devised for P2MP</a:t>
            </a:r>
          </a:p>
          <a:p>
            <a:r>
              <a:rPr lang="en-GB" dirty="0" smtClean="0"/>
              <a:t>RSVP-TE P2MP</a:t>
            </a:r>
          </a:p>
          <a:p>
            <a:pPr lvl="1"/>
            <a:r>
              <a:rPr lang="en-GB" dirty="0" smtClean="0"/>
              <a:t>Uses small protocol extensions</a:t>
            </a:r>
          </a:p>
          <a:p>
            <a:pPr lvl="1"/>
            <a:r>
              <a:rPr lang="en-GB" dirty="0" smtClean="0"/>
              <a:t>Allows planned trees useful for content distribution</a:t>
            </a:r>
          </a:p>
          <a:p>
            <a:r>
              <a:rPr lang="en-GB" dirty="0" smtClean="0"/>
              <a:t>LDP P2MP</a:t>
            </a:r>
          </a:p>
          <a:p>
            <a:pPr lvl="1"/>
            <a:r>
              <a:rPr lang="en-GB" dirty="0" smtClean="0"/>
              <a:t>Immediately becomes Multipoint-to-multipoint</a:t>
            </a:r>
            <a:endParaRPr lang="en-GB" dirty="0"/>
          </a:p>
        </p:txBody>
      </p:sp>
      <p:pic>
        <p:nvPicPr>
          <p:cNvPr id="22530" name="Picture 2" descr="C:\Users\User\AppData\Local\Microsoft\Windows\Temporary Internet Files\Content.IE5\215556UN\green-tree-3670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00" y="3844500"/>
            <a:ext cx="360000" cy="5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User\AppData\Local\Microsoft\Windows\Temporary Internet Files\Content.IE5\215556UN\green-tree-3670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24" y="1079293"/>
            <a:ext cx="3818566" cy="57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959329"/>
            <a:ext cx="13167362" cy="664797"/>
          </a:xfrm>
        </p:spPr>
        <p:txBody>
          <a:bodyPr/>
          <a:lstStyle/>
          <a:p>
            <a:r>
              <a:rPr lang="en-GB" dirty="0" smtClean="0"/>
              <a:t>MPLS-TP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a “transport profile”?</a:t>
            </a:r>
          </a:p>
          <a:p>
            <a:pPr lvl="1"/>
            <a:r>
              <a:rPr lang="en-GB" dirty="0"/>
              <a:t>Switching not </a:t>
            </a:r>
            <a:r>
              <a:rPr lang="en-GB" dirty="0" smtClean="0"/>
              <a:t>forwarding?</a:t>
            </a:r>
            <a:endParaRPr lang="en-GB" dirty="0"/>
          </a:p>
          <a:p>
            <a:pPr lvl="1"/>
            <a:r>
              <a:rPr lang="en-GB" dirty="0" smtClean="0"/>
              <a:t>Operational familiarity?</a:t>
            </a:r>
          </a:p>
          <a:p>
            <a:pPr lvl="1"/>
            <a:r>
              <a:rPr lang="en-GB" dirty="0" smtClean="0"/>
              <a:t>Connection-oriented?</a:t>
            </a:r>
          </a:p>
          <a:p>
            <a:pPr lvl="1"/>
            <a:r>
              <a:rPr lang="en-GB" dirty="0" smtClean="0"/>
              <a:t>High availability and protection switching?</a:t>
            </a:r>
          </a:p>
          <a:p>
            <a:pPr lvl="1"/>
            <a:r>
              <a:rPr lang="en-GB" dirty="0" smtClean="0"/>
              <a:t>OAM?</a:t>
            </a:r>
          </a:p>
          <a:p>
            <a:pPr lvl="1"/>
            <a:r>
              <a:rPr lang="en-GB" dirty="0" smtClean="0"/>
              <a:t>Central control and management?</a:t>
            </a:r>
          </a:p>
          <a:p>
            <a:pPr lvl="1"/>
            <a:r>
              <a:rPr lang="en-GB" dirty="0" smtClean="0"/>
              <a:t>Static LSPs?</a:t>
            </a:r>
          </a:p>
          <a:p>
            <a:r>
              <a:rPr lang="en-GB" dirty="0" smtClean="0"/>
              <a:t>Who specifies requirements, solutions, deployments?</a:t>
            </a:r>
          </a:p>
          <a:p>
            <a:pPr lvl="1"/>
            <a:r>
              <a:rPr lang="en-GB" dirty="0" smtClean="0"/>
              <a:t>What happens if there is a lack of coordination in specification?</a:t>
            </a:r>
            <a:endParaRPr lang="en-GB" dirty="0"/>
          </a:p>
        </p:txBody>
      </p:sp>
      <p:pic>
        <p:nvPicPr>
          <p:cNvPr id="18436" name="Picture 4" descr="C:\Users\User\AppData\Local\Microsoft\Windows\Temporary Internet Files\Content.IE5\215556UN\8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53" y="734675"/>
            <a:ext cx="5256275" cy="33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4323" y="2893104"/>
            <a:ext cx="1064302" cy="378486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IETF</a:t>
            </a:r>
            <a:endParaRPr lang="en-GB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5030" y="3142307"/>
            <a:ext cx="1064302" cy="378486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ITU</a:t>
            </a:r>
            <a:endParaRPr lang="en-GB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554599"/>
            <a:ext cx="13167362" cy="664797"/>
          </a:xfrm>
        </p:spPr>
        <p:txBody>
          <a:bodyPr/>
          <a:lstStyle/>
          <a:p>
            <a:r>
              <a:rPr lang="en-GB" dirty="0" smtClean="0"/>
              <a:t>MPLS-TP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43" y="1272440"/>
            <a:ext cx="13167362" cy="5431156"/>
          </a:xfrm>
        </p:spPr>
        <p:txBody>
          <a:bodyPr/>
          <a:lstStyle/>
          <a:p>
            <a:r>
              <a:rPr lang="en-GB" sz="3000" dirty="0" smtClean="0"/>
              <a:t>Operation without an IP cont</a:t>
            </a:r>
            <a:r>
              <a:rPr lang="en-GB" sz="3000" dirty="0"/>
              <a:t>rol </a:t>
            </a:r>
            <a:r>
              <a:rPr lang="en-GB" sz="3000" dirty="0" smtClean="0"/>
              <a:t>plane</a:t>
            </a:r>
          </a:p>
          <a:p>
            <a:pPr lvl="1"/>
            <a:r>
              <a:rPr lang="en-GB" sz="2600" dirty="0" smtClean="0"/>
              <a:t>This largely means static provisioning</a:t>
            </a:r>
          </a:p>
          <a:p>
            <a:pPr lvl="2"/>
            <a:r>
              <a:rPr lang="en-GB" dirty="0" smtClean="0"/>
              <a:t>Replace an IP-based control plane with an IP-based management plane?</a:t>
            </a:r>
          </a:p>
          <a:p>
            <a:pPr lvl="2"/>
            <a:r>
              <a:rPr lang="en-GB" dirty="0" smtClean="0"/>
              <a:t>This is a TE (CO-PS) approach</a:t>
            </a:r>
          </a:p>
          <a:p>
            <a:pPr lvl="2"/>
            <a:r>
              <a:rPr lang="en-GB" dirty="0" smtClean="0"/>
              <a:t>Compare with SDN</a:t>
            </a:r>
          </a:p>
          <a:p>
            <a:r>
              <a:rPr lang="en-GB" sz="3000" dirty="0" smtClean="0"/>
              <a:t>Development of additional OAM mechanisms</a:t>
            </a:r>
          </a:p>
          <a:p>
            <a:pPr lvl="1"/>
            <a:r>
              <a:rPr lang="en-GB" sz="2600" dirty="0" smtClean="0"/>
              <a:t>An in-band OAM channel called the Generic Associated Channel (G-</a:t>
            </a:r>
            <a:r>
              <a:rPr lang="en-GB" sz="2600" dirty="0" err="1" smtClean="0"/>
              <a:t>ACh</a:t>
            </a:r>
            <a:r>
              <a:rPr lang="en-GB" sz="2600" dirty="0" smtClean="0"/>
              <a:t>)</a:t>
            </a:r>
          </a:p>
          <a:p>
            <a:pPr lvl="2"/>
            <a:r>
              <a:rPr lang="en-GB" dirty="0" smtClean="0"/>
              <a:t>A </a:t>
            </a:r>
            <a:r>
              <a:rPr lang="en-GB" dirty="0"/>
              <a:t>special purpose label the Generic Associated Channel </a:t>
            </a:r>
            <a:r>
              <a:rPr lang="en-GB" dirty="0" smtClean="0"/>
              <a:t>Label (GAL)</a:t>
            </a:r>
          </a:p>
          <a:p>
            <a:pPr lvl="3"/>
            <a:r>
              <a:rPr lang="en-GB" sz="2200" dirty="0" smtClean="0"/>
              <a:t>Indicates this is not a packet to be forwarded</a:t>
            </a:r>
          </a:p>
          <a:p>
            <a:pPr lvl="2"/>
            <a:r>
              <a:rPr lang="en-GB" dirty="0" smtClean="0"/>
              <a:t>Followed </a:t>
            </a:r>
            <a:r>
              <a:rPr lang="en-GB" dirty="0"/>
              <a:t>by the Associated Channel </a:t>
            </a:r>
            <a:r>
              <a:rPr lang="en-GB" dirty="0" smtClean="0"/>
              <a:t>Header</a:t>
            </a:r>
          </a:p>
          <a:p>
            <a:pPr lvl="3"/>
            <a:r>
              <a:rPr lang="en-GB" sz="2200" dirty="0" smtClean="0"/>
              <a:t>Contains a “channel type”</a:t>
            </a:r>
          </a:p>
          <a:p>
            <a:pPr lvl="4"/>
            <a:r>
              <a:rPr lang="en-GB" sz="2000" dirty="0" smtClean="0"/>
              <a:t>MCC</a:t>
            </a:r>
          </a:p>
          <a:p>
            <a:pPr lvl="4"/>
            <a:r>
              <a:rPr lang="en-GB" sz="2000" dirty="0" smtClean="0"/>
              <a:t>SCC</a:t>
            </a:r>
          </a:p>
          <a:p>
            <a:pPr lvl="4"/>
            <a:r>
              <a:rPr lang="en-GB" sz="2000" dirty="0" smtClean="0"/>
              <a:t>BFD control</a:t>
            </a:r>
          </a:p>
          <a:p>
            <a:pPr lvl="4"/>
            <a:r>
              <a:rPr lang="en-GB" sz="2000" dirty="0" smtClean="0"/>
              <a:t>MPLS loss measurement, delay measurement, CC, CV, etc.</a:t>
            </a:r>
          </a:p>
          <a:p>
            <a:pPr lvl="1"/>
            <a:r>
              <a:rPr lang="en-GB" sz="2600" dirty="0" smtClean="0"/>
              <a:t>Specification of various OAM and protection switching message-based protocols</a:t>
            </a:r>
          </a:p>
        </p:txBody>
      </p:sp>
    </p:spTree>
    <p:extLst>
      <p:ext uri="{BB962C8B-B14F-4D97-AF65-F5344CB8AC3E}">
        <p14:creationId xmlns:p14="http://schemas.microsoft.com/office/powerpoint/2010/main" val="31159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659529"/>
            <a:ext cx="13167362" cy="664797"/>
          </a:xfrm>
        </p:spPr>
        <p:txBody>
          <a:bodyPr/>
          <a:lstStyle/>
          <a:p>
            <a:r>
              <a:rPr lang="en-GB" dirty="0" smtClean="0"/>
              <a:t>Advanced VPNs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43" y="1632200"/>
            <a:ext cx="13167362" cy="5431156"/>
          </a:xfrm>
        </p:spPr>
        <p:txBody>
          <a:bodyPr/>
          <a:lstStyle/>
          <a:p>
            <a:r>
              <a:rPr lang="en-GB" dirty="0" smtClean="0"/>
              <a:t>VPN features and functions have grown rapidly</a:t>
            </a:r>
          </a:p>
          <a:p>
            <a:pPr lvl="1"/>
            <a:r>
              <a:rPr lang="en-GB" dirty="0" smtClean="0"/>
              <a:t>Results in a complex set of features and options</a:t>
            </a:r>
          </a:p>
          <a:p>
            <a:pPr lvl="2"/>
            <a:r>
              <a:rPr lang="en-GB" dirty="0" smtClean="0"/>
              <a:t>Comparing services can be hard</a:t>
            </a:r>
          </a:p>
          <a:p>
            <a:pPr lvl="2"/>
            <a:r>
              <a:rPr lang="en-GB" dirty="0" smtClean="0"/>
              <a:t>Achieving vendor interoperability needs care</a:t>
            </a:r>
          </a:p>
          <a:p>
            <a:r>
              <a:rPr lang="en-GB" dirty="0" smtClean="0"/>
              <a:t>Multi-AS support</a:t>
            </a:r>
          </a:p>
          <a:p>
            <a:r>
              <a:rPr lang="en-GB" dirty="0" smtClean="0"/>
              <a:t>Multicast support</a:t>
            </a:r>
          </a:p>
          <a:p>
            <a:r>
              <a:rPr lang="en-GB" dirty="0" smtClean="0"/>
              <a:t>Scaling mechanisms to avoid full-mesh concerns</a:t>
            </a:r>
          </a:p>
          <a:p>
            <a:pPr lvl="1"/>
            <a:r>
              <a:rPr lang="en-GB" dirty="0" smtClean="0"/>
              <a:t>Hub-and-spoke</a:t>
            </a:r>
          </a:p>
          <a:p>
            <a:r>
              <a:rPr lang="en-GB" dirty="0" smtClean="0"/>
              <a:t>Layer 2 VPNs</a:t>
            </a:r>
          </a:p>
          <a:p>
            <a:pPr lvl="1"/>
            <a:r>
              <a:rPr lang="en-GB" dirty="0" smtClean="0"/>
              <a:t>Pseudowire connectivity</a:t>
            </a:r>
          </a:p>
          <a:p>
            <a:pPr lvl="1"/>
            <a:r>
              <a:rPr lang="en-GB" dirty="0" smtClean="0"/>
              <a:t>VLANs</a:t>
            </a:r>
          </a:p>
          <a:p>
            <a:pPr lvl="1"/>
            <a:r>
              <a:rPr lang="en-GB" dirty="0" smtClean="0"/>
              <a:t>Ethernet VPNs (EVPNs) using BGP/MPLS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6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959329"/>
            <a:ext cx="13167362" cy="664797"/>
          </a:xfrm>
        </p:spPr>
        <p:txBody>
          <a:bodyPr/>
          <a:lstStyle/>
          <a:p>
            <a:r>
              <a:rPr lang="en-GB" dirty="0" smtClean="0"/>
              <a:t>MPLS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“Most packets on the Internet today traverse an MPLS network at some point in their journey”</a:t>
            </a:r>
          </a:p>
          <a:p>
            <a:r>
              <a:rPr lang="en-GB" dirty="0" smtClean="0"/>
              <a:t>“No router vendor can be taken seriously unless they have extensive MPLS offerings”</a:t>
            </a:r>
          </a:p>
          <a:p>
            <a:r>
              <a:rPr lang="en-GB" dirty="0" smtClean="0"/>
              <a:t>“MPLS VPN connectivity is a commercially significant service offering”</a:t>
            </a:r>
          </a:p>
          <a:p>
            <a:r>
              <a:rPr lang="en-GB" dirty="0" smtClean="0"/>
              <a:t>Scaling of the MPLS control and forwarding planes are as critical to product choice as other factors such as route table scaling</a:t>
            </a:r>
          </a:p>
          <a:p>
            <a:endParaRPr lang="en-GB" dirty="0"/>
          </a:p>
          <a:p>
            <a:r>
              <a:rPr lang="en-GB" dirty="0" smtClean="0"/>
              <a:t>However, some operators (tier 1 and tier 2) remain resolutely IP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4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history lesson</a:t>
            </a:r>
          </a:p>
          <a:p>
            <a:r>
              <a:rPr lang="en-US" dirty="0" smtClean="0"/>
              <a:t>Basic building blocks</a:t>
            </a:r>
          </a:p>
          <a:p>
            <a:pPr lvl="1"/>
            <a:r>
              <a:rPr lang="en-US" dirty="0" smtClean="0"/>
              <a:t>Data plane</a:t>
            </a:r>
          </a:p>
          <a:p>
            <a:pPr lvl="1"/>
            <a:r>
              <a:rPr lang="en-US" dirty="0" smtClean="0"/>
              <a:t>Control planes</a:t>
            </a:r>
          </a:p>
          <a:p>
            <a:r>
              <a:rPr lang="en-US" dirty="0" smtClean="0"/>
              <a:t>Developments, changes, extensions</a:t>
            </a:r>
          </a:p>
          <a:p>
            <a:r>
              <a:rPr lang="en-US" dirty="0" smtClean="0"/>
              <a:t>Current status</a:t>
            </a:r>
          </a:p>
          <a:p>
            <a:r>
              <a:rPr lang="en-US" dirty="0" smtClean="0"/>
              <a:t>The future for MPLS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MPLS Futures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Support for IPv6</a:t>
            </a:r>
          </a:p>
          <a:p>
            <a:r>
              <a:rPr lang="en-GB" dirty="0" smtClean="0"/>
              <a:t>Network Security</a:t>
            </a:r>
          </a:p>
          <a:p>
            <a:r>
              <a:rPr lang="en-GB" dirty="0" smtClean="0"/>
              <a:t>SDN</a:t>
            </a:r>
          </a:p>
          <a:p>
            <a:r>
              <a:rPr lang="en-GB" dirty="0" smtClean="0"/>
              <a:t>Service Function Chaining</a:t>
            </a:r>
          </a:p>
          <a:p>
            <a:r>
              <a:rPr lang="en-GB" dirty="0" smtClean="0"/>
              <a:t>Segment Routing</a:t>
            </a:r>
          </a:p>
          <a:p>
            <a:r>
              <a:rPr lang="en-GB" dirty="0" smtClean="0"/>
              <a:t>Ring Protection Mechanisms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59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959329"/>
            <a:ext cx="13167362" cy="664797"/>
          </a:xfrm>
        </p:spPr>
        <p:txBody>
          <a:bodyPr/>
          <a:lstStyle/>
          <a:p>
            <a:r>
              <a:rPr lang="en-GB" dirty="0" smtClean="0"/>
              <a:t>MPLS and IPv6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MPLS is agnostic about what traffic it carries</a:t>
            </a:r>
          </a:p>
          <a:p>
            <a:pPr lvl="1"/>
            <a:r>
              <a:rPr lang="en-GB" dirty="0" smtClean="0"/>
              <a:t>So IPv6 can be carried over an LSP with no additional work</a:t>
            </a:r>
          </a:p>
          <a:p>
            <a:r>
              <a:rPr lang="en-GB" dirty="0" smtClean="0"/>
              <a:t>MPLS control plane protocols were “designed with IPv6 in mind”</a:t>
            </a:r>
          </a:p>
          <a:p>
            <a:pPr lvl="1"/>
            <a:r>
              <a:rPr lang="en-GB" dirty="0" smtClean="0"/>
              <a:t>They did need a little fixing in specifications and implementation</a:t>
            </a:r>
          </a:p>
          <a:p>
            <a:pPr lvl="2"/>
            <a:r>
              <a:rPr lang="en-GB" dirty="0" smtClean="0"/>
              <a:t>Now good to go and widely tested</a:t>
            </a:r>
          </a:p>
          <a:p>
            <a:r>
              <a:rPr lang="en-GB" dirty="0" smtClean="0"/>
              <a:t>Not clear how many IPv6 control planes will be run in the immediate future</a:t>
            </a:r>
          </a:p>
          <a:p>
            <a:pPr lvl="1"/>
            <a:r>
              <a:rPr lang="en-GB" dirty="0" smtClean="0"/>
              <a:t>But one day there will be plenty</a:t>
            </a:r>
          </a:p>
          <a:p>
            <a:pPr lvl="1"/>
            <a:r>
              <a:rPr lang="en-GB" dirty="0" smtClean="0"/>
              <a:t>MPLS is ready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5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959329"/>
            <a:ext cx="13167362" cy="664797"/>
          </a:xfrm>
        </p:spPr>
        <p:txBody>
          <a:bodyPr/>
          <a:lstStyle/>
          <a:p>
            <a:r>
              <a:rPr lang="en-GB" dirty="0" smtClean="0"/>
              <a:t>MPLS Network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Strong dependency on ACLs and “known peers”</a:t>
            </a:r>
          </a:p>
          <a:p>
            <a:pPr lvl="1"/>
            <a:r>
              <a:rPr lang="en-GB" dirty="0" smtClean="0"/>
              <a:t>Control plane address space</a:t>
            </a:r>
          </a:p>
          <a:p>
            <a:r>
              <a:rPr lang="en-GB" dirty="0" smtClean="0"/>
              <a:t>Control plane security</a:t>
            </a:r>
          </a:p>
          <a:p>
            <a:pPr lvl="1"/>
            <a:r>
              <a:rPr lang="en-GB" dirty="0" smtClean="0"/>
              <a:t>LDP and BGP over TCP (TLS, TCP-AO, …)</a:t>
            </a:r>
          </a:p>
          <a:p>
            <a:pPr lvl="1"/>
            <a:r>
              <a:rPr lang="en-GB" dirty="0" smtClean="0"/>
              <a:t>Some minor patches/clarifications to LDP</a:t>
            </a:r>
          </a:p>
          <a:p>
            <a:pPr lvl="1"/>
            <a:r>
              <a:rPr lang="en-GB" dirty="0" smtClean="0"/>
              <a:t>RSVP-TE hop-by-hop security</a:t>
            </a:r>
          </a:p>
          <a:p>
            <a:r>
              <a:rPr lang="en-GB" dirty="0" smtClean="0"/>
              <a:t>Data plane security</a:t>
            </a:r>
          </a:p>
          <a:p>
            <a:pPr lvl="1"/>
            <a:r>
              <a:rPr lang="en-GB" dirty="0" smtClean="0"/>
              <a:t>Largely ignored in favour of L2, L3, and application security</a:t>
            </a:r>
          </a:p>
          <a:p>
            <a:pPr lvl="2"/>
            <a:r>
              <a:rPr lang="en-GB" dirty="0" err="1" smtClean="0"/>
              <a:t>MACsec</a:t>
            </a:r>
            <a:r>
              <a:rPr lang="en-GB" dirty="0" smtClean="0"/>
              <a:t> under</a:t>
            </a:r>
          </a:p>
          <a:p>
            <a:pPr lvl="2"/>
            <a:r>
              <a:rPr lang="en-GB" dirty="0" smtClean="0"/>
              <a:t>IPsec over</a:t>
            </a:r>
          </a:p>
          <a:p>
            <a:pPr lvl="2"/>
            <a:r>
              <a:rPr lang="en-GB" dirty="0" smtClean="0"/>
              <a:t>End-to-end in the application layer</a:t>
            </a:r>
          </a:p>
          <a:p>
            <a:pPr lvl="1"/>
            <a:r>
              <a:rPr lang="en-GB" dirty="0" smtClean="0"/>
              <a:t>Experimenting with MPLS Opportunistic Security</a:t>
            </a:r>
            <a:endParaRPr lang="en-GB" dirty="0"/>
          </a:p>
        </p:txBody>
      </p:sp>
      <p:pic>
        <p:nvPicPr>
          <p:cNvPr id="20482" name="Picture 2" descr="C:\Users\User\AppData\Local\Microsoft\Windows\Temporary Internet Files\Content.IE5\T3D9QIBS\Secu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69" y="3464569"/>
            <a:ext cx="1300461" cy="130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User\AppData\Local\Microsoft\Windows\Temporary Internet Files\Content.IE5\T3D9QIBS\Secu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69" y="3464569"/>
            <a:ext cx="1300461" cy="130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User\AppData\Local\Microsoft\Windows\Temporary Internet Files\Content.IE5\T3D9QIBS\Secu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522" y="1783829"/>
            <a:ext cx="2981201" cy="2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29"/>
          <p:cNvCxnSpPr>
            <a:cxnSpLocks noChangeShapeType="1"/>
          </p:cNvCxnSpPr>
          <p:nvPr/>
        </p:nvCxnSpPr>
        <p:spPr bwMode="auto">
          <a:xfrm flipV="1">
            <a:off x="12621718" y="6715081"/>
            <a:ext cx="580282" cy="717643"/>
          </a:xfrm>
          <a:prstGeom prst="line">
            <a:avLst/>
          </a:prstGeom>
          <a:noFill/>
          <a:ln w="25400" algn="ctr">
            <a:solidFill>
              <a:srgbClr val="00009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29"/>
          <p:cNvCxnSpPr>
            <a:cxnSpLocks noChangeShapeType="1"/>
          </p:cNvCxnSpPr>
          <p:nvPr/>
        </p:nvCxnSpPr>
        <p:spPr bwMode="auto">
          <a:xfrm>
            <a:off x="12128024" y="6870258"/>
            <a:ext cx="493694" cy="570706"/>
          </a:xfrm>
          <a:prstGeom prst="line">
            <a:avLst/>
          </a:prstGeom>
          <a:noFill/>
          <a:ln w="25400" algn="ctr">
            <a:solidFill>
              <a:srgbClr val="00009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29"/>
          <p:cNvCxnSpPr>
            <a:cxnSpLocks noChangeShapeType="1"/>
          </p:cNvCxnSpPr>
          <p:nvPr/>
        </p:nvCxnSpPr>
        <p:spPr bwMode="auto">
          <a:xfrm flipV="1">
            <a:off x="12128024" y="6681763"/>
            <a:ext cx="1073976" cy="188495"/>
          </a:xfrm>
          <a:prstGeom prst="line">
            <a:avLst/>
          </a:prstGeom>
          <a:noFill/>
          <a:ln w="25400" algn="ctr">
            <a:solidFill>
              <a:srgbClr val="00009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29"/>
          <p:cNvCxnSpPr>
            <a:cxnSpLocks noChangeShapeType="1"/>
          </p:cNvCxnSpPr>
          <p:nvPr/>
        </p:nvCxnSpPr>
        <p:spPr bwMode="auto">
          <a:xfrm>
            <a:off x="11193056" y="6884546"/>
            <a:ext cx="934968" cy="0"/>
          </a:xfrm>
          <a:prstGeom prst="line">
            <a:avLst/>
          </a:prstGeom>
          <a:noFill/>
          <a:ln w="25400" algn="ctr">
            <a:solidFill>
              <a:srgbClr val="00009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23" y="569589"/>
            <a:ext cx="13167362" cy="664797"/>
          </a:xfrm>
        </p:spPr>
        <p:txBody>
          <a:bodyPr/>
          <a:lstStyle/>
          <a:p>
            <a:r>
              <a:rPr lang="en-GB" dirty="0" smtClean="0"/>
              <a:t>MPLS in an SDN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40" y="1332398"/>
            <a:ext cx="13167362" cy="5431156"/>
          </a:xfrm>
        </p:spPr>
        <p:txBody>
          <a:bodyPr/>
          <a:lstStyle/>
          <a:p>
            <a:r>
              <a:rPr lang="en-GB" sz="2800" dirty="0" smtClean="0"/>
              <a:t>SDN at the network layer means central control</a:t>
            </a:r>
          </a:p>
          <a:p>
            <a:pPr lvl="1"/>
            <a:r>
              <a:rPr lang="en-GB" sz="2400" dirty="0" smtClean="0"/>
              <a:t>Not necessarily Traffic engineering</a:t>
            </a:r>
          </a:p>
          <a:p>
            <a:r>
              <a:rPr lang="en-GB" sz="2800" dirty="0" smtClean="0"/>
              <a:t>There are two views</a:t>
            </a:r>
          </a:p>
          <a:p>
            <a:pPr lvl="1"/>
            <a:r>
              <a:rPr lang="en-GB" sz="2400" dirty="0" smtClean="0"/>
              <a:t>Central control of LSPs provisioned through the control plane</a:t>
            </a:r>
          </a:p>
          <a:p>
            <a:pPr lvl="1"/>
            <a:r>
              <a:rPr lang="en-GB" sz="2400" dirty="0" smtClean="0"/>
              <a:t>Central control of switching/forwarding in the NEs</a:t>
            </a:r>
          </a:p>
          <a:p>
            <a:r>
              <a:rPr lang="en-GB" sz="2800" dirty="0" smtClean="0"/>
              <a:t>Many tools exist that can be put to use</a:t>
            </a:r>
          </a:p>
          <a:p>
            <a:pPr lvl="1"/>
            <a:r>
              <a:rPr lang="en-GB" sz="2400" dirty="0" smtClean="0"/>
              <a:t>IGPs report resource availability as usual</a:t>
            </a:r>
          </a:p>
          <a:p>
            <a:pPr lvl="1"/>
            <a:r>
              <a:rPr lang="en-GB" sz="2400" dirty="0" smtClean="0"/>
              <a:t>BGP-LS can report the topology for planning and computational purposes</a:t>
            </a:r>
          </a:p>
          <a:p>
            <a:pPr lvl="1"/>
            <a:r>
              <a:rPr lang="en-GB" sz="2400" dirty="0" smtClean="0"/>
              <a:t>PCE can compute resource uses, supply paths for LSPs, and command the control plane</a:t>
            </a:r>
          </a:p>
          <a:p>
            <a:pPr lvl="1"/>
            <a:r>
              <a:rPr lang="en-GB" sz="2400" dirty="0" smtClean="0"/>
              <a:t>RSVP-TE to set up LSPs</a:t>
            </a:r>
          </a:p>
          <a:p>
            <a:pPr lvl="1"/>
            <a:r>
              <a:rPr lang="en-GB" sz="2400" dirty="0" smtClean="0"/>
              <a:t>Multiple southbound possibilities</a:t>
            </a:r>
          </a:p>
          <a:p>
            <a:pPr lvl="2"/>
            <a:r>
              <a:rPr lang="en-GB" dirty="0" err="1" smtClean="0"/>
              <a:t>Netconf</a:t>
            </a:r>
            <a:r>
              <a:rPr lang="en-GB" dirty="0" smtClean="0"/>
              <a:t>/YANG</a:t>
            </a:r>
          </a:p>
          <a:p>
            <a:pPr lvl="2"/>
            <a:r>
              <a:rPr lang="en-GB" dirty="0" smtClean="0"/>
              <a:t>PCEP</a:t>
            </a:r>
          </a:p>
          <a:p>
            <a:pPr lvl="2"/>
            <a:r>
              <a:rPr lang="en-GB" dirty="0" smtClean="0"/>
              <a:t>I2RS</a:t>
            </a:r>
          </a:p>
          <a:p>
            <a:pPr lvl="2"/>
            <a:r>
              <a:rPr lang="en-GB" dirty="0" smtClean="0"/>
              <a:t>BGP</a:t>
            </a:r>
          </a:p>
          <a:p>
            <a:pPr lvl="2"/>
            <a:r>
              <a:rPr lang="en-GB" dirty="0" smtClean="0"/>
              <a:t>Even </a:t>
            </a:r>
            <a:r>
              <a:rPr lang="en-GB" dirty="0" err="1" smtClean="0"/>
              <a:t>OpenFlow</a:t>
            </a:r>
            <a:r>
              <a:rPr lang="en-GB" dirty="0" smtClean="0"/>
              <a:t>?</a:t>
            </a:r>
            <a:endParaRPr lang="en-GB" dirty="0"/>
          </a:p>
        </p:txBody>
      </p:sp>
      <p:cxnSp>
        <p:nvCxnSpPr>
          <p:cNvPr id="5" name="Straight Connector 23"/>
          <p:cNvCxnSpPr>
            <a:cxnSpLocks noChangeShapeType="1"/>
          </p:cNvCxnSpPr>
          <p:nvPr/>
        </p:nvCxnSpPr>
        <p:spPr bwMode="auto">
          <a:xfrm flipH="1">
            <a:off x="10957810" y="6884546"/>
            <a:ext cx="168520" cy="376989"/>
          </a:xfrm>
          <a:prstGeom prst="line">
            <a:avLst/>
          </a:prstGeom>
          <a:noFill/>
          <a:ln w="25400" algn="ctr">
            <a:solidFill>
              <a:srgbClr val="00009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13"/>
          <p:cNvCxnSpPr>
            <a:cxnSpLocks noChangeShapeType="1"/>
          </p:cNvCxnSpPr>
          <p:nvPr/>
        </p:nvCxnSpPr>
        <p:spPr bwMode="auto">
          <a:xfrm>
            <a:off x="8544393" y="7479858"/>
            <a:ext cx="1547252" cy="34925"/>
          </a:xfrm>
          <a:prstGeom prst="line">
            <a:avLst/>
          </a:prstGeom>
          <a:noFill/>
          <a:ln w="25400" algn="ctr">
            <a:solidFill>
              <a:srgbClr val="00009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15"/>
          <p:cNvCxnSpPr>
            <a:cxnSpLocks noChangeShapeType="1"/>
          </p:cNvCxnSpPr>
          <p:nvPr/>
        </p:nvCxnSpPr>
        <p:spPr bwMode="auto">
          <a:xfrm flipV="1">
            <a:off x="8484441" y="7036946"/>
            <a:ext cx="1532415" cy="460375"/>
          </a:xfrm>
          <a:prstGeom prst="line">
            <a:avLst/>
          </a:prstGeom>
          <a:noFill/>
          <a:ln w="25400" algn="ctr">
            <a:solidFill>
              <a:srgbClr val="00009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17"/>
          <p:cNvCxnSpPr>
            <a:cxnSpLocks noChangeShapeType="1"/>
          </p:cNvCxnSpPr>
          <p:nvPr/>
        </p:nvCxnSpPr>
        <p:spPr bwMode="auto">
          <a:xfrm flipV="1">
            <a:off x="10180457" y="7313171"/>
            <a:ext cx="777353" cy="255586"/>
          </a:xfrm>
          <a:prstGeom prst="line">
            <a:avLst/>
          </a:prstGeom>
          <a:noFill/>
          <a:ln w="25400" algn="ctr">
            <a:solidFill>
              <a:srgbClr val="00009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19"/>
          <p:cNvCxnSpPr>
            <a:cxnSpLocks noChangeShapeType="1"/>
          </p:cNvCxnSpPr>
          <p:nvPr/>
        </p:nvCxnSpPr>
        <p:spPr bwMode="auto">
          <a:xfrm flipV="1">
            <a:off x="11634330" y="7440964"/>
            <a:ext cx="987388" cy="372271"/>
          </a:xfrm>
          <a:prstGeom prst="line">
            <a:avLst/>
          </a:prstGeom>
          <a:noFill/>
          <a:ln w="25400" algn="ctr">
            <a:solidFill>
              <a:srgbClr val="00009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21"/>
          <p:cNvCxnSpPr>
            <a:cxnSpLocks noChangeShapeType="1"/>
          </p:cNvCxnSpPr>
          <p:nvPr/>
        </p:nvCxnSpPr>
        <p:spPr bwMode="auto">
          <a:xfrm>
            <a:off x="10052354" y="7051234"/>
            <a:ext cx="878565" cy="257745"/>
          </a:xfrm>
          <a:prstGeom prst="line">
            <a:avLst/>
          </a:prstGeom>
          <a:noFill/>
          <a:ln w="25400" algn="ctr">
            <a:solidFill>
              <a:srgbClr val="00009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25"/>
          <p:cNvCxnSpPr>
            <a:cxnSpLocks noChangeShapeType="1"/>
          </p:cNvCxnSpPr>
          <p:nvPr/>
        </p:nvCxnSpPr>
        <p:spPr bwMode="auto">
          <a:xfrm flipH="1" flipV="1">
            <a:off x="10957810" y="7313170"/>
            <a:ext cx="676520" cy="514494"/>
          </a:xfrm>
          <a:prstGeom prst="line">
            <a:avLst/>
          </a:prstGeom>
          <a:noFill/>
          <a:ln w="25400" algn="ctr">
            <a:solidFill>
              <a:srgbClr val="00009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27"/>
          <p:cNvCxnSpPr>
            <a:cxnSpLocks noChangeShapeType="1"/>
          </p:cNvCxnSpPr>
          <p:nvPr/>
        </p:nvCxnSpPr>
        <p:spPr bwMode="auto">
          <a:xfrm flipH="1" flipV="1">
            <a:off x="10957810" y="7313171"/>
            <a:ext cx="1663908" cy="127793"/>
          </a:xfrm>
          <a:prstGeom prst="line">
            <a:avLst/>
          </a:prstGeom>
          <a:noFill/>
          <a:ln w="25400" algn="ctr">
            <a:solidFill>
              <a:srgbClr val="00009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29"/>
          <p:cNvCxnSpPr>
            <a:cxnSpLocks noChangeShapeType="1"/>
          </p:cNvCxnSpPr>
          <p:nvPr/>
        </p:nvCxnSpPr>
        <p:spPr bwMode="auto">
          <a:xfrm flipV="1">
            <a:off x="10052354" y="6884546"/>
            <a:ext cx="1073976" cy="188495"/>
          </a:xfrm>
          <a:prstGeom prst="line">
            <a:avLst/>
          </a:prstGeom>
          <a:noFill/>
          <a:ln w="25400" algn="ctr">
            <a:solidFill>
              <a:srgbClr val="00009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856" y="7402069"/>
            <a:ext cx="327202" cy="33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 descr="L2L3_Switch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123" y="6715081"/>
            <a:ext cx="321866" cy="32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9312338" y="5612054"/>
            <a:ext cx="2584691" cy="646331"/>
          </a:xfrm>
          <a:prstGeom prst="rect">
            <a:avLst/>
          </a:prstGeom>
          <a:noFill/>
          <a:ln w="3492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4" name="TextBox 23"/>
          <p:cNvSpPr txBox="1"/>
          <p:nvPr/>
        </p:nvSpPr>
        <p:spPr bwMode="auto">
          <a:xfrm>
            <a:off x="9297148" y="5612053"/>
            <a:ext cx="2599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b="1" dirty="0" smtClean="0">
                <a:solidFill>
                  <a:srgbClr val="00B050"/>
                </a:solidFill>
                <a:latin typeface="+mn-lt"/>
              </a:rPr>
              <a:t>PCE</a:t>
            </a:r>
            <a:r>
              <a:rPr lang="en-GB" sz="1800" b="1" dirty="0">
                <a:solidFill>
                  <a:srgbClr val="00B050"/>
                </a:solidFill>
              </a:rPr>
              <a:t/>
            </a:r>
            <a:br>
              <a:rPr lang="en-GB" sz="1800" b="1" dirty="0">
                <a:solidFill>
                  <a:srgbClr val="00B050"/>
                </a:solidFill>
              </a:rPr>
            </a:br>
            <a:r>
              <a:rPr lang="en-GB" sz="1800" b="1" dirty="0" smtClean="0">
                <a:solidFill>
                  <a:srgbClr val="00B050"/>
                </a:solidFill>
              </a:rPr>
              <a:t>Controller/Orchestrator</a:t>
            </a:r>
            <a:endParaRPr lang="en-GB" sz="1800" b="1" dirty="0" smtClean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399" y="6536882"/>
            <a:ext cx="327202" cy="33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423" y="6703570"/>
            <a:ext cx="327202" cy="33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753" y="6884546"/>
            <a:ext cx="327202" cy="33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117" y="7261535"/>
            <a:ext cx="327202" cy="33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133" y="7646546"/>
            <a:ext cx="327202" cy="33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128" y="7146482"/>
            <a:ext cx="327202" cy="33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Freeform 61"/>
          <p:cNvSpPr/>
          <p:nvPr/>
        </p:nvSpPr>
        <p:spPr>
          <a:xfrm>
            <a:off x="8514413" y="6835515"/>
            <a:ext cx="4720706" cy="1036283"/>
          </a:xfrm>
          <a:custGeom>
            <a:avLst/>
            <a:gdLst>
              <a:gd name="connsiteX0" fmla="*/ 0 w 4720706"/>
              <a:gd name="connsiteY0" fmla="*/ 674557 h 1036283"/>
              <a:gd name="connsiteX1" fmla="*/ 749508 w 4720706"/>
              <a:gd name="connsiteY1" fmla="*/ 899410 h 1036283"/>
              <a:gd name="connsiteX2" fmla="*/ 1678898 w 4720706"/>
              <a:gd name="connsiteY2" fmla="*/ 764498 h 1036283"/>
              <a:gd name="connsiteX3" fmla="*/ 2098623 w 4720706"/>
              <a:gd name="connsiteY3" fmla="*/ 809469 h 1036283"/>
              <a:gd name="connsiteX4" fmla="*/ 2398426 w 4720706"/>
              <a:gd name="connsiteY4" fmla="*/ 524655 h 1036283"/>
              <a:gd name="connsiteX5" fmla="*/ 2533338 w 4720706"/>
              <a:gd name="connsiteY5" fmla="*/ 794478 h 1036283"/>
              <a:gd name="connsiteX6" fmla="*/ 3057994 w 4720706"/>
              <a:gd name="connsiteY6" fmla="*/ 1004341 h 1036283"/>
              <a:gd name="connsiteX7" fmla="*/ 3807502 w 4720706"/>
              <a:gd name="connsiteY7" fmla="*/ 989351 h 1036283"/>
              <a:gd name="connsiteX8" fmla="*/ 4137285 w 4720706"/>
              <a:gd name="connsiteY8" fmla="*/ 569626 h 1036283"/>
              <a:gd name="connsiteX9" fmla="*/ 4646951 w 4720706"/>
              <a:gd name="connsiteY9" fmla="*/ 434715 h 1036283"/>
              <a:gd name="connsiteX10" fmla="*/ 4706912 w 4720706"/>
              <a:gd name="connsiteY10" fmla="*/ 0 h 103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0706" h="1036283">
                <a:moveTo>
                  <a:pt x="0" y="674557"/>
                </a:moveTo>
                <a:cubicBezTo>
                  <a:pt x="234846" y="779488"/>
                  <a:pt x="469692" y="884420"/>
                  <a:pt x="749508" y="899410"/>
                </a:cubicBezTo>
                <a:cubicBezTo>
                  <a:pt x="1029324" y="914400"/>
                  <a:pt x="1454046" y="779488"/>
                  <a:pt x="1678898" y="764498"/>
                </a:cubicBezTo>
                <a:cubicBezTo>
                  <a:pt x="1903750" y="749508"/>
                  <a:pt x="1978702" y="849443"/>
                  <a:pt x="2098623" y="809469"/>
                </a:cubicBezTo>
                <a:cubicBezTo>
                  <a:pt x="2218544" y="769495"/>
                  <a:pt x="2325974" y="527153"/>
                  <a:pt x="2398426" y="524655"/>
                </a:cubicBezTo>
                <a:cubicBezTo>
                  <a:pt x="2470878" y="522157"/>
                  <a:pt x="2423410" y="714530"/>
                  <a:pt x="2533338" y="794478"/>
                </a:cubicBezTo>
                <a:cubicBezTo>
                  <a:pt x="2643266" y="874426"/>
                  <a:pt x="2845633" y="971862"/>
                  <a:pt x="3057994" y="1004341"/>
                </a:cubicBezTo>
                <a:cubicBezTo>
                  <a:pt x="3270355" y="1036820"/>
                  <a:pt x="3627620" y="1061803"/>
                  <a:pt x="3807502" y="989351"/>
                </a:cubicBezTo>
                <a:cubicBezTo>
                  <a:pt x="3987384" y="916899"/>
                  <a:pt x="3997377" y="662065"/>
                  <a:pt x="4137285" y="569626"/>
                </a:cubicBezTo>
                <a:cubicBezTo>
                  <a:pt x="4277193" y="477187"/>
                  <a:pt x="4552013" y="529653"/>
                  <a:pt x="4646951" y="434715"/>
                </a:cubicBezTo>
                <a:cubicBezTo>
                  <a:pt x="4741889" y="339777"/>
                  <a:pt x="4724400" y="169888"/>
                  <a:pt x="4706912" y="0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8627427" y="7751804"/>
            <a:ext cx="869429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rgbClr val="FF0000"/>
                </a:solidFill>
                <a:latin typeface="Arial"/>
                <a:cs typeface="Arial"/>
              </a:rPr>
              <a:t>RSVP-TE</a:t>
            </a:r>
            <a:endParaRPr lang="en-GB" sz="1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11287593" y="6280879"/>
            <a:ext cx="512959" cy="434714"/>
          </a:xfrm>
          <a:custGeom>
            <a:avLst/>
            <a:gdLst>
              <a:gd name="connsiteX0" fmla="*/ 0 w 512959"/>
              <a:gd name="connsiteY0" fmla="*/ 434714 h 434714"/>
              <a:gd name="connsiteX1" fmla="*/ 509666 w 512959"/>
              <a:gd name="connsiteY1" fmla="*/ 224852 h 434714"/>
              <a:gd name="connsiteX2" fmla="*/ 179882 w 512959"/>
              <a:gd name="connsiteY2" fmla="*/ 0 h 4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959" h="434714">
                <a:moveTo>
                  <a:pt x="0" y="434714"/>
                </a:moveTo>
                <a:cubicBezTo>
                  <a:pt x="239843" y="366009"/>
                  <a:pt x="479686" y="297304"/>
                  <a:pt x="509666" y="224852"/>
                </a:cubicBezTo>
                <a:cubicBezTo>
                  <a:pt x="539646" y="152400"/>
                  <a:pt x="359764" y="76200"/>
                  <a:pt x="179882" y="0"/>
                </a:cubicBezTo>
              </a:path>
            </a:pathLst>
          </a:custGeom>
          <a:noFill/>
          <a:ln w="28575">
            <a:solidFill>
              <a:srgbClr val="00B050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11775361" y="6368790"/>
            <a:ext cx="869429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dirty="0" smtClean="0">
                <a:solidFill>
                  <a:srgbClr val="00B050"/>
                </a:solidFill>
                <a:latin typeface="Arial"/>
                <a:cs typeface="Arial"/>
              </a:rPr>
              <a:t>BGP-LS</a:t>
            </a:r>
            <a:endParaRPr lang="en-GB" sz="1400" dirty="0" smtClean="0">
              <a:solidFill>
                <a:srgbClr val="00B050"/>
              </a:solidFill>
              <a:latin typeface="Arial"/>
              <a:cs typeface="Arial"/>
            </a:endParaRPr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840" y="7313170"/>
            <a:ext cx="327202" cy="33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Freeform 65"/>
          <p:cNvSpPr/>
          <p:nvPr/>
        </p:nvSpPr>
        <p:spPr>
          <a:xfrm>
            <a:off x="8484433" y="6250898"/>
            <a:ext cx="809469" cy="1049312"/>
          </a:xfrm>
          <a:custGeom>
            <a:avLst/>
            <a:gdLst>
              <a:gd name="connsiteX0" fmla="*/ 809469 w 809469"/>
              <a:gd name="connsiteY0" fmla="*/ 0 h 1049312"/>
              <a:gd name="connsiteX1" fmla="*/ 164892 w 809469"/>
              <a:gd name="connsiteY1" fmla="*/ 299804 h 1049312"/>
              <a:gd name="connsiteX2" fmla="*/ 0 w 809469"/>
              <a:gd name="connsiteY2" fmla="*/ 1049312 h 104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469" h="1049312">
                <a:moveTo>
                  <a:pt x="809469" y="0"/>
                </a:moveTo>
                <a:cubicBezTo>
                  <a:pt x="554636" y="62459"/>
                  <a:pt x="299803" y="124919"/>
                  <a:pt x="164892" y="299804"/>
                </a:cubicBezTo>
                <a:cubicBezTo>
                  <a:pt x="29981" y="474689"/>
                  <a:pt x="14990" y="762000"/>
                  <a:pt x="0" y="1049312"/>
                </a:cubicBezTo>
              </a:path>
            </a:pathLst>
          </a:custGeom>
          <a:noFill/>
          <a:ln w="28575">
            <a:solidFill>
              <a:srgbClr val="FFC000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8605529" y="6595749"/>
            <a:ext cx="869429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1400" b="1" dirty="0" smtClean="0">
                <a:solidFill>
                  <a:srgbClr val="FFC000"/>
                </a:solidFill>
                <a:latin typeface="Arial"/>
                <a:cs typeface="Arial"/>
              </a:rPr>
              <a:t>PCEP</a:t>
            </a:r>
            <a:endParaRPr lang="en-GB" sz="1400" b="1" dirty="0" smtClean="0">
              <a:solidFill>
                <a:srgbClr val="FFC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99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419689"/>
            <a:ext cx="13167362" cy="664797"/>
          </a:xfrm>
        </p:spPr>
        <p:txBody>
          <a:bodyPr/>
          <a:lstStyle/>
          <a:p>
            <a:r>
              <a:rPr lang="en-GB" dirty="0" smtClean="0"/>
              <a:t>Service Function Chaining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063" y="1167510"/>
            <a:ext cx="13167362" cy="5431156"/>
          </a:xfrm>
        </p:spPr>
        <p:txBody>
          <a:bodyPr/>
          <a:lstStyle/>
          <a:p>
            <a:r>
              <a:rPr lang="en-GB" sz="2400" dirty="0" smtClean="0"/>
              <a:t>SFC is the process of steering traffic to off-path servers or devices</a:t>
            </a:r>
          </a:p>
          <a:p>
            <a:pPr lvl="1"/>
            <a:r>
              <a:rPr lang="en-GB" sz="2400" dirty="0" smtClean="0"/>
              <a:t>This allows virtualisation of functions previously deployed in dedicated hardware as “bumps on the wire”</a:t>
            </a:r>
          </a:p>
          <a:p>
            <a:pPr lvl="2"/>
            <a:r>
              <a:rPr lang="en-GB" dirty="0" smtClean="0"/>
              <a:t>Cost savings</a:t>
            </a:r>
          </a:p>
          <a:p>
            <a:pPr lvl="2"/>
            <a:r>
              <a:rPr lang="en-GB" dirty="0" smtClean="0"/>
              <a:t>More agile to new functions, updates, bug-fixes</a:t>
            </a:r>
          </a:p>
          <a:p>
            <a:r>
              <a:rPr lang="en-GB" sz="2400" dirty="0" smtClean="0"/>
              <a:t>Principal requirement is to identify the traffic flows so that they can be directed to the servers or devices in the right order</a:t>
            </a:r>
          </a:p>
          <a:p>
            <a:pPr lvl="1"/>
            <a:r>
              <a:rPr lang="en-GB" sz="2400" dirty="0" smtClean="0"/>
              <a:t>For packets on each flow, the server needs to know:</a:t>
            </a:r>
          </a:p>
          <a:p>
            <a:pPr lvl="2"/>
            <a:r>
              <a:rPr lang="en-GB" dirty="0" smtClean="0"/>
              <a:t>Which functions to invoke and in which order</a:t>
            </a:r>
          </a:p>
          <a:p>
            <a:pPr lvl="2"/>
            <a:r>
              <a:rPr lang="en-GB" dirty="0" smtClean="0"/>
              <a:t>Where to send the packets next and how to mark them</a:t>
            </a:r>
          </a:p>
          <a:p>
            <a:r>
              <a:rPr lang="en-GB" sz="2400" dirty="0" smtClean="0"/>
              <a:t>This </a:t>
            </a:r>
            <a:r>
              <a:rPr lang="en-GB" sz="2400" dirty="0"/>
              <a:t>can be simply </a:t>
            </a:r>
            <a:r>
              <a:rPr lang="en-GB" sz="2400" dirty="0" smtClean="0"/>
              <a:t>achieved using MPLS</a:t>
            </a:r>
          </a:p>
          <a:p>
            <a:pPr lvl="1"/>
            <a:r>
              <a:rPr lang="en-GB" sz="2400" dirty="0" smtClean="0"/>
              <a:t>It is very much like a BGP VPN function</a:t>
            </a:r>
          </a:p>
          <a:p>
            <a:pPr lvl="1"/>
            <a:r>
              <a:rPr lang="en-GB" sz="2400" dirty="0" smtClean="0"/>
              <a:t>The ingress classifies the packets and imposes two labels</a:t>
            </a:r>
          </a:p>
          <a:p>
            <a:pPr lvl="2"/>
            <a:r>
              <a:rPr lang="en-GB" dirty="0" smtClean="0"/>
              <a:t>For a tunnel to the next server</a:t>
            </a:r>
          </a:p>
          <a:p>
            <a:pPr lvl="2"/>
            <a:r>
              <a:rPr lang="en-GB" dirty="0" smtClean="0"/>
              <a:t>For the Service Function Chain</a:t>
            </a:r>
          </a:p>
          <a:p>
            <a:pPr lvl="1"/>
            <a:r>
              <a:rPr lang="en-GB" sz="2400" dirty="0" smtClean="0"/>
              <a:t>Each server is programmed with instructions for the SFC</a:t>
            </a:r>
          </a:p>
          <a:p>
            <a:pPr lvl="2"/>
            <a:r>
              <a:rPr lang="en-GB" dirty="0" smtClean="0"/>
              <a:t>BGP (via a route reflector) can be used to program the servers</a:t>
            </a:r>
            <a:endParaRPr lang="en-GB" dirty="0"/>
          </a:p>
        </p:txBody>
      </p:sp>
      <p:sp>
        <p:nvSpPr>
          <p:cNvPr id="6" name="Cube 5"/>
          <p:cNvSpPr/>
          <p:nvPr/>
        </p:nvSpPr>
        <p:spPr>
          <a:xfrm>
            <a:off x="8679305" y="5216577"/>
            <a:ext cx="644577" cy="599607"/>
          </a:xfrm>
          <a:prstGeom prst="cube">
            <a:avLst/>
          </a:prstGeom>
          <a:solidFill>
            <a:schemeClr val="accent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latin typeface="Arial"/>
              <a:cs typeface="Arial"/>
            </a:endParaRPr>
          </a:p>
        </p:txBody>
      </p:sp>
      <p:sp>
        <p:nvSpPr>
          <p:cNvPr id="7" name="Can 6"/>
          <p:cNvSpPr/>
          <p:nvPr/>
        </p:nvSpPr>
        <p:spPr>
          <a:xfrm rot="16200000">
            <a:off x="9975955" y="5051684"/>
            <a:ext cx="404736" cy="989351"/>
          </a:xfrm>
          <a:prstGeom prst="can">
            <a:avLst>
              <a:gd name="adj" fmla="val 60593"/>
            </a:avLst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latin typeface="Arial"/>
              <a:cs typeface="Arial"/>
            </a:endParaRPr>
          </a:p>
        </p:txBody>
      </p:sp>
      <p:sp>
        <p:nvSpPr>
          <p:cNvPr id="10" name="Cube 9"/>
          <p:cNvSpPr/>
          <p:nvPr/>
        </p:nvSpPr>
        <p:spPr>
          <a:xfrm>
            <a:off x="13733489" y="5216575"/>
            <a:ext cx="644577" cy="599607"/>
          </a:xfrm>
          <a:prstGeom prst="cube">
            <a:avLst/>
          </a:prstGeom>
          <a:solidFill>
            <a:schemeClr val="accent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latin typeface="Arial"/>
              <a:cs typeface="Arial"/>
            </a:endParaRPr>
          </a:p>
        </p:txBody>
      </p:sp>
      <p:sp>
        <p:nvSpPr>
          <p:cNvPr id="11" name="Can 10"/>
          <p:cNvSpPr/>
          <p:nvPr/>
        </p:nvSpPr>
        <p:spPr>
          <a:xfrm rot="16200000">
            <a:off x="12769096" y="5051682"/>
            <a:ext cx="404736" cy="989351"/>
          </a:xfrm>
          <a:prstGeom prst="can">
            <a:avLst>
              <a:gd name="adj" fmla="val 60593"/>
            </a:avLst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latin typeface="Arial"/>
              <a:cs typeface="Arial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10855377" y="4047345"/>
            <a:ext cx="1376597" cy="1798816"/>
          </a:xfrm>
          <a:prstGeom prst="cube">
            <a:avLst>
              <a:gd name="adj" fmla="val 11933"/>
            </a:avLst>
          </a:prstGeom>
          <a:solidFill>
            <a:schemeClr val="accent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15337" y="4379625"/>
            <a:ext cx="447207" cy="419723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14944" y="4379626"/>
            <a:ext cx="447207" cy="41972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293901" y="5471407"/>
            <a:ext cx="634989" cy="0"/>
          </a:xfrm>
          <a:prstGeom prst="line">
            <a:avLst/>
          </a:prstGeom>
          <a:ln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005277" y="4514537"/>
            <a:ext cx="14990" cy="956870"/>
          </a:xfrm>
          <a:prstGeom prst="line">
            <a:avLst/>
          </a:prstGeom>
          <a:ln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020267" y="4514537"/>
            <a:ext cx="823210" cy="0"/>
          </a:xfrm>
          <a:prstGeom prst="line">
            <a:avLst/>
          </a:prstGeom>
          <a:ln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843477" y="4514537"/>
            <a:ext cx="0" cy="956870"/>
          </a:xfrm>
          <a:prstGeom prst="line">
            <a:avLst/>
          </a:prstGeom>
          <a:ln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843477" y="5471407"/>
            <a:ext cx="808221" cy="0"/>
          </a:xfrm>
          <a:prstGeom prst="line">
            <a:avLst/>
          </a:prstGeom>
          <a:ln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672999" y="5471407"/>
            <a:ext cx="332278" cy="0"/>
          </a:xfrm>
          <a:prstGeom prst="line">
            <a:avLst/>
          </a:prstGeom>
          <a:ln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3466140" y="5471407"/>
            <a:ext cx="267349" cy="1"/>
          </a:xfrm>
          <a:prstGeom prst="line">
            <a:avLst/>
          </a:prstGeom>
          <a:ln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296401" y="5623807"/>
            <a:ext cx="634989" cy="0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738547" y="4664439"/>
            <a:ext cx="17490" cy="959369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756037" y="5623807"/>
            <a:ext cx="898161" cy="0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0675499" y="5623807"/>
            <a:ext cx="963118" cy="0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3468640" y="5623807"/>
            <a:ext cx="267349" cy="1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638617" y="4669437"/>
            <a:ext cx="0" cy="954370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1638617" y="4664439"/>
            <a:ext cx="99930" cy="0"/>
          </a:xfrm>
          <a:prstGeom prst="line">
            <a:avLst/>
          </a:prstGeom>
          <a:ln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2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313479" y="5760526"/>
            <a:ext cx="9935981" cy="25387"/>
          </a:xfrm>
          <a:prstGeom prst="line">
            <a:avLst/>
          </a:prstGeom>
          <a:ln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959329"/>
            <a:ext cx="13167362" cy="664797"/>
          </a:xfrm>
        </p:spPr>
        <p:txBody>
          <a:bodyPr/>
          <a:lstStyle/>
          <a:p>
            <a:r>
              <a:rPr lang="en-GB" dirty="0" smtClean="0"/>
              <a:t>Segment Routing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82" y="1828511"/>
            <a:ext cx="13167362" cy="6146453"/>
          </a:xfrm>
        </p:spPr>
        <p:txBody>
          <a:bodyPr/>
          <a:lstStyle/>
          <a:p>
            <a:r>
              <a:rPr lang="en-GB" dirty="0" smtClean="0"/>
              <a:t>A new way to use the MPLS data plane unchanged</a:t>
            </a:r>
          </a:p>
          <a:p>
            <a:pPr lvl="1"/>
            <a:r>
              <a:rPr lang="en-GB" dirty="0" smtClean="0"/>
              <a:t>Basic operation is “pop label, look-up next label, send packet”</a:t>
            </a:r>
          </a:p>
          <a:p>
            <a:r>
              <a:rPr lang="en-GB" dirty="0" smtClean="0"/>
              <a:t>Each router or link can be assigned a “label”</a:t>
            </a:r>
          </a:p>
          <a:p>
            <a:pPr lvl="1"/>
            <a:r>
              <a:rPr lang="en-GB" dirty="0" smtClean="0"/>
              <a:t>Labels can be distributed with the IGP</a:t>
            </a:r>
          </a:p>
          <a:p>
            <a:r>
              <a:rPr lang="en-GB" dirty="0" smtClean="0"/>
              <a:t>Ingress can select a path by imposing a label stack</a:t>
            </a:r>
          </a:p>
          <a:p>
            <a:r>
              <a:rPr lang="en-GB" dirty="0" smtClean="0"/>
              <a:t>Central controller can instruct ingress about stack to impose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Label stack might become large</a:t>
            </a:r>
          </a:p>
          <a:p>
            <a:pPr lvl="1"/>
            <a:r>
              <a:rPr lang="en-GB" dirty="0" smtClean="0"/>
              <a:t>Use “loose hops” to a remote node</a:t>
            </a:r>
          </a:p>
          <a:p>
            <a:pPr lvl="1"/>
            <a:r>
              <a:rPr lang="en-GB" dirty="0" smtClean="0"/>
              <a:t>Use “virtual links” (multi-hop LSP tunnels) assigned a “label”</a:t>
            </a:r>
          </a:p>
          <a:p>
            <a:pPr lvl="2"/>
            <a:r>
              <a:rPr lang="en-GB" dirty="0" smtClean="0"/>
              <a:t>Transit operation becomes “pop label, impose new label stack, send packet”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19" y="5588004"/>
            <a:ext cx="417081" cy="381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920" y="5591056"/>
            <a:ext cx="417081" cy="381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88" y="5569962"/>
            <a:ext cx="417081" cy="381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00" y="5588004"/>
            <a:ext cx="417081" cy="381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3" y="5595349"/>
            <a:ext cx="417081" cy="3811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61742" y="6056027"/>
            <a:ext cx="543248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124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0806" y="6088433"/>
            <a:ext cx="543248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93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5294" y="6041108"/>
            <a:ext cx="543248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317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92826" y="6090930"/>
            <a:ext cx="543248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67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66560" y="5201606"/>
            <a:ext cx="926266" cy="209862"/>
          </a:xfrm>
          <a:prstGeom prst="rect">
            <a:avLst/>
          </a:prstGeom>
          <a:solidFill>
            <a:schemeClr val="accent1"/>
          </a:solidFill>
          <a:ln>
            <a:solidFill>
              <a:srgbClr val="180F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Payload</a:t>
            </a: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98035" y="5201606"/>
            <a:ext cx="468525" cy="209862"/>
          </a:xfrm>
          <a:prstGeom prst="rect">
            <a:avLst/>
          </a:prstGeom>
          <a:noFill/>
          <a:ln>
            <a:solidFill>
              <a:srgbClr val="180F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67</a:t>
            </a: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77653" y="5204106"/>
            <a:ext cx="842060" cy="209862"/>
          </a:xfrm>
          <a:prstGeom prst="rect">
            <a:avLst/>
          </a:prstGeom>
          <a:solidFill>
            <a:schemeClr val="accent1"/>
          </a:solidFill>
          <a:ln>
            <a:solidFill>
              <a:srgbClr val="180F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Payload</a:t>
            </a: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48281" y="5204106"/>
            <a:ext cx="425932" cy="209862"/>
          </a:xfrm>
          <a:prstGeom prst="rect">
            <a:avLst/>
          </a:prstGeom>
          <a:noFill/>
          <a:ln>
            <a:solidFill>
              <a:srgbClr val="180F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67</a:t>
            </a: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39682" y="5206606"/>
            <a:ext cx="512962" cy="204862"/>
          </a:xfrm>
          <a:prstGeom prst="rect">
            <a:avLst/>
          </a:prstGeom>
          <a:noFill/>
          <a:ln>
            <a:solidFill>
              <a:srgbClr val="180F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317</a:t>
            </a: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61633" y="5221596"/>
            <a:ext cx="842060" cy="209862"/>
          </a:xfrm>
          <a:prstGeom prst="rect">
            <a:avLst/>
          </a:prstGeom>
          <a:solidFill>
            <a:schemeClr val="accent1"/>
          </a:solidFill>
          <a:ln>
            <a:solidFill>
              <a:srgbClr val="180F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Payload</a:t>
            </a: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32261" y="5221596"/>
            <a:ext cx="425932" cy="209862"/>
          </a:xfrm>
          <a:prstGeom prst="rect">
            <a:avLst/>
          </a:prstGeom>
          <a:noFill/>
          <a:ln>
            <a:solidFill>
              <a:srgbClr val="180F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67</a:t>
            </a: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23662" y="5209106"/>
            <a:ext cx="512962" cy="222352"/>
          </a:xfrm>
          <a:prstGeom prst="rect">
            <a:avLst/>
          </a:prstGeom>
          <a:noFill/>
          <a:ln>
            <a:solidFill>
              <a:srgbClr val="180F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317</a:t>
            </a: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7730" y="5216596"/>
            <a:ext cx="425932" cy="209862"/>
          </a:xfrm>
          <a:prstGeom prst="rect">
            <a:avLst/>
          </a:prstGeom>
          <a:noFill/>
          <a:ln>
            <a:solidFill>
              <a:srgbClr val="180F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93</a:t>
            </a: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12008" y="5218802"/>
            <a:ext cx="842060" cy="209862"/>
          </a:xfrm>
          <a:prstGeom prst="rect">
            <a:avLst/>
          </a:prstGeom>
          <a:solidFill>
            <a:schemeClr val="accent1"/>
          </a:solidFill>
          <a:ln>
            <a:solidFill>
              <a:srgbClr val="180F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Payload</a:t>
            </a: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82636" y="5218802"/>
            <a:ext cx="425932" cy="209862"/>
          </a:xfrm>
          <a:prstGeom prst="rect">
            <a:avLst/>
          </a:prstGeom>
          <a:noFill/>
          <a:ln>
            <a:solidFill>
              <a:srgbClr val="180F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67</a:t>
            </a: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74037" y="5216596"/>
            <a:ext cx="512962" cy="212068"/>
          </a:xfrm>
          <a:prstGeom prst="rect">
            <a:avLst/>
          </a:prstGeom>
          <a:noFill/>
          <a:ln>
            <a:solidFill>
              <a:srgbClr val="180F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317</a:t>
            </a: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48105" y="5213802"/>
            <a:ext cx="425932" cy="209862"/>
          </a:xfrm>
          <a:prstGeom prst="rect">
            <a:avLst/>
          </a:prstGeom>
          <a:noFill/>
          <a:ln>
            <a:solidFill>
              <a:srgbClr val="180F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93</a:t>
            </a: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32167" y="5219096"/>
            <a:ext cx="512962" cy="212068"/>
          </a:xfrm>
          <a:prstGeom prst="rect">
            <a:avLst/>
          </a:prstGeom>
          <a:noFill/>
          <a:ln>
            <a:solidFill>
              <a:srgbClr val="180F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124</a:t>
            </a: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557084" y="5221302"/>
            <a:ext cx="842060" cy="209862"/>
          </a:xfrm>
          <a:prstGeom prst="rect">
            <a:avLst/>
          </a:prstGeom>
          <a:solidFill>
            <a:schemeClr val="accent1"/>
          </a:solidFill>
          <a:ln>
            <a:solidFill>
              <a:srgbClr val="180F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Payload</a:t>
            </a: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2808" y="5221596"/>
            <a:ext cx="842060" cy="209862"/>
          </a:xfrm>
          <a:prstGeom prst="rect">
            <a:avLst/>
          </a:prstGeom>
          <a:solidFill>
            <a:schemeClr val="accent1"/>
          </a:solidFill>
          <a:ln>
            <a:solidFill>
              <a:srgbClr val="180F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  <a:latin typeface="Arial"/>
                <a:cs typeface="Arial"/>
              </a:rPr>
              <a:t>Payload</a:t>
            </a:r>
            <a:endParaRPr lang="en-GB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949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959329"/>
            <a:ext cx="13167362" cy="664797"/>
          </a:xfrm>
        </p:spPr>
        <p:txBody>
          <a:bodyPr/>
          <a:lstStyle/>
          <a:p>
            <a:r>
              <a:rPr lang="en-GB" dirty="0" smtClean="0"/>
              <a:t>Resilient MPLS Rings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70" y="1858780"/>
            <a:ext cx="13167362" cy="5431156"/>
          </a:xfrm>
        </p:spPr>
        <p:txBody>
          <a:bodyPr/>
          <a:lstStyle/>
          <a:p>
            <a:r>
              <a:rPr lang="en-GB" sz="2800" dirty="0" smtClean="0"/>
              <a:t>Packet rings are increasingly used</a:t>
            </a:r>
          </a:p>
          <a:p>
            <a:r>
              <a:rPr lang="en-GB" sz="2800" dirty="0" smtClean="0"/>
              <a:t>Rings are special environments for</a:t>
            </a:r>
            <a:br>
              <a:rPr lang="en-GB" sz="2800" dirty="0" smtClean="0"/>
            </a:br>
            <a:r>
              <a:rPr lang="en-GB" sz="2800" dirty="0" smtClean="0"/>
              <a:t>protection</a:t>
            </a:r>
          </a:p>
          <a:p>
            <a:pPr lvl="1"/>
            <a:r>
              <a:rPr lang="en-GB" sz="2400" dirty="0" smtClean="0"/>
              <a:t>When a link or node fails, traffic can</a:t>
            </a:r>
            <a:br>
              <a:rPr lang="en-GB" sz="2400" dirty="0" smtClean="0"/>
            </a:br>
            <a:r>
              <a:rPr lang="en-GB" sz="2400" dirty="0" smtClean="0"/>
              <a:t>be routed around the ring the other way</a:t>
            </a:r>
          </a:p>
          <a:p>
            <a:r>
              <a:rPr lang="en-GB" sz="2800" dirty="0" smtClean="0"/>
              <a:t>Current proposal suggests rings can </a:t>
            </a:r>
            <a:br>
              <a:rPr lang="en-GB" sz="2800" dirty="0" smtClean="0"/>
            </a:br>
            <a:r>
              <a:rPr lang="en-GB" sz="2800" dirty="0" smtClean="0"/>
              <a:t>self-discover</a:t>
            </a:r>
          </a:p>
          <a:p>
            <a:r>
              <a:rPr lang="en-GB" sz="2800" dirty="0" smtClean="0"/>
              <a:t>Bidirectional full circuit LSP tunnels are used</a:t>
            </a:r>
          </a:p>
          <a:p>
            <a:r>
              <a:rPr lang="en-GB" sz="2800" dirty="0" smtClean="0"/>
              <a:t>Traffic entering the ring at any point is placed on the LSP to its point of egress</a:t>
            </a:r>
          </a:p>
          <a:p>
            <a:r>
              <a:rPr lang="en-GB" sz="2800" dirty="0" smtClean="0"/>
              <a:t>In the event of a failure</a:t>
            </a:r>
          </a:p>
          <a:p>
            <a:pPr lvl="1"/>
            <a:r>
              <a:rPr lang="en-GB" sz="2400" dirty="0" smtClean="0"/>
              <a:t>New traffic is sent the other way</a:t>
            </a:r>
          </a:p>
          <a:p>
            <a:pPr lvl="1"/>
            <a:r>
              <a:rPr lang="en-GB" sz="2400" dirty="0" smtClean="0"/>
              <a:t>Traffic at the point of failure is looped back to go the other way around the ring</a:t>
            </a:r>
          </a:p>
        </p:txBody>
      </p:sp>
      <p:sp>
        <p:nvSpPr>
          <p:cNvPr id="5" name="Oval 4"/>
          <p:cNvSpPr/>
          <p:nvPr/>
        </p:nvSpPr>
        <p:spPr>
          <a:xfrm>
            <a:off x="7884826" y="869429"/>
            <a:ext cx="4302177" cy="3822492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GB" sz="140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85" y="2729452"/>
            <a:ext cx="417082" cy="381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85" y="4016229"/>
            <a:ext cx="417082" cy="381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396" y="4008613"/>
            <a:ext cx="417082" cy="381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848" y="1346048"/>
            <a:ext cx="417082" cy="381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73" y="4501357"/>
            <a:ext cx="417082" cy="381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75" y="678865"/>
            <a:ext cx="417082" cy="381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44" y="1346048"/>
            <a:ext cx="417082" cy="3811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462" y="2643252"/>
            <a:ext cx="417082" cy="38112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195944" y="1199213"/>
            <a:ext cx="3609986" cy="3198145"/>
            <a:chOff x="8195944" y="1199213"/>
            <a:chExt cx="3609986" cy="3198145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8613026" y="1199213"/>
              <a:ext cx="1420390" cy="527963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195944" y="1727177"/>
              <a:ext cx="417082" cy="1192839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195944" y="2920017"/>
              <a:ext cx="625623" cy="1088596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824065" y="4016230"/>
              <a:ext cx="1209351" cy="373511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0035914" y="4008613"/>
              <a:ext cx="1280482" cy="388745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268267" y="2833816"/>
              <a:ext cx="537663" cy="1182415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0033416" y="1199213"/>
              <a:ext cx="1234851" cy="337399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11597389" y="1858780"/>
              <a:ext cx="208541" cy="975037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/>
          <p:cNvCxnSpPr/>
          <p:nvPr/>
        </p:nvCxnSpPr>
        <p:spPr>
          <a:xfrm>
            <a:off x="11388848" y="1858780"/>
            <a:ext cx="208541" cy="921895"/>
          </a:xfrm>
          <a:prstGeom prst="straightConnector1">
            <a:avLst/>
          </a:prstGeom>
          <a:ln>
            <a:solidFill>
              <a:srgbClr val="0070C0"/>
            </a:solidFill>
            <a:prstDash val="solid"/>
            <a:miter lim="800000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1092721" y="2920017"/>
            <a:ext cx="504668" cy="932455"/>
          </a:xfrm>
          <a:prstGeom prst="straightConnector1">
            <a:avLst/>
          </a:prstGeom>
          <a:ln>
            <a:solidFill>
              <a:srgbClr val="0070C0"/>
            </a:solidFill>
            <a:prstDash val="solid"/>
            <a:miter lim="800000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0035914" y="3852472"/>
            <a:ext cx="1056807" cy="354321"/>
          </a:xfrm>
          <a:prstGeom prst="line">
            <a:avLst/>
          </a:prstGeom>
          <a:ln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8964118" y="3852472"/>
            <a:ext cx="1071796" cy="354321"/>
          </a:xfrm>
          <a:prstGeom prst="line">
            <a:avLst/>
          </a:prstGeom>
          <a:ln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8404485" y="3024380"/>
            <a:ext cx="559633" cy="828092"/>
          </a:xfrm>
          <a:prstGeom prst="line">
            <a:avLst/>
          </a:prstGeom>
          <a:ln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8404485" y="1858780"/>
            <a:ext cx="417082" cy="1165600"/>
          </a:xfrm>
          <a:prstGeom prst="line">
            <a:avLst/>
          </a:prstGeom>
          <a:ln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8821567" y="1346048"/>
            <a:ext cx="1211849" cy="512732"/>
          </a:xfrm>
          <a:prstGeom prst="line">
            <a:avLst/>
          </a:prstGeom>
          <a:ln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035914" y="1367912"/>
            <a:ext cx="1352934" cy="490868"/>
          </a:xfrm>
          <a:prstGeom prst="line">
            <a:avLst/>
          </a:prstGeom>
          <a:ln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827373" y="434715"/>
            <a:ext cx="417082" cy="244150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1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62353" y="4140371"/>
            <a:ext cx="417082" cy="244150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accent2"/>
                </a:solidFill>
                <a:latin typeface="Arial"/>
                <a:cs typeface="Arial"/>
              </a:rPr>
              <a:t>6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642359" y="4275283"/>
            <a:ext cx="417082" cy="244150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accent2"/>
                </a:solidFill>
                <a:latin typeface="Arial"/>
                <a:cs typeface="Arial"/>
              </a:rPr>
              <a:t>4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63527" y="4882485"/>
            <a:ext cx="417082" cy="244150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accent2"/>
                </a:solidFill>
                <a:latin typeface="Arial"/>
                <a:cs typeface="Arial"/>
              </a:rPr>
              <a:t>5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316774" y="2726731"/>
            <a:ext cx="417082" cy="244150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accent2"/>
                </a:solidFill>
                <a:latin typeface="Arial"/>
                <a:cs typeface="Arial"/>
              </a:rPr>
              <a:t>3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84826" y="1212050"/>
            <a:ext cx="417082" cy="244150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accent2"/>
                </a:solidFill>
                <a:latin typeface="Arial"/>
                <a:cs typeface="Arial"/>
              </a:rPr>
              <a:t>8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733478" y="1288465"/>
            <a:ext cx="417082" cy="244150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2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74128" y="2790566"/>
            <a:ext cx="417082" cy="244150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7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10987790" y="2920017"/>
            <a:ext cx="401058" cy="692613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0072068" y="3717561"/>
            <a:ext cx="810791" cy="291052"/>
          </a:xfrm>
          <a:prstGeom prst="straightConnector1">
            <a:avLst/>
          </a:prstGeom>
          <a:ln>
            <a:solidFill>
              <a:srgbClr val="00B050"/>
            </a:solidFill>
            <a:prstDash val="solid"/>
            <a:miter lim="800000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9114020" y="3717561"/>
            <a:ext cx="958048" cy="298670"/>
          </a:xfrm>
          <a:prstGeom prst="line">
            <a:avLst/>
          </a:prstGeom>
          <a:ln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8613026" y="3034716"/>
            <a:ext cx="500994" cy="682845"/>
          </a:xfrm>
          <a:prstGeom prst="line">
            <a:avLst/>
          </a:prstGeom>
          <a:ln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8613026" y="2053652"/>
            <a:ext cx="351092" cy="970728"/>
          </a:xfrm>
          <a:prstGeom prst="line">
            <a:avLst/>
          </a:prstGeom>
          <a:ln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8964118" y="1536612"/>
            <a:ext cx="1107950" cy="517040"/>
          </a:xfrm>
          <a:prstGeom prst="line">
            <a:avLst/>
          </a:prstGeom>
          <a:ln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0072068" y="1536612"/>
            <a:ext cx="1116251" cy="517040"/>
          </a:xfrm>
          <a:prstGeom prst="line">
            <a:avLst/>
          </a:prstGeom>
          <a:ln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1188319" y="2053652"/>
            <a:ext cx="200529" cy="866365"/>
          </a:xfrm>
          <a:prstGeom prst="line">
            <a:avLst/>
          </a:prstGeom>
          <a:ln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Explosion 1 82"/>
          <p:cNvSpPr/>
          <p:nvPr/>
        </p:nvSpPr>
        <p:spPr>
          <a:xfrm>
            <a:off x="8857218" y="830072"/>
            <a:ext cx="513604" cy="457200"/>
          </a:xfrm>
          <a:prstGeom prst="irregularSeal1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>
            <a:defPPr>
              <a:defRPr lang="en-US"/>
            </a:defPPr>
            <a:lvl1pPr marL="0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06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11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817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422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025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633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236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8842" algn="l" defTabSz="548606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1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Long View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Technologies come and technologies go</a:t>
            </a:r>
          </a:p>
          <a:p>
            <a:pPr lvl="1"/>
            <a:r>
              <a:rPr lang="en-GB" dirty="0" smtClean="0"/>
              <a:t>In the end we’ll all retire, anyway</a:t>
            </a:r>
          </a:p>
          <a:p>
            <a:r>
              <a:rPr lang="en-GB" dirty="0" smtClean="0"/>
              <a:t>Things we know</a:t>
            </a:r>
          </a:p>
          <a:p>
            <a:pPr lvl="1"/>
            <a:r>
              <a:rPr lang="en-GB" dirty="0" smtClean="0"/>
              <a:t>IPv4 will yield to IPv6</a:t>
            </a:r>
          </a:p>
          <a:p>
            <a:pPr lvl="1"/>
            <a:r>
              <a:rPr lang="en-GB" dirty="0" smtClean="0"/>
              <a:t>ATM died because it was too complex and the frames too small</a:t>
            </a:r>
          </a:p>
          <a:p>
            <a:r>
              <a:rPr lang="en-GB" dirty="0" smtClean="0"/>
              <a:t>Things that are happening may squeeze MPLS</a:t>
            </a:r>
          </a:p>
          <a:p>
            <a:pPr lvl="1"/>
            <a:r>
              <a:rPr lang="en-GB" dirty="0" smtClean="0"/>
              <a:t>More and more features are being added to Ethernet</a:t>
            </a:r>
          </a:p>
          <a:p>
            <a:pPr lvl="1"/>
            <a:r>
              <a:rPr lang="en-GB" dirty="0" smtClean="0"/>
              <a:t>There is a strong push to add quality and determinism to IP</a:t>
            </a:r>
          </a:p>
          <a:p>
            <a:pPr lvl="1"/>
            <a:r>
              <a:rPr lang="en-GB" dirty="0"/>
              <a:t>Continued growth in </a:t>
            </a:r>
            <a:r>
              <a:rPr lang="en-GB" dirty="0" smtClean="0"/>
              <a:t>MPLS features risks complexity</a:t>
            </a:r>
            <a:endParaRPr lang="en-GB" dirty="0"/>
          </a:p>
          <a:p>
            <a:r>
              <a:rPr lang="en-GB" dirty="0" smtClean="0"/>
              <a:t>There is plenty of life left in MPLS</a:t>
            </a:r>
          </a:p>
          <a:p>
            <a:pPr lvl="1"/>
            <a:r>
              <a:rPr lang="en-GB" dirty="0" smtClean="0"/>
              <a:t>Continued growth in applicability and deployment</a:t>
            </a:r>
            <a:endParaRPr lang="en-GB" dirty="0"/>
          </a:p>
        </p:txBody>
      </p:sp>
      <p:pic>
        <p:nvPicPr>
          <p:cNvPr id="21506" name="Picture 2" descr="C:\Users\User\AppData\Local\Microsoft\Windows\Temporary Internet Files\Content.IE5\X0LX158Y\d1a9733d-5ef4-4fc9-9ee3-03b9bbfbdc33_b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03" y="324688"/>
            <a:ext cx="4708426" cy="314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8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964139" y="5006283"/>
            <a:ext cx="4560923" cy="1135406"/>
          </a:xfrm>
          <a:prstGeom prst="rect">
            <a:avLst/>
          </a:prstGeom>
        </p:spPr>
        <p:txBody>
          <a:bodyPr/>
          <a:lstStyle>
            <a:lvl1pPr marL="411455" indent="-411455" algn="l" defTabSz="548606" rtl="0" eaLnBrk="1" latinLnBrk="0" hangingPunct="1">
              <a:spcBef>
                <a:spcPct val="20000"/>
              </a:spcBef>
              <a:buFont typeface="Arial"/>
              <a:buChar char="•"/>
              <a:defRPr sz="3800" kern="120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891485" indent="-342878" algn="l" defTabSz="548606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371515" indent="-274304" algn="l" defTabSz="548606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920117" indent="-274304" algn="l" defTabSz="548606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468722" indent="-274304" algn="l" defTabSz="548606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3017328" indent="-274304" algn="l" defTabSz="54860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935" indent="-274304" algn="l" defTabSz="54860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542" indent="-274304" algn="l" defTabSz="54860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146" indent="-274304" algn="l" defTabSz="54860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1" dirty="0" smtClean="0"/>
              <a:t>afarrel@juniper.net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04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959329"/>
            <a:ext cx="13167362" cy="664797"/>
          </a:xfrm>
        </p:spPr>
        <p:txBody>
          <a:bodyPr/>
          <a:lstStyle/>
          <a:p>
            <a:r>
              <a:rPr lang="en-GB" dirty="0" smtClean="0"/>
              <a:t>Once upon a time in a land far, far away…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43" y="2006950"/>
            <a:ext cx="13167362" cy="5431156"/>
          </a:xfrm>
        </p:spPr>
        <p:txBody>
          <a:bodyPr/>
          <a:lstStyle/>
          <a:p>
            <a:pPr marL="284163" indent="-284163">
              <a:lnSpc>
                <a:spcPct val="90000"/>
              </a:lnSpc>
            </a:pPr>
            <a:r>
              <a:rPr lang="en-US" altLang="en-US" sz="2400" dirty="0" smtClean="0"/>
              <a:t>I like telling stories!</a:t>
            </a:r>
          </a:p>
          <a:p>
            <a:pPr marL="284163" indent="-284163">
              <a:lnSpc>
                <a:spcPct val="90000"/>
              </a:lnSpc>
            </a:pPr>
            <a:r>
              <a:rPr lang="en-US" altLang="en-US" sz="2400" dirty="0" smtClean="0"/>
              <a:t>Routers </a:t>
            </a:r>
            <a:r>
              <a:rPr lang="en-US" altLang="en-US" sz="2400" dirty="0"/>
              <a:t>were originally built to handle forwarding in software on a single CPU</a:t>
            </a:r>
          </a:p>
          <a:p>
            <a:pPr marL="733425" lvl="1" indent="-334963">
              <a:lnSpc>
                <a:spcPct val="90000"/>
              </a:lnSpc>
            </a:pPr>
            <a:r>
              <a:rPr lang="en-US" altLang="en-US" sz="2200" dirty="0"/>
              <a:t>Bottleneck as port speeds increased</a:t>
            </a:r>
          </a:p>
          <a:p>
            <a:pPr marL="284163" indent="-284163">
              <a:lnSpc>
                <a:spcPct val="90000"/>
              </a:lnSpc>
            </a:pPr>
            <a:r>
              <a:rPr lang="en-US" altLang="en-US" sz="2400" dirty="0" err="1"/>
              <a:t>Ipsilon</a:t>
            </a:r>
            <a:r>
              <a:rPr lang="en-US" altLang="en-US" sz="2400" dirty="0"/>
              <a:t> mapped IP traffic to ATM circuits to achieve a faster “IP switch” in 1996</a:t>
            </a:r>
          </a:p>
          <a:p>
            <a:pPr marL="284163" indent="-284163">
              <a:lnSpc>
                <a:spcPct val="90000"/>
              </a:lnSpc>
            </a:pPr>
            <a:r>
              <a:rPr lang="en-US" altLang="en-US" sz="2400" dirty="0"/>
              <a:t>Cisco’s “Tag Switching” is similar but not limited to ATM technology</a:t>
            </a:r>
          </a:p>
          <a:p>
            <a:pPr marL="733425" lvl="1" indent="-334963">
              <a:lnSpc>
                <a:spcPct val="90000"/>
              </a:lnSpc>
            </a:pPr>
            <a:r>
              <a:rPr lang="en-US" altLang="en-US" sz="2200" dirty="0"/>
              <a:t>IP flows are associated with a “tag” using a control protocol</a:t>
            </a:r>
          </a:p>
          <a:p>
            <a:pPr marL="733425" lvl="1" indent="-334963">
              <a:lnSpc>
                <a:spcPct val="90000"/>
              </a:lnSpc>
            </a:pPr>
            <a:r>
              <a:rPr lang="en-US" altLang="en-US" sz="2200" dirty="0"/>
              <a:t>Packets/cells have a tag attached to them and can be switched at L2 rather than routed at L3</a:t>
            </a:r>
          </a:p>
          <a:p>
            <a:pPr marL="1192213" lvl="2" indent="-334963">
              <a:lnSpc>
                <a:spcPct val="90000"/>
              </a:lnSpc>
            </a:pPr>
            <a:r>
              <a:rPr lang="en-US" altLang="en-US" dirty="0"/>
              <a:t>Faster fixed-length lookup vs. longest-prefix match</a:t>
            </a:r>
          </a:p>
          <a:p>
            <a:pPr marL="284163" indent="-284163">
              <a:lnSpc>
                <a:spcPct val="90000"/>
              </a:lnSpc>
            </a:pPr>
            <a:r>
              <a:rPr lang="en-US" altLang="en-US" sz="2300" dirty="0"/>
              <a:t>IETF worked to </a:t>
            </a:r>
            <a:r>
              <a:rPr lang="en-US" altLang="en-US" sz="2300" dirty="0" err="1"/>
              <a:t>standardise</a:t>
            </a:r>
            <a:r>
              <a:rPr lang="en-US" altLang="en-US" sz="2300" dirty="0"/>
              <a:t> the solutions and develops MPLS</a:t>
            </a:r>
          </a:p>
          <a:p>
            <a:pPr marL="733425" lvl="1" indent="-334963">
              <a:lnSpc>
                <a:spcPct val="90000"/>
              </a:lnSpc>
            </a:pPr>
            <a:r>
              <a:rPr lang="en-US" altLang="en-US" sz="2200" dirty="0"/>
              <a:t>Curiously, IP switching speed is no longer a motivation</a:t>
            </a:r>
          </a:p>
          <a:p>
            <a:pPr marL="733425" lvl="1" indent="-334963">
              <a:lnSpc>
                <a:spcPct val="90000"/>
              </a:lnSpc>
            </a:pPr>
            <a:r>
              <a:rPr lang="en-US" altLang="en-US" sz="2200" dirty="0"/>
              <a:t>We have since discovered new uses for “IP virtual circuits</a:t>
            </a:r>
            <a:r>
              <a:rPr lang="en-US" altLang="en-US" sz="2200" dirty="0" smtClean="0"/>
              <a:t>”</a:t>
            </a:r>
          </a:p>
          <a:p>
            <a:pPr marL="733425" lvl="1" indent="-334963">
              <a:lnSpc>
                <a:spcPct val="90000"/>
              </a:lnSpc>
            </a:pPr>
            <a:r>
              <a:rPr lang="en-US" altLang="en-US" sz="2200" dirty="0" smtClean="0"/>
              <a:t>First IETF RFC  on MPLS published in March 1999</a:t>
            </a:r>
          </a:p>
          <a:p>
            <a:pPr marL="1213455" lvl="2" indent="-334963">
              <a:lnSpc>
                <a:spcPct val="90000"/>
              </a:lnSpc>
            </a:pPr>
            <a:r>
              <a:rPr lang="en-US" altLang="en-US" dirty="0" smtClean="0"/>
              <a:t>RFC 2547 “BGP/MPLS VPNs”</a:t>
            </a:r>
          </a:p>
          <a:p>
            <a:pPr marL="1213455" lvl="2" indent="-334963">
              <a:lnSpc>
                <a:spcPct val="90000"/>
              </a:lnSpc>
            </a:pPr>
            <a:r>
              <a:rPr lang="en-US" altLang="en-US" dirty="0" smtClean="0"/>
              <a:t>The application pre-dated the architecture!</a:t>
            </a:r>
          </a:p>
          <a:p>
            <a:pPr marL="1762057" lvl="3" indent="-334963">
              <a:lnSpc>
                <a:spcPct val="90000"/>
              </a:lnSpc>
            </a:pPr>
            <a:r>
              <a:rPr lang="en-US" altLang="en-US" sz="2400" dirty="0" smtClean="0"/>
              <a:t>RFC 3031 “</a:t>
            </a:r>
            <a:r>
              <a:rPr lang="en-GB" sz="2400" dirty="0"/>
              <a:t>Multiprotocol Label Switching </a:t>
            </a:r>
            <a:r>
              <a:rPr lang="en-GB" sz="2400" dirty="0" smtClean="0"/>
              <a:t>Architecture” </a:t>
            </a:r>
            <a:r>
              <a:rPr lang="en-US" altLang="en-US" sz="2400" dirty="0"/>
              <a:t>April </a:t>
            </a:r>
            <a:r>
              <a:rPr lang="en-US" altLang="en-US" sz="2400" dirty="0" smtClean="0"/>
              <a:t>2001</a:t>
            </a:r>
            <a:endParaRPr lang="en-US" altLang="en-US" sz="2400" dirty="0"/>
          </a:p>
        </p:txBody>
      </p:sp>
      <p:pic>
        <p:nvPicPr>
          <p:cNvPr id="16386" name="Picture 2" descr="C:\Adrian\writing\Fairy Tales\Cover\TalesFromTheW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761" y="364448"/>
            <a:ext cx="2439416" cy="383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554599"/>
            <a:ext cx="13167362" cy="664797"/>
          </a:xfrm>
        </p:spPr>
        <p:txBody>
          <a:bodyPr/>
          <a:lstStyle/>
          <a:p>
            <a:r>
              <a:rPr lang="en-GB" dirty="0" smtClean="0"/>
              <a:t>The MPLS Data Plane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43" y="1394090"/>
            <a:ext cx="13167362" cy="1049311"/>
          </a:xfrm>
        </p:spPr>
        <p:txBody>
          <a:bodyPr/>
          <a:lstStyle/>
          <a:p>
            <a:r>
              <a:rPr lang="en-GB" dirty="0" smtClean="0"/>
              <a:t>It’s a simple encapsulation at “layer 2.5”</a:t>
            </a:r>
          </a:p>
          <a:p>
            <a:r>
              <a:rPr lang="en-GB" dirty="0" smtClean="0"/>
              <a:t>Forwarding is based on a simple look-up</a:t>
            </a:r>
          </a:p>
          <a:p>
            <a:pPr lvl="1"/>
            <a:r>
              <a:rPr lang="en-GB" dirty="0" smtClean="0"/>
              <a:t>{incoming interface, incoming label} </a:t>
            </a:r>
            <a:r>
              <a:rPr lang="en-GB" dirty="0" smtClean="0">
                <a:sym typeface="Wingdings" panose="05000000000000000000" pitchFamily="2" charset="2"/>
              </a:rPr>
              <a:t> {outgoing interface, outgoing label}</a:t>
            </a:r>
            <a:endParaRPr lang="en-GB" dirty="0"/>
          </a:p>
        </p:txBody>
      </p:sp>
      <p:sp>
        <p:nvSpPr>
          <p:cNvPr id="6" name="Line 60"/>
          <p:cNvSpPr>
            <a:spLocks noChangeShapeType="1"/>
          </p:cNvSpPr>
          <p:nvPr/>
        </p:nvSpPr>
        <p:spPr bwMode="auto">
          <a:xfrm>
            <a:off x="4779010" y="60735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61"/>
          <p:cNvSpPr>
            <a:spLocks noChangeShapeType="1"/>
          </p:cNvSpPr>
          <p:nvPr/>
        </p:nvSpPr>
        <p:spPr bwMode="auto">
          <a:xfrm>
            <a:off x="4779010" y="657832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2"/>
          <p:cNvSpPr>
            <a:spLocks noChangeShapeType="1"/>
          </p:cNvSpPr>
          <p:nvPr/>
        </p:nvSpPr>
        <p:spPr bwMode="auto">
          <a:xfrm>
            <a:off x="6579235" y="65783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63"/>
          <p:cNvSpPr>
            <a:spLocks noChangeShapeType="1"/>
          </p:cNvSpPr>
          <p:nvPr/>
        </p:nvSpPr>
        <p:spPr bwMode="auto">
          <a:xfrm>
            <a:off x="6579235" y="60735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64"/>
          <p:cNvSpPr>
            <a:spLocks noChangeShapeType="1"/>
          </p:cNvSpPr>
          <p:nvPr/>
        </p:nvSpPr>
        <p:spPr bwMode="auto">
          <a:xfrm>
            <a:off x="8739823" y="6433863"/>
            <a:ext cx="136683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65"/>
          <p:cNvSpPr>
            <a:spLocks noChangeShapeType="1"/>
          </p:cNvSpPr>
          <p:nvPr/>
        </p:nvSpPr>
        <p:spPr bwMode="auto">
          <a:xfrm>
            <a:off x="10755948" y="52099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66"/>
          <p:cNvSpPr>
            <a:spLocks noChangeShapeType="1"/>
          </p:cNvSpPr>
          <p:nvPr/>
        </p:nvSpPr>
        <p:spPr bwMode="auto">
          <a:xfrm>
            <a:off x="10755948" y="744192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67"/>
          <p:cNvSpPr>
            <a:spLocks noChangeShapeType="1"/>
          </p:cNvSpPr>
          <p:nvPr/>
        </p:nvSpPr>
        <p:spPr bwMode="auto">
          <a:xfrm flipV="1">
            <a:off x="8739823" y="5282925"/>
            <a:ext cx="1366837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048770" y="3657863"/>
            <a:ext cx="3024188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608908" y="3657863"/>
            <a:ext cx="1439862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888183" y="3657863"/>
            <a:ext cx="720725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448320" y="3657863"/>
            <a:ext cx="1439863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2456383" y="3226063"/>
            <a:ext cx="433387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872058" y="4881825"/>
            <a:ext cx="3024187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896245" y="4881825"/>
            <a:ext cx="720725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4616970" y="4881825"/>
            <a:ext cx="720725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337695" y="4881825"/>
            <a:ext cx="1439863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608908" y="380232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IP Header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529408" y="3083188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Shim Header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1448320" y="3657863"/>
            <a:ext cx="14398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Data Link Header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5048770" y="3802325"/>
            <a:ext cx="3024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Data</a:t>
            </a: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flipH="1">
            <a:off x="3608908" y="3226063"/>
            <a:ext cx="433387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3248545" y="33705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872058" y="5026288"/>
            <a:ext cx="3024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Label (20 bits)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616970" y="4881825"/>
            <a:ext cx="720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Stack (1 bit)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5337695" y="5026288"/>
            <a:ext cx="1439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TTL (8 bits)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3824808" y="4881825"/>
            <a:ext cx="86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/>
          <a:p>
            <a:pPr algn="ctr"/>
            <a:r>
              <a:rPr lang="en-US" altLang="en-US" sz="1600" dirty="0" smtClean="0"/>
              <a:t>TC 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/>
              <a:t>(3 bits)</a:t>
            </a: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872058" y="4307150"/>
            <a:ext cx="2016125" cy="574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608908" y="4307150"/>
            <a:ext cx="3168650" cy="574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36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0280"/>
              </p:ext>
            </p:extLst>
          </p:nvPr>
        </p:nvGraphicFramePr>
        <p:xfrm>
          <a:off x="4131310" y="6133460"/>
          <a:ext cx="7556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5" name="VISIO" r:id="rId3" imgW="1044720" imgH="667800" progId="Visio.Drawing.6">
                  <p:embed/>
                </p:oleObj>
              </mc:Choice>
              <mc:Fallback>
                <p:oleObj name="VISIO" r:id="rId3" imgW="1044720" imgH="667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310" y="6133460"/>
                        <a:ext cx="7556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850710"/>
              </p:ext>
            </p:extLst>
          </p:nvPr>
        </p:nvGraphicFramePr>
        <p:xfrm>
          <a:off x="11692573" y="7154588"/>
          <a:ext cx="7556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6" name="VISIO" r:id="rId5" imgW="1044720" imgH="667800" progId="Visio.Drawing.6">
                  <p:embed/>
                </p:oleObj>
              </mc:Choice>
              <mc:Fallback>
                <p:oleObj name="VISIO" r:id="rId5" imgW="1044720" imgH="667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2573" y="7154588"/>
                        <a:ext cx="75565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392239"/>
              </p:ext>
            </p:extLst>
          </p:nvPr>
        </p:nvGraphicFramePr>
        <p:xfrm>
          <a:off x="11692573" y="4922563"/>
          <a:ext cx="7556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7" name="VISIO" r:id="rId6" imgW="1044720" imgH="667800" progId="Visio.Drawing.6">
                  <p:embed/>
                </p:oleObj>
              </mc:Choice>
              <mc:Fallback>
                <p:oleObj name="VISIO" r:id="rId6" imgW="1044720" imgH="667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2573" y="4922563"/>
                        <a:ext cx="75565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4923473" y="6002063"/>
            <a:ext cx="649287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7084060" y="6002063"/>
            <a:ext cx="649288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9100185" y="5641700"/>
            <a:ext cx="649288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10971848" y="5138463"/>
            <a:ext cx="649287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Rectangle 48"/>
          <p:cNvSpPr>
            <a:spLocks noChangeArrowheads="1"/>
          </p:cNvSpPr>
          <p:nvPr/>
        </p:nvSpPr>
        <p:spPr bwMode="auto">
          <a:xfrm>
            <a:off x="4923473" y="6506888"/>
            <a:ext cx="649287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Rectangle 49"/>
          <p:cNvSpPr>
            <a:spLocks noChangeArrowheads="1"/>
          </p:cNvSpPr>
          <p:nvPr/>
        </p:nvSpPr>
        <p:spPr bwMode="auto">
          <a:xfrm>
            <a:off x="7084060" y="6506888"/>
            <a:ext cx="649288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Rectangle 50"/>
          <p:cNvSpPr>
            <a:spLocks noChangeArrowheads="1"/>
          </p:cNvSpPr>
          <p:nvPr/>
        </p:nvSpPr>
        <p:spPr bwMode="auto">
          <a:xfrm>
            <a:off x="9100185" y="6865663"/>
            <a:ext cx="649288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Rectangle 51"/>
          <p:cNvSpPr>
            <a:spLocks noChangeArrowheads="1"/>
          </p:cNvSpPr>
          <p:nvPr/>
        </p:nvSpPr>
        <p:spPr bwMode="auto">
          <a:xfrm>
            <a:off x="10971848" y="7370488"/>
            <a:ext cx="649287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Rectangle 52"/>
          <p:cNvSpPr>
            <a:spLocks noChangeArrowheads="1"/>
          </p:cNvSpPr>
          <p:nvPr/>
        </p:nvSpPr>
        <p:spPr bwMode="auto">
          <a:xfrm>
            <a:off x="6795135" y="5930625"/>
            <a:ext cx="288925" cy="287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6795135" y="593062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7</a:t>
            </a:r>
          </a:p>
        </p:txBody>
      </p:sp>
      <p:sp>
        <p:nvSpPr>
          <p:cNvPr id="52" name="Rectangle 54"/>
          <p:cNvSpPr>
            <a:spLocks noChangeArrowheads="1"/>
          </p:cNvSpPr>
          <p:nvPr/>
        </p:nvSpPr>
        <p:spPr bwMode="auto">
          <a:xfrm>
            <a:off x="8811260" y="5570263"/>
            <a:ext cx="288925" cy="2873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8811260" y="557026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3</a:t>
            </a:r>
          </a:p>
        </p:txBody>
      </p:sp>
      <p:sp>
        <p:nvSpPr>
          <p:cNvPr id="54" name="Rectangle 56"/>
          <p:cNvSpPr>
            <a:spLocks noChangeArrowheads="1"/>
          </p:cNvSpPr>
          <p:nvPr/>
        </p:nvSpPr>
        <p:spPr bwMode="auto">
          <a:xfrm>
            <a:off x="6795135" y="6433863"/>
            <a:ext cx="288925" cy="287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6795135" y="643386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2</a:t>
            </a:r>
          </a:p>
        </p:txBody>
      </p:sp>
      <p:sp>
        <p:nvSpPr>
          <p:cNvPr id="56" name="Rectangle 58"/>
          <p:cNvSpPr>
            <a:spLocks noChangeArrowheads="1"/>
          </p:cNvSpPr>
          <p:nvPr/>
        </p:nvSpPr>
        <p:spPr bwMode="auto">
          <a:xfrm>
            <a:off x="8811260" y="6794225"/>
            <a:ext cx="288925" cy="287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8811260" y="679422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9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36" y="6093153"/>
            <a:ext cx="523123" cy="47802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06" y="6095653"/>
            <a:ext cx="523123" cy="47802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436" y="5042324"/>
            <a:ext cx="523123" cy="47802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436" y="7202911"/>
            <a:ext cx="523123" cy="47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839409"/>
            <a:ext cx="13167362" cy="664797"/>
          </a:xfrm>
        </p:spPr>
        <p:txBody>
          <a:bodyPr/>
          <a:lstStyle/>
          <a:p>
            <a:r>
              <a:rPr lang="en-GB" dirty="0" smtClean="0"/>
              <a:t>The Magic of MPLS Labels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43" y="1737130"/>
            <a:ext cx="13167362" cy="5431156"/>
          </a:xfrm>
        </p:spPr>
        <p:txBody>
          <a:bodyPr/>
          <a:lstStyle/>
          <a:p>
            <a:r>
              <a:rPr lang="en-GB" dirty="0" smtClean="0"/>
              <a:t>Label operations are simple but powerful</a:t>
            </a:r>
          </a:p>
          <a:p>
            <a:pPr lvl="1"/>
            <a:r>
              <a:rPr lang="en-GB" dirty="0" smtClean="0"/>
              <a:t>Push (impose) a label at ingress</a:t>
            </a:r>
          </a:p>
          <a:p>
            <a:pPr lvl="1"/>
            <a:r>
              <a:rPr lang="en-GB" dirty="0" smtClean="0"/>
              <a:t>Swap and forward at transit</a:t>
            </a:r>
          </a:p>
          <a:p>
            <a:pPr lvl="1"/>
            <a:r>
              <a:rPr lang="en-GB" dirty="0" smtClean="0"/>
              <a:t>Pop (strip) at egress to reveal the payload</a:t>
            </a:r>
          </a:p>
          <a:p>
            <a:pPr lvl="2"/>
            <a:r>
              <a:rPr lang="en-GB" dirty="0" smtClean="0"/>
              <a:t>Pop-and-go (penultimate-hop-popping)</a:t>
            </a:r>
          </a:p>
          <a:p>
            <a:r>
              <a:rPr lang="en-GB" dirty="0" smtClean="0"/>
              <a:t>The label imposed at the ingress defines the path through the network</a:t>
            </a:r>
          </a:p>
          <a:p>
            <a:pPr lvl="1"/>
            <a:r>
              <a:rPr lang="en-GB" dirty="0" smtClean="0"/>
              <a:t>We say “Label Switched Path (LSP)”</a:t>
            </a:r>
          </a:p>
          <a:p>
            <a:r>
              <a:rPr lang="en-GB" dirty="0" smtClean="0"/>
              <a:t>Labels can be stacked</a:t>
            </a:r>
          </a:p>
          <a:p>
            <a:pPr lvl="1"/>
            <a:r>
              <a:rPr lang="en-GB" dirty="0" smtClean="0"/>
              <a:t>Allows aggregation, tunnelling, fine-grain meaning</a:t>
            </a:r>
          </a:p>
          <a:p>
            <a:r>
              <a:rPr lang="en-GB" dirty="0" smtClean="0"/>
              <a:t>Labels can have magic meanings</a:t>
            </a:r>
          </a:p>
          <a:p>
            <a:pPr lvl="1"/>
            <a:r>
              <a:rPr lang="en-GB" dirty="0" smtClean="0"/>
              <a:t>Special Purpose Labels</a:t>
            </a:r>
          </a:p>
          <a:p>
            <a:pPr lvl="1"/>
            <a:r>
              <a:rPr lang="en-GB" dirty="0" smtClean="0"/>
              <a:t>“If you find this label do something special with the packet”</a:t>
            </a:r>
            <a:endParaRPr lang="en-GB" dirty="0"/>
          </a:p>
        </p:txBody>
      </p:sp>
      <p:pic>
        <p:nvPicPr>
          <p:cNvPr id="19458" name="Picture 2" descr="C:\Users\User\AppData\Local\Microsoft\Windows\Temporary Internet Files\Content.IE5\X0LX158Y\Wizard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052" y="594297"/>
            <a:ext cx="30480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3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824419"/>
            <a:ext cx="13167362" cy="664797"/>
          </a:xfrm>
        </p:spPr>
        <p:txBody>
          <a:bodyPr/>
          <a:lstStyle/>
          <a:p>
            <a:r>
              <a:rPr lang="en-GB" dirty="0" smtClean="0"/>
              <a:t>The Job of the MPLS Control Plane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43" y="1617210"/>
            <a:ext cx="13167362" cy="5431156"/>
          </a:xfrm>
        </p:spPr>
        <p:txBody>
          <a:bodyPr/>
          <a:lstStyle/>
          <a:p>
            <a:r>
              <a:rPr lang="en-GB" dirty="0" smtClean="0"/>
              <a:t>How does a router know what label to include in a packet?</a:t>
            </a:r>
          </a:p>
          <a:p>
            <a:r>
              <a:rPr lang="en-GB" dirty="0" smtClean="0"/>
              <a:t>Special purpose labels are well-known</a:t>
            </a:r>
          </a:p>
          <a:p>
            <a:r>
              <a:rPr lang="en-GB" dirty="0" smtClean="0"/>
              <a:t>Other labels must be “agreed” between routers</a:t>
            </a:r>
          </a:p>
          <a:p>
            <a:pPr lvl="1"/>
            <a:r>
              <a:rPr lang="en-GB" dirty="0" smtClean="0"/>
              <a:t>“When I send label X, you must take the following action”</a:t>
            </a:r>
          </a:p>
          <a:p>
            <a:r>
              <a:rPr lang="en-GB" dirty="0" smtClean="0"/>
              <a:t>Labels are normally chosen by the receiver and advertised to the sender</a:t>
            </a:r>
          </a:p>
          <a:p>
            <a:pPr lvl="1"/>
            <a:r>
              <a:rPr lang="en-GB" dirty="0" smtClean="0"/>
              <a:t>Downstream label allocation</a:t>
            </a:r>
          </a:p>
          <a:p>
            <a:r>
              <a:rPr lang="en-GB" dirty="0" smtClean="0"/>
              <a:t>Upstream label allocation also exists</a:t>
            </a:r>
          </a:p>
          <a:p>
            <a:pPr lvl="1"/>
            <a:r>
              <a:rPr lang="en-GB" dirty="0" smtClean="0"/>
              <a:t>Useful on multi-access links</a:t>
            </a:r>
          </a:p>
          <a:p>
            <a:r>
              <a:rPr lang="en-GB" dirty="0" smtClean="0"/>
              <a:t>The control plane protocols advertise the labels and their usage</a:t>
            </a:r>
          </a:p>
          <a:p>
            <a:r>
              <a:rPr lang="en-GB" dirty="0" smtClean="0"/>
              <a:t>A management plane approach is also available</a:t>
            </a:r>
          </a:p>
          <a:p>
            <a:pPr lvl="1"/>
            <a:r>
              <a:rPr lang="en-GB" dirty="0" smtClean="0"/>
              <a:t>Central control (also known as SDN)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6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959329"/>
            <a:ext cx="13167362" cy="664797"/>
          </a:xfrm>
        </p:spPr>
        <p:txBody>
          <a:bodyPr/>
          <a:lstStyle/>
          <a:p>
            <a:r>
              <a:rPr lang="en-GB" dirty="0" smtClean="0"/>
              <a:t>Label Distribution Protocol - Fundamentals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Installs an LSP to match each shortest forwarding </a:t>
            </a:r>
            <a:r>
              <a:rPr lang="en-GB" altLang="en-US" sz="2800" dirty="0" smtClean="0"/>
              <a:t>path learned from the IGP</a:t>
            </a:r>
            <a:endParaRPr lang="en-GB" altLang="en-US" sz="2800" dirty="0"/>
          </a:p>
          <a:p>
            <a:pPr>
              <a:lnSpc>
                <a:spcPct val="90000"/>
              </a:lnSpc>
            </a:pPr>
            <a:r>
              <a:rPr lang="en-GB" altLang="en-US" sz="2800" dirty="0"/>
              <a:t>LSPs ‘merge’ towards the destination forming a destination-based tree</a:t>
            </a:r>
          </a:p>
          <a:p>
            <a:pPr>
              <a:lnSpc>
                <a:spcPct val="90000"/>
              </a:lnSpc>
            </a:pPr>
            <a:r>
              <a:rPr lang="en-GB" altLang="en-US" sz="2800" dirty="0" smtClean="0"/>
              <a:t>LDP uses managed </a:t>
            </a:r>
            <a:r>
              <a:rPr lang="en-GB" altLang="en-US" sz="2800" dirty="0"/>
              <a:t>sessions with </a:t>
            </a:r>
            <a:r>
              <a:rPr lang="en-GB" altLang="en-US" sz="2800" dirty="0" smtClean="0"/>
              <a:t>neighbours running over TCP</a:t>
            </a:r>
            <a:endParaRPr lang="en-GB" altLang="en-US" sz="2800" dirty="0"/>
          </a:p>
          <a:p>
            <a:pPr lvl="1">
              <a:lnSpc>
                <a:spcPct val="90000"/>
              </a:lnSpc>
            </a:pPr>
            <a:r>
              <a:rPr lang="en-GB" altLang="en-US" dirty="0"/>
              <a:t>Neighbours may be remote using tunnels </a:t>
            </a:r>
            <a:r>
              <a:rPr lang="en-GB" altLang="en-US" dirty="0" smtClean="0"/>
              <a:t>(hence label stacks)</a:t>
            </a:r>
            <a:endParaRPr lang="en-GB" altLang="en-US" dirty="0"/>
          </a:p>
          <a:p>
            <a:pPr>
              <a:lnSpc>
                <a:spcPct val="90000"/>
              </a:lnSpc>
            </a:pPr>
            <a:r>
              <a:rPr lang="en-GB" altLang="en-US" sz="2800" dirty="0" smtClean="0"/>
              <a:t>LDP advertises a label </a:t>
            </a:r>
            <a:r>
              <a:rPr lang="en-GB" altLang="en-US" sz="2800" dirty="0"/>
              <a:t>and </a:t>
            </a:r>
            <a:r>
              <a:rPr lang="en-GB" altLang="en-US" sz="2800" dirty="0" smtClean="0"/>
              <a:t>a Forwarding </a:t>
            </a:r>
            <a:r>
              <a:rPr lang="en-GB" altLang="en-US" sz="2800" dirty="0"/>
              <a:t>Equivalence </a:t>
            </a:r>
            <a:r>
              <a:rPr lang="en-GB" altLang="en-US" sz="2800" dirty="0" smtClean="0"/>
              <a:t>Class </a:t>
            </a:r>
            <a:r>
              <a:rPr lang="en-GB" altLang="en-US" sz="2800" dirty="0"/>
              <a:t>(</a:t>
            </a:r>
            <a:r>
              <a:rPr lang="en-GB" altLang="en-US" sz="2800" dirty="0" smtClean="0"/>
              <a:t>FEC)</a:t>
            </a:r>
            <a:endParaRPr lang="en-GB" altLang="en-US" sz="2800" dirty="0"/>
          </a:p>
          <a:p>
            <a:pPr lvl="1">
              <a:lnSpc>
                <a:spcPct val="90000"/>
              </a:lnSpc>
            </a:pPr>
            <a:r>
              <a:rPr lang="en-GB" altLang="en-US" dirty="0"/>
              <a:t>A FEC is a route</a:t>
            </a:r>
          </a:p>
          <a:p>
            <a:pPr lvl="2">
              <a:lnSpc>
                <a:spcPct val="90000"/>
              </a:lnSpc>
            </a:pPr>
            <a:r>
              <a:rPr lang="en-GB" altLang="en-US" dirty="0"/>
              <a:t>An address</a:t>
            </a:r>
          </a:p>
          <a:p>
            <a:pPr lvl="2">
              <a:lnSpc>
                <a:spcPct val="90000"/>
              </a:lnSpc>
            </a:pPr>
            <a:r>
              <a:rPr lang="en-GB" altLang="en-US" dirty="0"/>
              <a:t>A prefix</a:t>
            </a:r>
          </a:p>
          <a:p>
            <a:pPr lvl="2">
              <a:lnSpc>
                <a:spcPct val="90000"/>
              </a:lnSpc>
            </a:pPr>
            <a:r>
              <a:rPr lang="en-GB" altLang="en-US" dirty="0"/>
              <a:t>A set of prefixes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All packets matching a FEC are ‘classified’ and treated the same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There is no </a:t>
            </a:r>
            <a:r>
              <a:rPr lang="en-GB" altLang="en-US" dirty="0" err="1"/>
              <a:t>demultiplexing</a:t>
            </a:r>
            <a:r>
              <a:rPr lang="en-GB" altLang="en-US" dirty="0"/>
              <a:t> </a:t>
            </a:r>
            <a:r>
              <a:rPr lang="en-GB" altLang="en-US" dirty="0" smtClean="0"/>
              <a:t>feature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77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106" y="4197246"/>
            <a:ext cx="2501304" cy="4033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524619"/>
            <a:ext cx="13167362" cy="664797"/>
          </a:xfrm>
        </p:spPr>
        <p:txBody>
          <a:bodyPr/>
          <a:lstStyle/>
          <a:p>
            <a:r>
              <a:rPr lang="en-GB" dirty="0"/>
              <a:t>Traffic Engineering with MPLS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03" y="1542260"/>
            <a:ext cx="13167362" cy="5431156"/>
          </a:xfrm>
        </p:spPr>
        <p:txBody>
          <a:bodyPr/>
          <a:lstStyle/>
          <a:p>
            <a:r>
              <a:rPr lang="en-US" altLang="en-US" sz="2800" dirty="0"/>
              <a:t>TE is </a:t>
            </a:r>
            <a:r>
              <a:rPr lang="en-US" altLang="en-US" sz="2800" dirty="0" smtClean="0"/>
              <a:t>a well </a:t>
            </a:r>
            <a:r>
              <a:rPr lang="en-US" altLang="en-US" sz="2800" dirty="0"/>
              <a:t>established </a:t>
            </a:r>
            <a:r>
              <a:rPr lang="en-US" altLang="en-US" sz="2800" dirty="0" smtClean="0"/>
              <a:t>practice in transport networks</a:t>
            </a:r>
          </a:p>
          <a:p>
            <a:r>
              <a:rPr lang="en-US" altLang="en-US" sz="2800" dirty="0"/>
              <a:t>Objectives are to </a:t>
            </a:r>
            <a:r>
              <a:rPr lang="en-US" altLang="en-US" sz="2800" dirty="0">
                <a:cs typeface="Times New Roman" pitchFamily="18" charset="0"/>
              </a:rPr>
              <a:t>improve network efficiency, increase traffic performance, avoid faults and maintenance, reduce costs, and increase </a:t>
            </a:r>
            <a:r>
              <a:rPr lang="en-US" altLang="en-US" sz="2800" dirty="0" smtClean="0">
                <a:cs typeface="Times New Roman" pitchFamily="18" charset="0"/>
              </a:rPr>
              <a:t>profitability</a:t>
            </a:r>
          </a:p>
          <a:p>
            <a:r>
              <a:rPr lang="en-US" altLang="en-US" sz="2800" dirty="0"/>
              <a:t>Component </a:t>
            </a:r>
            <a:r>
              <a:rPr lang="en-US" altLang="en-US" sz="2800" dirty="0" smtClean="0"/>
              <a:t>elements</a:t>
            </a:r>
          </a:p>
          <a:p>
            <a:pPr lvl="1"/>
            <a:r>
              <a:rPr lang="en-US" altLang="en-US" sz="2400" dirty="0"/>
              <a:t>Measurement and </a:t>
            </a:r>
            <a:r>
              <a:rPr lang="en-US" altLang="en-US" sz="2400" dirty="0" smtClean="0"/>
              <a:t>Characterization</a:t>
            </a:r>
          </a:p>
          <a:p>
            <a:pPr lvl="1"/>
            <a:r>
              <a:rPr lang="en-US" altLang="en-US" sz="2400" dirty="0"/>
              <a:t>Modeling and </a:t>
            </a:r>
            <a:r>
              <a:rPr lang="en-US" altLang="en-US" sz="2400" dirty="0" smtClean="0"/>
              <a:t>Planning</a:t>
            </a:r>
          </a:p>
          <a:p>
            <a:pPr lvl="1"/>
            <a:r>
              <a:rPr lang="en-US" altLang="en-US" sz="2400" dirty="0" smtClean="0"/>
              <a:t>Control</a:t>
            </a:r>
          </a:p>
          <a:p>
            <a:r>
              <a:rPr lang="en-US" altLang="en-US" sz="2800" dirty="0"/>
              <a:t>Widely achieved through </a:t>
            </a:r>
            <a:r>
              <a:rPr lang="en-US" altLang="en-US" sz="2800" dirty="0" smtClean="0"/>
              <a:t>MPLS</a:t>
            </a:r>
          </a:p>
          <a:p>
            <a:pPr lvl="1"/>
            <a:r>
              <a:rPr lang="en-US" altLang="en-US" sz="2400" dirty="0"/>
              <a:t>Connection-oriented Packet Switching (CO-PS</a:t>
            </a:r>
            <a:r>
              <a:rPr lang="en-US" altLang="en-US" sz="2400" dirty="0" smtClean="0"/>
              <a:t>)</a:t>
            </a:r>
          </a:p>
          <a:p>
            <a:r>
              <a:rPr lang="en-US" sz="2800" dirty="0" smtClean="0"/>
              <a:t>RSVP-TE is the protocol of choice</a:t>
            </a:r>
          </a:p>
          <a:p>
            <a:pPr lvl="1"/>
            <a:r>
              <a:rPr lang="en-US" sz="2400" dirty="0" smtClean="0"/>
              <a:t>Originally a soft-state protocol which leads to scaling concerns (state and processing)</a:t>
            </a:r>
          </a:p>
          <a:p>
            <a:pPr lvl="1"/>
            <a:r>
              <a:rPr lang="en-US" sz="2400" dirty="0" smtClean="0"/>
              <a:t>Largely resolved through protocol improvements and better implementations</a:t>
            </a:r>
            <a:endParaRPr lang="en-US" sz="2400" dirty="0"/>
          </a:p>
          <a:p>
            <a:r>
              <a:rPr lang="en-US" altLang="en-US" sz="2800" dirty="0"/>
              <a:t>Introducing the Path Computation Element (PCE</a:t>
            </a:r>
            <a:r>
              <a:rPr lang="en-US" altLang="en-US" sz="2800" dirty="0" smtClean="0"/>
              <a:t>)</a:t>
            </a:r>
          </a:p>
          <a:p>
            <a:pPr lvl="1"/>
            <a:r>
              <a:rPr lang="en-US" sz="2400" dirty="0" smtClean="0"/>
              <a:t>Distributed and </a:t>
            </a:r>
            <a:r>
              <a:rPr lang="en-US" sz="2400" dirty="0" err="1" smtClean="0"/>
              <a:t>centralised</a:t>
            </a:r>
            <a:r>
              <a:rPr lang="en-US" sz="2400" dirty="0" smtClean="0"/>
              <a:t> path computation for request/response and control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348741" y="6082499"/>
            <a:ext cx="824459" cy="3230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Engravers MT" panose="02090707080505020304" pitchFamily="18" charset="0"/>
                <a:cs typeface="Arial"/>
              </a:rPr>
              <a:t>PCE</a:t>
            </a:r>
            <a:endParaRPr lang="en-GB" sz="2000" dirty="0" smtClean="0">
              <a:solidFill>
                <a:srgbClr val="FF0000"/>
              </a:solidFill>
              <a:latin typeface="Engravers MT" panose="020907070805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4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86" y="1316461"/>
            <a:ext cx="1578236" cy="821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66" y="839453"/>
            <a:ext cx="4698907" cy="244670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7375161" y="1123930"/>
            <a:ext cx="785252" cy="502465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1"/>
            <a:endCxn id="10" idx="3"/>
          </p:cNvCxnSpPr>
          <p:nvPr/>
        </p:nvCxnSpPr>
        <p:spPr>
          <a:xfrm flipH="1">
            <a:off x="7809115" y="2787926"/>
            <a:ext cx="453892" cy="87341"/>
          </a:xfrm>
          <a:prstGeom prst="line">
            <a:avLst/>
          </a:prstGeom>
          <a:ln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8694261" y="2330031"/>
            <a:ext cx="538590" cy="323550"/>
          </a:xfrm>
          <a:prstGeom prst="line">
            <a:avLst/>
          </a:prstGeom>
          <a:ln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712762" y="779493"/>
            <a:ext cx="656407" cy="516810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3"/>
            <a:endCxn id="9" idx="1"/>
          </p:cNvCxnSpPr>
          <p:nvPr/>
        </p:nvCxnSpPr>
        <p:spPr>
          <a:xfrm>
            <a:off x="12004589" y="1447946"/>
            <a:ext cx="789118" cy="86875"/>
          </a:xfrm>
          <a:prstGeom prst="line">
            <a:avLst/>
          </a:prstGeom>
          <a:ln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1047718" y="1569919"/>
            <a:ext cx="517625" cy="317812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887167" y="2968516"/>
            <a:ext cx="847396" cy="258957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7" idx="1"/>
          </p:cNvCxnSpPr>
          <p:nvPr/>
        </p:nvCxnSpPr>
        <p:spPr>
          <a:xfrm flipH="1">
            <a:off x="11047718" y="1447946"/>
            <a:ext cx="433177" cy="243947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1"/>
          </p:cNvCxnSpPr>
          <p:nvPr/>
        </p:nvCxnSpPr>
        <p:spPr>
          <a:xfrm flipH="1">
            <a:off x="9608662" y="1887731"/>
            <a:ext cx="1027788" cy="239275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1080198" y="1467489"/>
            <a:ext cx="517625" cy="317812"/>
          </a:xfrm>
          <a:prstGeom prst="line">
            <a:avLst/>
          </a:prstGeom>
          <a:ln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5" idx="2"/>
            <a:endCxn id="13" idx="0"/>
          </p:cNvCxnSpPr>
          <p:nvPr/>
        </p:nvCxnSpPr>
        <p:spPr>
          <a:xfrm>
            <a:off x="10898297" y="2127006"/>
            <a:ext cx="3973" cy="269711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1080198" y="2729241"/>
            <a:ext cx="485145" cy="146026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9701102" y="1950191"/>
            <a:ext cx="1027788" cy="239275"/>
          </a:xfrm>
          <a:prstGeom prst="line">
            <a:avLst/>
          </a:prstGeom>
          <a:ln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1052718" y="2806691"/>
            <a:ext cx="485145" cy="146026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1"/>
          </p:cNvCxnSpPr>
          <p:nvPr/>
        </p:nvCxnSpPr>
        <p:spPr>
          <a:xfrm flipH="1" flipV="1">
            <a:off x="9464718" y="2261861"/>
            <a:ext cx="1175705" cy="374131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8409449" y="1767154"/>
            <a:ext cx="929390" cy="359852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8351989" y="1844604"/>
            <a:ext cx="929390" cy="359852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23" y="374719"/>
            <a:ext cx="13167362" cy="664797"/>
          </a:xfrm>
        </p:spPr>
        <p:txBody>
          <a:bodyPr/>
          <a:lstStyle/>
          <a:p>
            <a:r>
              <a:rPr lang="en-GB" dirty="0" smtClean="0"/>
              <a:t>BGP/MPLS VPNs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81" y="1071453"/>
            <a:ext cx="13856865" cy="6408642"/>
          </a:xfrm>
        </p:spPr>
        <p:txBody>
          <a:bodyPr/>
          <a:lstStyle/>
          <a:p>
            <a:r>
              <a:rPr lang="en-GB" sz="2800" dirty="0" smtClean="0"/>
              <a:t>Each PE advertises</a:t>
            </a:r>
          </a:p>
          <a:p>
            <a:pPr lvl="1"/>
            <a:r>
              <a:rPr lang="en-GB" sz="2400" dirty="0" smtClean="0"/>
              <a:t>The VPN instances served</a:t>
            </a:r>
          </a:p>
          <a:p>
            <a:pPr lvl="1"/>
            <a:r>
              <a:rPr lang="en-GB" sz="2400" dirty="0" smtClean="0"/>
              <a:t>The prefixes reachable per VPN</a:t>
            </a:r>
          </a:p>
          <a:p>
            <a:pPr lvl="1"/>
            <a:r>
              <a:rPr lang="en-GB" sz="2400" dirty="0" smtClean="0"/>
              <a:t>A Route Reflector may be used</a:t>
            </a:r>
          </a:p>
          <a:p>
            <a:r>
              <a:rPr lang="en-GB" sz="2800" dirty="0" smtClean="0"/>
              <a:t>An MPLS label indicates</a:t>
            </a:r>
            <a:br>
              <a:rPr lang="en-GB" sz="2800" dirty="0" smtClean="0"/>
            </a:br>
            <a:r>
              <a:rPr lang="en-GB" sz="2800" dirty="0" smtClean="0"/>
              <a:t>for which VPN the traffic is intended</a:t>
            </a:r>
          </a:p>
          <a:p>
            <a:pPr lvl="1"/>
            <a:r>
              <a:rPr lang="en-GB" sz="2400" dirty="0" smtClean="0"/>
              <a:t>Important at PE2</a:t>
            </a:r>
          </a:p>
          <a:p>
            <a:r>
              <a:rPr lang="en-GB" sz="2800" dirty="0" smtClean="0"/>
              <a:t>Traffic is directed across the core to the right PE for the {VPN, prefix}</a:t>
            </a:r>
          </a:p>
          <a:p>
            <a:pPr lvl="1"/>
            <a:r>
              <a:rPr lang="en-GB" sz="2400" dirty="0" smtClean="0"/>
              <a:t>Can use LDP LSPs to reach the PE</a:t>
            </a:r>
          </a:p>
          <a:p>
            <a:pPr lvl="1"/>
            <a:r>
              <a:rPr lang="en-GB" sz="2400" dirty="0" smtClean="0"/>
              <a:t>Can use traffic engineered LSPs (RSVP-TE) </a:t>
            </a:r>
          </a:p>
          <a:p>
            <a:pPr lvl="2"/>
            <a:r>
              <a:rPr lang="en-GB" dirty="0" smtClean="0"/>
              <a:t>This leads towards a full-mesh of LSPs between all PEs</a:t>
            </a:r>
          </a:p>
          <a:p>
            <a:r>
              <a:rPr lang="en-GB" sz="2800" dirty="0"/>
              <a:t>Each packet has a label stack</a:t>
            </a:r>
          </a:p>
          <a:p>
            <a:pPr lvl="1"/>
            <a:r>
              <a:rPr lang="en-GB" sz="2400" dirty="0"/>
              <a:t>Top label is the tunnel across the core</a:t>
            </a:r>
          </a:p>
          <a:p>
            <a:pPr lvl="1"/>
            <a:r>
              <a:rPr lang="en-GB" sz="2400" dirty="0"/>
              <a:t>Next </a:t>
            </a:r>
            <a:r>
              <a:rPr lang="en-GB" sz="2400" dirty="0" smtClean="0"/>
              <a:t>label identifies </a:t>
            </a:r>
            <a:r>
              <a:rPr lang="en-GB" sz="2400" dirty="0"/>
              <a:t>the VPN </a:t>
            </a:r>
            <a:r>
              <a:rPr lang="en-GB" sz="2400" dirty="0" smtClean="0"/>
              <a:t>(and hence the VRF)</a:t>
            </a:r>
          </a:p>
          <a:p>
            <a:pPr lvl="1"/>
            <a:r>
              <a:rPr lang="en-GB" sz="2400" dirty="0" smtClean="0"/>
              <a:t>Further label may provide “pop-and-go” routing</a:t>
            </a:r>
            <a:endParaRPr lang="en-GB" sz="2400" dirty="0"/>
          </a:p>
          <a:p>
            <a:r>
              <a:rPr lang="en-GB" sz="2800" dirty="0"/>
              <a:t>Widely deployed (famously RFC 2547 the first MPLS RFC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66" y="1534821"/>
            <a:ext cx="523694" cy="47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589" y="78620"/>
            <a:ext cx="1578236" cy="821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573" y="2845774"/>
            <a:ext cx="1578236" cy="821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707" y="1123930"/>
            <a:ext cx="1578236" cy="8217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79" y="2464376"/>
            <a:ext cx="1578236" cy="821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16" y="474521"/>
            <a:ext cx="1578236" cy="821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07" y="2548651"/>
            <a:ext cx="523694" cy="478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423" y="2396717"/>
            <a:ext cx="523694" cy="478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71" y="1985826"/>
            <a:ext cx="523694" cy="478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450" y="1648456"/>
            <a:ext cx="523694" cy="478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95" y="2729241"/>
            <a:ext cx="523694" cy="478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95" y="1208671"/>
            <a:ext cx="523694" cy="47855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490708" y="1569919"/>
            <a:ext cx="1049311" cy="378486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solidFill>
                  <a:srgbClr val="2316C8"/>
                </a:solidFill>
                <a:latin typeface="Arial"/>
                <a:cs typeface="Arial"/>
              </a:rPr>
              <a:t>V</a:t>
            </a:r>
            <a:r>
              <a:rPr lang="en-GB" sz="2400" dirty="0" smtClean="0">
                <a:solidFill>
                  <a:srgbClr val="2316C8"/>
                </a:solidFill>
                <a:latin typeface="Arial"/>
                <a:cs typeface="Arial"/>
              </a:rPr>
              <a:t>PN A</a:t>
            </a:r>
            <a:endParaRPr lang="en-GB" sz="2400" dirty="0" smtClean="0">
              <a:solidFill>
                <a:srgbClr val="2316C8"/>
              </a:solidFill>
              <a:latin typeface="Arial"/>
              <a:cs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955072" y="3207791"/>
            <a:ext cx="1049311" cy="378486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solidFill>
                  <a:srgbClr val="2316C8"/>
                </a:solidFill>
                <a:latin typeface="Arial"/>
                <a:cs typeface="Arial"/>
              </a:rPr>
              <a:t>V</a:t>
            </a:r>
            <a:r>
              <a:rPr lang="en-GB" sz="2400" dirty="0" smtClean="0">
                <a:solidFill>
                  <a:srgbClr val="2316C8"/>
                </a:solidFill>
                <a:latin typeface="Arial"/>
                <a:cs typeface="Arial"/>
              </a:rPr>
              <a:t>PN A</a:t>
            </a:r>
            <a:endParaRPr lang="en-GB" sz="2400" dirty="0" smtClean="0">
              <a:solidFill>
                <a:srgbClr val="2316C8"/>
              </a:solidFill>
              <a:latin typeface="Arial"/>
              <a:cs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269051" y="300268"/>
            <a:ext cx="1049311" cy="378486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solidFill>
                  <a:srgbClr val="2316C8"/>
                </a:solidFill>
                <a:latin typeface="Arial"/>
                <a:cs typeface="Arial"/>
              </a:rPr>
              <a:t>V</a:t>
            </a:r>
            <a:r>
              <a:rPr lang="en-GB" sz="2400" dirty="0" smtClean="0">
                <a:solidFill>
                  <a:srgbClr val="2316C8"/>
                </a:solidFill>
                <a:latin typeface="Arial"/>
                <a:cs typeface="Arial"/>
              </a:rPr>
              <a:t>PN A</a:t>
            </a:r>
            <a:endParaRPr lang="en-GB" sz="2400" dirty="0" smtClean="0">
              <a:solidFill>
                <a:srgbClr val="2316C8"/>
              </a:solidFill>
              <a:latin typeface="Arial"/>
              <a:cs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95341" y="2715432"/>
            <a:ext cx="1049311" cy="378486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solidFill>
                  <a:srgbClr val="FF0000"/>
                </a:solidFill>
                <a:latin typeface="Arial"/>
                <a:cs typeface="Arial"/>
              </a:rPr>
              <a:t>VPN </a:t>
            </a:r>
            <a:r>
              <a:rPr lang="en-GB" sz="24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3058169" y="1375558"/>
            <a:ext cx="1049311" cy="378486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solidFill>
                  <a:srgbClr val="FF0000"/>
                </a:solidFill>
                <a:latin typeface="Arial"/>
                <a:cs typeface="Arial"/>
              </a:rPr>
              <a:t>VPN B</a:t>
            </a:r>
            <a:endParaRPr lang="en-GB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30629" y="1283653"/>
            <a:ext cx="713731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PE 1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385876" y="3227473"/>
            <a:ext cx="713731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PE 4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60413" y="3027201"/>
            <a:ext cx="713731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PE 3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275870" y="913923"/>
            <a:ext cx="713731" cy="239987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Arial"/>
                <a:cs typeface="Arial"/>
              </a:rPr>
              <a:t>PE 2</a:t>
            </a:r>
            <a:endParaRPr lang="en-GB" sz="1400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91" name="Straight Connector 90"/>
          <p:cNvCxnSpPr>
            <a:endCxn id="6" idx="1"/>
          </p:cNvCxnSpPr>
          <p:nvPr/>
        </p:nvCxnSpPr>
        <p:spPr>
          <a:xfrm flipV="1">
            <a:off x="7742022" y="1774096"/>
            <a:ext cx="278644" cy="11205"/>
          </a:xfrm>
          <a:prstGeom prst="line">
            <a:avLst/>
          </a:prstGeom>
          <a:ln>
            <a:solidFill>
              <a:srgbClr val="2316C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230878" y="724680"/>
            <a:ext cx="1049311" cy="378486"/>
          </a:xfrm>
          <a:prstGeom prst="rect">
            <a:avLst/>
          </a:prstGeom>
          <a:ln>
            <a:noFill/>
          </a:ln>
        </p:spPr>
        <p:txBody>
          <a:bodyPr wrap="square" lIns="45643" tIns="22821" rIns="45643" bIns="2282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 smtClean="0">
                <a:solidFill>
                  <a:srgbClr val="2316C8"/>
                </a:solidFill>
                <a:latin typeface="Arial"/>
                <a:cs typeface="Arial"/>
              </a:rPr>
              <a:t>V</a:t>
            </a:r>
            <a:r>
              <a:rPr lang="en-GB" sz="2400" dirty="0" smtClean="0">
                <a:solidFill>
                  <a:srgbClr val="2316C8"/>
                </a:solidFill>
                <a:latin typeface="Arial"/>
                <a:cs typeface="Arial"/>
              </a:rPr>
              <a:t>PN A</a:t>
            </a:r>
            <a:endParaRPr lang="en-GB" sz="2400" dirty="0" smtClean="0">
              <a:solidFill>
                <a:srgbClr val="2316C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12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Juniper 2014 Template">
  <a:themeElements>
    <a:clrScheme name="Juniper Colors 2014">
      <a:dk1>
        <a:srgbClr val="445E88"/>
      </a:dk1>
      <a:lt1>
        <a:srgbClr val="FFFFFF"/>
      </a:lt1>
      <a:dk2>
        <a:srgbClr val="A8B9C8"/>
      </a:dk2>
      <a:lt2>
        <a:srgbClr val="C8C8C8"/>
      </a:lt2>
      <a:accent1>
        <a:srgbClr val="3EBAF1"/>
      </a:accent1>
      <a:accent2>
        <a:srgbClr val="3C3C3C"/>
      </a:accent2>
      <a:accent3>
        <a:srgbClr val="E76252"/>
      </a:accent3>
      <a:accent4>
        <a:srgbClr val="68AE64"/>
      </a:accent4>
      <a:accent5>
        <a:srgbClr val="3095C2"/>
      </a:accent5>
      <a:accent6>
        <a:srgbClr val="00A3A5"/>
      </a:accent6>
      <a:hlink>
        <a:srgbClr val="0067AB"/>
      </a:hlink>
      <a:folHlink>
        <a:srgbClr val="6464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91425" tIns="45713" rIns="91425" bIns="45713" rtlCol="0" anchor="ctr"/>
      <a:lstStyle>
        <a:defPPr algn="ctr">
          <a:defRPr sz="140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prstDash val="solid"/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lIns="45643" tIns="22821" rIns="45643" bIns="22821"/>
      <a:lstStyle>
        <a:defPPr algn="l">
          <a:lnSpc>
            <a:spcPct val="90000"/>
          </a:lnSpc>
          <a:defRPr sz="1400" dirty="0" smtClean="0">
            <a:solidFill>
              <a:schemeClr val="accent2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LATEST_PP-420001 Template_DNP1.potx" id="{C975E7DE-76AB-4592-B4F3-286B9B62D84D}" vid="{DA7756F1-40CB-405D-9F51-3278B39E36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a3ce5a06-b323-45b4-8d97-2f59321c9a5a" ContentTypeId="0x0101001781C2375787094D81534552B1149B39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Juniper Document" ma:contentTypeID="0x0101001781C2375787094D81534552B1149B39004D3010425F3ADE4F87EB41112EBF40C2" ma:contentTypeVersion="0" ma:contentTypeDescription="" ma:contentTypeScope="" ma:versionID="162e57bb70a7292ccda14ab912afd6c7">
  <xsd:schema xmlns:xsd="http://www.w3.org/2001/XMLSchema" xmlns:xs="http://www.w3.org/2001/XMLSchema" xmlns:p="http://schemas.microsoft.com/office/2006/metadata/properties" xmlns:ns2="abc691cc-7042-4f34-8388-e64c51dc111c" targetNamespace="http://schemas.microsoft.com/office/2006/metadata/properties" ma:root="true" ma:fieldsID="1d147d2334cf239d3ac0321263ce7e63" ns2:_="">
    <xsd:import namespace="abc691cc-7042-4f34-8388-e64c51dc111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691cc-7042-4f34-8388-e64c51dc111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c691cc-7042-4f34-8388-e64c51dc111c">DEDOCID-971340636-12</_dlc_DocId>
    <_dlc_DocIdUrl xmlns="abc691cc-7042-4f34-8388-e64c51dc111c">
      <Url>https://junipernetworks.sharepoint.com/teams/de/summit/2016/_layouts/15/DocIdRedir.aspx?ID=DEDOCID-971340636-12</Url>
      <Description>DEDOCID-971340636-12</Description>
    </_dlc_DocIdUrl>
  </documentManagement>
</p:properties>
</file>

<file path=customXml/itemProps1.xml><?xml version="1.0" encoding="utf-8"?>
<ds:datastoreItem xmlns:ds="http://schemas.openxmlformats.org/officeDocument/2006/customXml" ds:itemID="{73E58812-4A6D-4788-A44F-3EB883B4927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FD86467-4692-48A0-B4B5-D105120E36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E55C12-3BFD-41B4-B7D6-E8B8CC68CC8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E661E98-4543-44E3-BE82-0F66F9E2E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c691cc-7042-4f34-8388-e64c51dc11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1F10DCE0-4716-410B-B97C-B6BE1D170E00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bc691cc-7042-4f34-8388-e64c51dc11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19245</TotalTime>
  <Words>2184</Words>
  <Application>Microsoft Office PowerPoint</Application>
  <PresentationFormat>Custom</PresentationFormat>
  <Paragraphs>393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Juniper 2014 Template</vt:lpstr>
      <vt:lpstr>Visio 2000 Drawing</vt:lpstr>
      <vt:lpstr>Multiprotocol Label Switching (MPLS) Fundamentals and Futures</vt:lpstr>
      <vt:lpstr>AGENDA</vt:lpstr>
      <vt:lpstr>Once upon a time in a land far, far away…</vt:lpstr>
      <vt:lpstr>The MPLS Data Plane</vt:lpstr>
      <vt:lpstr>The Magic of MPLS Labels</vt:lpstr>
      <vt:lpstr>The Job of the MPLS Control Plane</vt:lpstr>
      <vt:lpstr>Label Distribution Protocol - Fundamentals</vt:lpstr>
      <vt:lpstr>Traffic Engineering with MPLS</vt:lpstr>
      <vt:lpstr>BGP/MPLS VPNs</vt:lpstr>
      <vt:lpstr>Time Passes – MPLS Feature Creep</vt:lpstr>
      <vt:lpstr>Pseudowires</vt:lpstr>
      <vt:lpstr>Fast Reroute</vt:lpstr>
      <vt:lpstr>Entropy Label</vt:lpstr>
      <vt:lpstr>Basic OAM</vt:lpstr>
      <vt:lpstr>Point-to-Multipoint (P2MP)</vt:lpstr>
      <vt:lpstr>MPLS-TP</vt:lpstr>
      <vt:lpstr>MPLS-TP Work</vt:lpstr>
      <vt:lpstr>Advanced VPNs</vt:lpstr>
      <vt:lpstr>MPLS Today</vt:lpstr>
      <vt:lpstr>MPLS Futures</vt:lpstr>
      <vt:lpstr>MPLS and IPv6</vt:lpstr>
      <vt:lpstr>MPLS Network Security</vt:lpstr>
      <vt:lpstr>MPLS in an SDN World</vt:lpstr>
      <vt:lpstr>Service Function Chaining</vt:lpstr>
      <vt:lpstr>Segment Routing</vt:lpstr>
      <vt:lpstr>Resilient MPLS Rings</vt:lpstr>
      <vt:lpstr>The Long View</vt:lpstr>
      <vt:lpstr>Questions?</vt:lpstr>
    </vt:vector>
  </TitlesOfParts>
  <Company>Juniper Networks,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MPLS Fundementals</dc:title>
  <dc:creator>afarrel@juniper.net</dc:creator>
  <cp:keywords>PPT, PPT template, toolkit, PPT toolkit,  corporate template, corporate PPT template, PowerPoint template, Juniper PPT template</cp:keywords>
  <cp:lastModifiedBy>Adrian Farrel</cp:lastModifiedBy>
  <cp:revision>464</cp:revision>
  <cp:lastPrinted>2013-12-27T18:52:02Z</cp:lastPrinted>
  <dcterms:created xsi:type="dcterms:W3CDTF">2014-10-20T08:17:09Z</dcterms:created>
  <dcterms:modified xsi:type="dcterms:W3CDTF">2016-04-03T01:10:05Z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0x0101001781C2375787094D81534552B1149B39004D3010425F3ADE4F87EB41112EBF40C2</vt:lpwstr>
  </property>
  <property fmtid="{D5CDD505-2E9C-101B-9397-08002B2CF9AE}" pid="3" name="_dlc_DocIdItemGuid">
    <vt:lpwstr>4c46b335-9bb3-4439-991f-8a7404ebeb9a</vt:lpwstr>
  </property>
  <property fmtid="{D5CDD505-2E9C-101B-9397-08002B2CF9AE}" pid="4" name="SharedWithUsers">
    <vt:lpwstr>963;#owner-JS-DE;#217;#Bret Borgerson;#19985;#Mihir Maniar;#21535;#Rakesh Kumar;#21780;#Kevin Walker;#206;#Rakesh Manocha;#240;#Ali Safari;#159;#Bruno Rijsman;#374;#Rene Chavez;#249;#Prakash T Seshadri</vt:lpwstr>
  </property>
</Properties>
</file>