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9" r:id="rId11"/>
    <p:sldId id="272" r:id="rId12"/>
    <p:sldId id="263" r:id="rId13"/>
    <p:sldId id="271" r:id="rId14"/>
    <p:sldId id="264" r:id="rId15"/>
    <p:sldId id="265" r:id="rId16"/>
    <p:sldId id="266" r:id="rId17"/>
    <p:sldId id="273" r:id="rId18"/>
    <p:sldId id="274" r:id="rId19"/>
    <p:sldId id="270" r:id="rId20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8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5" d="100"/>
          <a:sy n="95" d="100"/>
        </p:scale>
        <p:origin x="690" y="84"/>
      </p:cViewPr>
      <p:guideLst>
        <p:guide orient="horz" pos="58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4BB-838C-4254-B901-C9DAE7011296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EDB8-5EE3-ED4D-8E14-17E202469B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814262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4BB-838C-4254-B901-C9DAE7011296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EDB8-5EE3-ED4D-8E14-17E202469B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54613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4BB-838C-4254-B901-C9DAE7011296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EDB8-5EE3-ED4D-8E14-17E202469B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96135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31773" y="4269020"/>
            <a:ext cx="6400800" cy="429981"/>
          </a:xfr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rgbClr val="1F497D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</a:t>
            </a:r>
            <a:br>
              <a:rPr lang="en-US" dirty="0" smtClean="0"/>
            </a:br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313920"/>
            <a:ext cx="2133600" cy="304271"/>
          </a:xfrm>
          <a:prstGeom prst="rect">
            <a:avLst/>
          </a:prstGeom>
        </p:spPr>
        <p:txBody>
          <a:bodyPr/>
          <a:lstStyle/>
          <a:p>
            <a:fld id="{8CCDEDB8-5EE3-ED4D-8E14-17E202469B7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32025" y="3594100"/>
            <a:ext cx="6400800" cy="581025"/>
          </a:xfrm>
        </p:spPr>
        <p:txBody>
          <a:bodyPr>
            <a:normAutofit/>
          </a:bodyPr>
          <a:lstStyle>
            <a:lvl1pPr algn="r">
              <a:defRPr sz="26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899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4BB-838C-4254-B901-C9DAE7011296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EDB8-5EE3-ED4D-8E14-17E202469B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131701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4BB-838C-4254-B901-C9DAE7011296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EDB8-5EE3-ED4D-8E14-17E202469B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30544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4BB-838C-4254-B901-C9DAE7011296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EDB8-5EE3-ED4D-8E14-17E202469B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3980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4BB-838C-4254-B901-C9DAE7011296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EDB8-5EE3-ED4D-8E14-17E202469B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629334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4BB-838C-4254-B901-C9DAE7011296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EDB8-5EE3-ED4D-8E14-17E202469B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856373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4BB-838C-4254-B901-C9DAE7011296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EDB8-5EE3-ED4D-8E14-17E202469B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223061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4BB-838C-4254-B901-C9DAE7011296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EDB8-5EE3-ED4D-8E14-17E202469B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09992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4BB-838C-4254-B901-C9DAE7011296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EDB8-5EE3-ED4D-8E14-17E202469B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34631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5C4BB-838C-4254-B901-C9DAE7011296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DEDB8-5EE3-ED4D-8E14-17E202469B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63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Eric Osborne</a:t>
            </a:r>
          </a:p>
          <a:p>
            <a:r>
              <a:rPr lang="en-US" dirty="0" smtClean="0"/>
              <a:t>ARNOG 2016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NFV (and SDN)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747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Complication: NFV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Define </a:t>
            </a:r>
            <a:r>
              <a:rPr lang="en-US" b="1" dirty="0" smtClean="0">
                <a:solidFill>
                  <a:schemeClr val="tx2"/>
                </a:solidFill>
              </a:rPr>
              <a:t>Virtualization </a:t>
            </a:r>
            <a:r>
              <a:rPr lang="en-US" dirty="0" smtClean="0"/>
              <a:t>(2/2)</a:t>
            </a:r>
          </a:p>
          <a:p>
            <a:pPr marL="0" indent="0">
              <a:buNone/>
            </a:pPr>
            <a:endParaRPr lang="en-US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smtClean="0"/>
              <a:t>Does it have to be commodity hardware?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Can you get the performance you need?  Crypto?  WAN acceleration?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EDB8-5EE3-ED4D-8E14-17E202469B7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05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Complication: NFV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it’s specialized ASICs + multiple vendors with the same Docker kernel, </a:t>
            </a:r>
            <a:r>
              <a:rPr lang="en-US" b="1" dirty="0">
                <a:solidFill>
                  <a:schemeClr val="tx2"/>
                </a:solidFill>
              </a:rPr>
              <a:t>where’s the freedom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“Bare metal multi-tenant OS with solution-targeted hardware” ==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what you buy </a:t>
            </a:r>
            <a:r>
              <a:rPr lang="en-US" b="1" dirty="0" smtClean="0">
                <a:solidFill>
                  <a:schemeClr val="tx2"/>
                </a:solidFill>
              </a:rPr>
              <a:t>today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from an integrated vendor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Is </a:t>
            </a:r>
            <a:r>
              <a:rPr lang="en-US" dirty="0"/>
              <a:t>it just a pricing game?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EDB8-5EE3-ED4D-8E14-17E202469B7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985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Complication: NFV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do you virtualize?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>
                <a:solidFill>
                  <a:schemeClr val="tx2"/>
                </a:solidFill>
              </a:rPr>
              <a:t>Core</a:t>
            </a:r>
            <a:r>
              <a:rPr lang="en-US" dirty="0" smtClean="0"/>
              <a:t>?  Not many off the shelf multi-terabit switches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>
                <a:solidFill>
                  <a:schemeClr val="tx2"/>
                </a:solidFill>
              </a:rPr>
              <a:t>Provider Edge</a:t>
            </a:r>
            <a:r>
              <a:rPr lang="en-US" dirty="0" smtClean="0"/>
              <a:t>?  That’s where all the complex hardware and software goes.  BGP, </a:t>
            </a:r>
            <a:r>
              <a:rPr lang="en-US" dirty="0" err="1" smtClean="0"/>
              <a:t>QoS</a:t>
            </a:r>
            <a:r>
              <a:rPr lang="en-US" dirty="0" smtClean="0"/>
              <a:t>, security, </a:t>
            </a:r>
            <a:r>
              <a:rPr lang="en-US" dirty="0" err="1" smtClean="0"/>
              <a:t>Netflow</a:t>
            </a:r>
            <a:r>
              <a:rPr lang="en-US" dirty="0" smtClean="0"/>
              <a:t>, and so on.  How many choices do you really have?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chemeClr val="tx2"/>
                </a:solidFill>
              </a:rPr>
              <a:t>Customer Edge (CPE)</a:t>
            </a:r>
            <a:r>
              <a:rPr lang="en-US" dirty="0" smtClean="0"/>
              <a:t>?  Sounds good at first, but…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EDB8-5EE3-ED4D-8E14-17E202469B7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708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Complication: NFV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How do you virtualize?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Data </a:t>
            </a:r>
            <a:r>
              <a:rPr lang="en-US" dirty="0"/>
              <a:t>center hardware is </a:t>
            </a:r>
            <a:r>
              <a:rPr lang="en-US" b="1" dirty="0" smtClean="0">
                <a:solidFill>
                  <a:schemeClr val="tx2"/>
                </a:solidFill>
              </a:rPr>
              <a:t>designed to </a:t>
            </a:r>
            <a:r>
              <a:rPr lang="en-US" b="1" dirty="0">
                <a:solidFill>
                  <a:schemeClr val="tx2"/>
                </a:solidFill>
              </a:rPr>
              <a:t>fail</a:t>
            </a:r>
            <a:r>
              <a:rPr lang="en-US" dirty="0"/>
              <a:t>.  CPE, </a:t>
            </a:r>
            <a:r>
              <a:rPr lang="en-US" b="1" dirty="0">
                <a:solidFill>
                  <a:schemeClr val="tx2"/>
                </a:solidFill>
              </a:rPr>
              <a:t>not so much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Now you have to build HW/SW </a:t>
            </a:r>
            <a:r>
              <a:rPr lang="en-US" dirty="0" smtClean="0"/>
              <a:t>redundancy.  N:1 (1:1)?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How long can you be down? </a:t>
            </a:r>
            <a:r>
              <a:rPr lang="en-US" dirty="0"/>
              <a:t>O(10ms?  O(10**5)</a:t>
            </a:r>
            <a:r>
              <a:rPr lang="en-US" dirty="0" err="1"/>
              <a:t>ms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	Fail open (WAN acceleration)?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Fail closed (firewall)?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EDB8-5EE3-ED4D-8E14-17E202469B7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707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Complication: NFV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Physical CPE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Set of devices at customer site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Four services?  Four boxes.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‘Service chaining’: Ethernet cable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Virtual CPE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Hosted in your POP.  </a:t>
            </a:r>
            <a:r>
              <a:rPr lang="en-US" b="1" dirty="0" smtClean="0">
                <a:solidFill>
                  <a:schemeClr val="tx2"/>
                </a:solidFill>
              </a:rPr>
              <a:t>Who pays </a:t>
            </a:r>
            <a:r>
              <a:rPr lang="en-US" dirty="0" smtClean="0"/>
              <a:t>for power and cooling?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Four services?  Four VMs, one box.  Economies of scale </a:t>
            </a:r>
            <a:r>
              <a:rPr lang="en-US" b="1" dirty="0" smtClean="0">
                <a:solidFill>
                  <a:schemeClr val="tx2"/>
                </a:solidFill>
              </a:rPr>
              <a:t>if you do it right.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‘Service chaining’: logical overlay built by central controller.  </a:t>
            </a:r>
            <a:r>
              <a:rPr lang="en-US" b="1" dirty="0" smtClean="0">
                <a:solidFill>
                  <a:schemeClr val="tx2"/>
                </a:solidFill>
              </a:rPr>
              <a:t>More complex </a:t>
            </a:r>
            <a:r>
              <a:rPr lang="en-US" dirty="0" smtClean="0"/>
              <a:t>than cables.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EDB8-5EE3-ED4D-8E14-17E202469B7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187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Complication: SDN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“Control devices</a:t>
            </a:r>
            <a:r>
              <a:rPr lang="en-US" b="1" i="1" dirty="0" smtClean="0"/>
              <a:t> </a:t>
            </a:r>
            <a:r>
              <a:rPr lang="en-US" b="1" dirty="0" smtClean="0">
                <a:solidFill>
                  <a:schemeClr val="tx2"/>
                </a:solidFill>
              </a:rPr>
              <a:t>programmatically</a:t>
            </a:r>
            <a:r>
              <a:rPr lang="en-US" dirty="0" smtClean="0"/>
              <a:t>” – but what do you control?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Control </a:t>
            </a:r>
            <a:r>
              <a:rPr lang="en-US" b="1" dirty="0" smtClean="0">
                <a:solidFill>
                  <a:schemeClr val="tx2"/>
                </a:solidFill>
              </a:rPr>
              <a:t>forwarding</a:t>
            </a:r>
            <a:r>
              <a:rPr lang="en-US" dirty="0" smtClean="0"/>
              <a:t>: this is </a:t>
            </a:r>
            <a:r>
              <a:rPr lang="en-US" dirty="0" err="1" smtClean="0"/>
              <a:t>OpenFlow</a:t>
            </a:r>
            <a:r>
              <a:rPr lang="en-US" dirty="0" smtClean="0"/>
              <a:t>.  An Ethernet-centric </a:t>
            </a:r>
            <a:r>
              <a:rPr lang="en-US" dirty="0" err="1" smtClean="0"/>
              <a:t>mixup</a:t>
            </a:r>
            <a:r>
              <a:rPr lang="en-US" dirty="0" smtClean="0"/>
              <a:t> of static routes, static bridging, and policy routing.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Control </a:t>
            </a:r>
            <a:r>
              <a:rPr lang="en-US" b="1" dirty="0" smtClean="0">
                <a:solidFill>
                  <a:schemeClr val="tx2"/>
                </a:solidFill>
              </a:rPr>
              <a:t>configuration</a:t>
            </a:r>
            <a:r>
              <a:rPr lang="en-US" dirty="0" smtClean="0"/>
              <a:t>: this is NETCONF+YANG.  Good stuff, but now you need a model before you can do anything.  Do you write your own?  Do you wait for the vendors to agree?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EDB8-5EE3-ED4D-8E14-17E202469B7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0998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Complication: SDN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EDB8-5EE3-ED4D-8E14-17E202469B77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8650" y="1095799"/>
            <a:ext cx="52904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“Control devices</a:t>
            </a:r>
            <a:r>
              <a:rPr lang="en-US" b="1" i="1" dirty="0"/>
              <a:t> </a:t>
            </a:r>
            <a:r>
              <a:rPr lang="en-US" b="1" dirty="0">
                <a:solidFill>
                  <a:schemeClr val="tx2"/>
                </a:solidFill>
              </a:rPr>
              <a:t>programmatically</a:t>
            </a:r>
            <a:r>
              <a:rPr lang="en-US" dirty="0"/>
              <a:t>” – but how?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0443" y="3440178"/>
            <a:ext cx="6782637" cy="200891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4687" y="1312996"/>
            <a:ext cx="6782637" cy="20089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21653" y="2212750"/>
            <a:ext cx="1126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226818" y="4426501"/>
            <a:ext cx="994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Network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059534" y="3175279"/>
            <a:ext cx="592853" cy="512466"/>
          </a:xfrm>
          <a:prstGeom prst="straightConnector1">
            <a:avLst/>
          </a:prstGeom>
          <a:ln w="762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72000" y="3094544"/>
            <a:ext cx="1572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Flawless magic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9415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Complication: SDN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SDN requires a central controller to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…decide what to do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…configure the network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…audit to ensure compliance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lower you go in the TCP reference model, the harder this is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EDB8-5EE3-ED4D-8E14-17E202469B7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0377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Complication: SDN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EDB8-5EE3-ED4D-8E14-17E202469B77}" type="slidenum">
              <a:rPr lang="en-US" smtClean="0"/>
              <a:pPr/>
              <a:t>18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894303" y="3185327"/>
            <a:ext cx="7355394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3675" y="3339487"/>
            <a:ext cx="818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Offline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18325" y="3335872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Online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48191" y="4063174"/>
            <a:ext cx="26564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Pick the right spot for you.</a:t>
            </a:r>
          </a:p>
          <a:p>
            <a:r>
              <a:rPr lang="en-US" dirty="0" smtClean="0"/>
              <a:t>Don’t pick the wrong one.</a:t>
            </a:r>
            <a:endParaRPr lang="en-US" dirty="0"/>
          </a:p>
        </p:txBody>
      </p:sp>
      <p:sp>
        <p:nvSpPr>
          <p:cNvPr id="10" name="Smiley Face 9"/>
          <p:cNvSpPr/>
          <p:nvPr/>
        </p:nvSpPr>
        <p:spPr>
          <a:xfrm>
            <a:off x="4114800" y="1738365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29200" y="1399540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15190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NFV and SDN have some real uses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Virtual services may be a better fit than virtual (commodity) forwarding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They’re not magic, they’re not free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Different isn’t always better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(except when it is!)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There is real value in what you can do with NFV and SDN</a:t>
            </a:r>
          </a:p>
          <a:p>
            <a:pPr marL="0" indent="0">
              <a:buNone/>
            </a:pPr>
            <a:r>
              <a:rPr lang="en-US" dirty="0"/>
              <a:t>Find the parts that work for you and do them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	Just </a:t>
            </a:r>
            <a:r>
              <a:rPr lang="en-US" b="1" dirty="0" smtClean="0">
                <a:solidFill>
                  <a:schemeClr val="tx2"/>
                </a:solidFill>
              </a:rPr>
              <a:t>think carefully </a:t>
            </a:r>
            <a:r>
              <a:rPr lang="en-US" dirty="0" smtClean="0"/>
              <a:t>about what you’re doing before you do it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EDB8-5EE3-ED4D-8E14-17E202469B7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411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About me:</a:t>
            </a:r>
          </a:p>
          <a:p>
            <a:pPr marL="342900" lvl="1" indent="0">
              <a:buNone/>
            </a:pPr>
            <a:r>
              <a:rPr lang="en-US" dirty="0" smtClean="0"/>
              <a:t>20+ years in Internet networking: startup, Cisco, Level(3)</a:t>
            </a:r>
          </a:p>
          <a:p>
            <a:pPr marL="342900" lvl="1" indent="0">
              <a:buNone/>
            </a:pPr>
            <a:r>
              <a:rPr lang="en-US" dirty="0" smtClean="0"/>
              <a:t>Currently a principal architect for Level(3)’s Internet network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About this talk:</a:t>
            </a:r>
          </a:p>
          <a:p>
            <a:pPr marL="342900" lvl="1" indent="0">
              <a:buNone/>
            </a:pPr>
            <a:r>
              <a:rPr lang="en-US" dirty="0" smtClean="0"/>
              <a:t>Very brief introduction to NFV, and SDN along with it</a:t>
            </a:r>
          </a:p>
          <a:p>
            <a:pPr marL="342900" lvl="1" indent="0">
              <a:buNone/>
            </a:pPr>
            <a:r>
              <a:rPr lang="en-US" dirty="0" smtClean="0"/>
              <a:t>Oversimplification, simplification, complication</a:t>
            </a:r>
          </a:p>
          <a:p>
            <a:pPr marL="342900" lvl="1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This talk is not negative</a:t>
            </a:r>
          </a:p>
          <a:p>
            <a:pPr marL="342900" lvl="1" indent="0">
              <a:buNone/>
            </a:pPr>
            <a:r>
              <a:rPr lang="en-US" dirty="0" smtClean="0"/>
              <a:t>This talk is not about Level(3), it is about how to think about NFV and SDN</a:t>
            </a:r>
          </a:p>
          <a:p>
            <a:pPr marL="342900" lvl="1" indent="0">
              <a:buNone/>
            </a:pPr>
            <a:r>
              <a:rPr lang="en-US" dirty="0"/>
              <a:t>	</a:t>
            </a:r>
            <a:r>
              <a:rPr lang="en-US" dirty="0" smtClean="0"/>
              <a:t>The right answer for </a:t>
            </a:r>
            <a:r>
              <a:rPr lang="en-US" b="1" dirty="0" smtClean="0">
                <a:solidFill>
                  <a:schemeClr val="tx2"/>
                </a:solidFill>
              </a:rPr>
              <a:t>me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may not be the right answer for </a:t>
            </a:r>
            <a:r>
              <a:rPr lang="en-US" b="1" dirty="0" smtClean="0">
                <a:solidFill>
                  <a:schemeClr val="tx2"/>
                </a:solidFill>
              </a:rPr>
              <a:t>you</a:t>
            </a:r>
            <a:r>
              <a:rPr lang="en-US" dirty="0" smtClean="0"/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EDB8-5EE3-ED4D-8E14-17E202469B7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17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first, some history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EDB8-5EE3-ED4D-8E14-17E202469B7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803868" y="1505917"/>
            <a:ext cx="7877908" cy="2011327"/>
          </a:xfrm>
          <a:custGeom>
            <a:avLst/>
            <a:gdLst>
              <a:gd name="connsiteX0" fmla="*/ 0 w 7877908"/>
              <a:gd name="connsiteY0" fmla="*/ 1970813 h 2011327"/>
              <a:gd name="connsiteX1" fmla="*/ 1004835 w 7877908"/>
              <a:gd name="connsiteY1" fmla="*/ 1126751 h 2011327"/>
              <a:gd name="connsiteX2" fmla="*/ 1748413 w 7877908"/>
              <a:gd name="connsiteY2" fmla="*/ 2011006 h 2011327"/>
              <a:gd name="connsiteX3" fmla="*/ 2723103 w 7877908"/>
              <a:gd name="connsiteY3" fmla="*/ 1237283 h 2011327"/>
              <a:gd name="connsiteX4" fmla="*/ 3587262 w 7877908"/>
              <a:gd name="connsiteY4" fmla="*/ 1940668 h 2011327"/>
              <a:gd name="connsiteX5" fmla="*/ 4149969 w 7877908"/>
              <a:gd name="connsiteY5" fmla="*/ 1377960 h 2011327"/>
              <a:gd name="connsiteX6" fmla="*/ 5727561 w 7877908"/>
              <a:gd name="connsiteY6" fmla="*/ 152061 h 2011327"/>
              <a:gd name="connsiteX7" fmla="*/ 7174523 w 7877908"/>
              <a:gd name="connsiteY7" fmla="*/ 202303 h 2011327"/>
              <a:gd name="connsiteX8" fmla="*/ 7877908 w 7877908"/>
              <a:gd name="connsiteY8" fmla="*/ 1810039 h 2011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77908" h="2011327">
                <a:moveTo>
                  <a:pt x="0" y="1970813"/>
                </a:moveTo>
                <a:cubicBezTo>
                  <a:pt x="356716" y="1545432"/>
                  <a:pt x="713433" y="1120052"/>
                  <a:pt x="1004835" y="1126751"/>
                </a:cubicBezTo>
                <a:cubicBezTo>
                  <a:pt x="1296237" y="1133450"/>
                  <a:pt x="1462035" y="1992584"/>
                  <a:pt x="1748413" y="2011006"/>
                </a:cubicBezTo>
                <a:cubicBezTo>
                  <a:pt x="2034791" y="2029428"/>
                  <a:pt x="2416628" y="1249006"/>
                  <a:pt x="2723103" y="1237283"/>
                </a:cubicBezTo>
                <a:cubicBezTo>
                  <a:pt x="3029578" y="1225560"/>
                  <a:pt x="3349451" y="1917222"/>
                  <a:pt x="3587262" y="1940668"/>
                </a:cubicBezTo>
                <a:cubicBezTo>
                  <a:pt x="3825073" y="1964114"/>
                  <a:pt x="3793253" y="1676061"/>
                  <a:pt x="4149969" y="1377960"/>
                </a:cubicBezTo>
                <a:cubicBezTo>
                  <a:pt x="4506685" y="1079859"/>
                  <a:pt x="5223469" y="348004"/>
                  <a:pt x="5727561" y="152061"/>
                </a:cubicBezTo>
                <a:cubicBezTo>
                  <a:pt x="6231653" y="-43882"/>
                  <a:pt x="6816132" y="-74027"/>
                  <a:pt x="7174523" y="202303"/>
                </a:cubicBezTo>
                <a:cubicBezTo>
                  <a:pt x="7532914" y="478633"/>
                  <a:pt x="7705411" y="1144336"/>
                  <a:pt x="7877908" y="181003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956268" y="1979864"/>
            <a:ext cx="7877908" cy="2011327"/>
          </a:xfrm>
          <a:custGeom>
            <a:avLst/>
            <a:gdLst>
              <a:gd name="connsiteX0" fmla="*/ 0 w 7877908"/>
              <a:gd name="connsiteY0" fmla="*/ 1970813 h 2011327"/>
              <a:gd name="connsiteX1" fmla="*/ 1004835 w 7877908"/>
              <a:gd name="connsiteY1" fmla="*/ 1126751 h 2011327"/>
              <a:gd name="connsiteX2" fmla="*/ 1748413 w 7877908"/>
              <a:gd name="connsiteY2" fmla="*/ 2011006 h 2011327"/>
              <a:gd name="connsiteX3" fmla="*/ 2723103 w 7877908"/>
              <a:gd name="connsiteY3" fmla="*/ 1237283 h 2011327"/>
              <a:gd name="connsiteX4" fmla="*/ 3587262 w 7877908"/>
              <a:gd name="connsiteY4" fmla="*/ 1940668 h 2011327"/>
              <a:gd name="connsiteX5" fmla="*/ 4149969 w 7877908"/>
              <a:gd name="connsiteY5" fmla="*/ 1377960 h 2011327"/>
              <a:gd name="connsiteX6" fmla="*/ 5727561 w 7877908"/>
              <a:gd name="connsiteY6" fmla="*/ 152061 h 2011327"/>
              <a:gd name="connsiteX7" fmla="*/ 7174523 w 7877908"/>
              <a:gd name="connsiteY7" fmla="*/ 202303 h 2011327"/>
              <a:gd name="connsiteX8" fmla="*/ 7877908 w 7877908"/>
              <a:gd name="connsiteY8" fmla="*/ 1810039 h 2011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77908" h="2011327">
                <a:moveTo>
                  <a:pt x="0" y="1970813"/>
                </a:moveTo>
                <a:cubicBezTo>
                  <a:pt x="356716" y="1545432"/>
                  <a:pt x="713433" y="1120052"/>
                  <a:pt x="1004835" y="1126751"/>
                </a:cubicBezTo>
                <a:cubicBezTo>
                  <a:pt x="1296237" y="1133450"/>
                  <a:pt x="1462035" y="1992584"/>
                  <a:pt x="1748413" y="2011006"/>
                </a:cubicBezTo>
                <a:cubicBezTo>
                  <a:pt x="2034791" y="2029428"/>
                  <a:pt x="2416628" y="1249006"/>
                  <a:pt x="2723103" y="1237283"/>
                </a:cubicBezTo>
                <a:cubicBezTo>
                  <a:pt x="3029578" y="1225560"/>
                  <a:pt x="3349451" y="1917222"/>
                  <a:pt x="3587262" y="1940668"/>
                </a:cubicBezTo>
                <a:cubicBezTo>
                  <a:pt x="3825073" y="1964114"/>
                  <a:pt x="3793253" y="1676061"/>
                  <a:pt x="4149969" y="1377960"/>
                </a:cubicBezTo>
                <a:cubicBezTo>
                  <a:pt x="4506685" y="1079859"/>
                  <a:pt x="5223469" y="348004"/>
                  <a:pt x="5727561" y="152061"/>
                </a:cubicBezTo>
                <a:cubicBezTo>
                  <a:pt x="6231653" y="-43882"/>
                  <a:pt x="6816132" y="-74027"/>
                  <a:pt x="7174523" y="202303"/>
                </a:cubicBezTo>
                <a:cubicBezTo>
                  <a:pt x="7532914" y="478633"/>
                  <a:pt x="7705411" y="1144336"/>
                  <a:pt x="7877908" y="1810039"/>
                </a:cubicBezTo>
              </a:path>
            </a:pathLst>
          </a:custGeom>
          <a:noFill/>
          <a:ln>
            <a:solidFill>
              <a:srgbClr val="FF0000"/>
            </a:solidFill>
          </a:ln>
          <a:scene3d>
            <a:camera prst="orthographicFront">
              <a:rot lat="10800000" lon="0" rev="54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2878" y="2326914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NFV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2878" y="3429587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SDN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5089" y="3833342"/>
            <a:ext cx="41912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Two independent things</a:t>
            </a:r>
          </a:p>
          <a:p>
            <a:r>
              <a:rPr lang="en-US" dirty="0" smtClean="0"/>
              <a:t>Started around the same time</a:t>
            </a:r>
          </a:p>
          <a:p>
            <a:r>
              <a:rPr lang="en-US" dirty="0" smtClean="0"/>
              <a:t>Inseparable, often confused for each other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3037515" y="1479100"/>
            <a:ext cx="3410614" cy="1032480"/>
            <a:chOff x="3037515" y="1479100"/>
            <a:chExt cx="3410614" cy="1032480"/>
          </a:xfrm>
        </p:grpSpPr>
        <p:sp>
          <p:nvSpPr>
            <p:cNvPr id="10" name="TextBox 9"/>
            <p:cNvSpPr txBox="1"/>
            <p:nvPr/>
          </p:nvSpPr>
          <p:spPr>
            <a:xfrm>
              <a:off x="3037515" y="1479100"/>
              <a:ext cx="34106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Started to discuss them separately</a:t>
              </a:r>
              <a:endParaRPr lang="en-US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5104563" y="1979864"/>
              <a:ext cx="40193" cy="53171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6282324" y="3185327"/>
            <a:ext cx="2551852" cy="1479012"/>
            <a:chOff x="6282324" y="3185327"/>
            <a:chExt cx="2551852" cy="1479012"/>
          </a:xfrm>
        </p:grpSpPr>
        <p:sp>
          <p:nvSpPr>
            <p:cNvPr id="11" name="TextBox 10"/>
            <p:cNvSpPr txBox="1"/>
            <p:nvPr/>
          </p:nvSpPr>
          <p:spPr>
            <a:xfrm>
              <a:off x="6282324" y="4295007"/>
              <a:ext cx="25518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…but maybe they’re not?</a:t>
              </a:r>
              <a:endParaRPr lang="en-US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V="1">
              <a:off x="8070501" y="3185327"/>
              <a:ext cx="370114" cy="100900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8401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stages of 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Oversimplification</a:t>
            </a:r>
          </a:p>
          <a:p>
            <a:r>
              <a:rPr lang="en-US" dirty="0" smtClean="0"/>
              <a:t>Simplification</a:t>
            </a:r>
          </a:p>
          <a:p>
            <a:r>
              <a:rPr lang="en-US" dirty="0" smtClean="0"/>
              <a:t>Complication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EDB8-5EE3-ED4D-8E14-17E202469B7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365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Oversimplification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NFV: “Network Function Virtualization”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(or “Network Functions </a:t>
            </a:r>
            <a:r>
              <a:rPr lang="en-US" dirty="0" err="1" smtClean="0"/>
              <a:t>Virtualisation</a:t>
            </a:r>
            <a:r>
              <a:rPr lang="en-US" dirty="0" smtClean="0"/>
              <a:t>”)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SDN: “Software Defined Networking”</a:t>
            </a:r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dirty="0" smtClean="0"/>
              <a:t>OK, great. </a:t>
            </a:r>
          </a:p>
          <a:p>
            <a:pPr marL="0" indent="0" algn="r">
              <a:buNone/>
            </a:pPr>
            <a:r>
              <a:rPr lang="en-US" dirty="0" smtClean="0"/>
              <a:t>What do they </a:t>
            </a:r>
            <a:r>
              <a:rPr lang="en-US" b="1" dirty="0" smtClean="0">
                <a:solidFill>
                  <a:schemeClr val="tx2"/>
                </a:solidFill>
              </a:rPr>
              <a:t>mean</a:t>
            </a:r>
            <a:r>
              <a:rPr lang="en-US" dirty="0" smtClean="0"/>
              <a:t>?  </a:t>
            </a:r>
          </a:p>
          <a:p>
            <a:pPr marL="0" indent="0" algn="r">
              <a:buNone/>
            </a:pPr>
            <a:r>
              <a:rPr lang="en-US" dirty="0" smtClean="0"/>
              <a:t>What do they </a:t>
            </a:r>
            <a:r>
              <a:rPr lang="en-US" b="1" dirty="0" smtClean="0">
                <a:solidFill>
                  <a:schemeClr val="tx2"/>
                </a:solidFill>
              </a:rPr>
              <a:t>do</a:t>
            </a:r>
            <a:r>
              <a:rPr lang="en-US" dirty="0" smtClean="0"/>
              <a:t>?  </a:t>
            </a:r>
          </a:p>
          <a:p>
            <a:pPr marL="0" indent="0" algn="r">
              <a:buNone/>
            </a:pPr>
            <a:r>
              <a:rPr lang="en-US" dirty="0" smtClean="0"/>
              <a:t>What do they </a:t>
            </a:r>
            <a:r>
              <a:rPr lang="en-US" b="1" dirty="0" smtClean="0">
                <a:solidFill>
                  <a:schemeClr val="tx2"/>
                </a:solidFill>
              </a:rPr>
              <a:t>not do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EDB8-5EE3-ED4D-8E14-17E202469B7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622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Simplification: NFV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Separating hardware from software.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</a:t>
            </a:r>
            <a:r>
              <a:rPr lang="en-US" dirty="0" smtClean="0"/>
              <a:t>un homegrown or commercial </a:t>
            </a:r>
            <a:r>
              <a:rPr lang="en-US" b="1" dirty="0" smtClean="0">
                <a:solidFill>
                  <a:schemeClr val="tx2"/>
                </a:solidFill>
              </a:rPr>
              <a:t>software </a:t>
            </a:r>
            <a:r>
              <a:rPr lang="en-US" dirty="0" smtClean="0"/>
              <a:t>on vendor-independent</a:t>
            </a:r>
            <a:r>
              <a:rPr lang="en-US" b="1" dirty="0" smtClean="0">
                <a:solidFill>
                  <a:schemeClr val="tx2"/>
                </a:solidFill>
              </a:rPr>
              <a:t> hardware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Virtualize </a:t>
            </a:r>
            <a:r>
              <a:rPr lang="en-US" dirty="0" smtClean="0"/>
              <a:t>to get the most out of that hardware</a:t>
            </a:r>
            <a:endParaRPr lang="en-US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Take what worked for computing and use it for the network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EDB8-5EE3-ED4D-8E14-17E202469B7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036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Simplification: SDN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SDN: Control devices</a:t>
            </a:r>
            <a:r>
              <a:rPr lang="en-US" b="1" i="1" dirty="0" smtClean="0"/>
              <a:t> </a:t>
            </a:r>
            <a:r>
              <a:rPr lang="en-US" b="1" dirty="0" smtClean="0">
                <a:solidFill>
                  <a:schemeClr val="tx2"/>
                </a:solidFill>
              </a:rPr>
              <a:t>programmatically</a:t>
            </a:r>
            <a:r>
              <a:rPr lang="en-US" dirty="0" smtClean="0"/>
              <a:t> – focus on what the device is supposed to do, not the magic words to make it work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Program the network</a:t>
            </a:r>
            <a:r>
              <a:rPr lang="en-US" dirty="0" smtClean="0"/>
              <a:t> through an Application Programming Interface (API), just like you program a computer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Take what worked for computing and use it for the network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EDB8-5EE3-ED4D-8E14-17E202469B7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976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Complication: NFV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Define </a:t>
            </a:r>
            <a:r>
              <a:rPr lang="en-US" b="1" dirty="0" smtClean="0">
                <a:solidFill>
                  <a:schemeClr val="tx2"/>
                </a:solidFill>
              </a:rPr>
              <a:t>Network Function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IP router?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Firewall?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NAT?</a:t>
            </a:r>
          </a:p>
          <a:p>
            <a:pPr marL="0" indent="0">
              <a:buNone/>
            </a:pPr>
            <a:r>
              <a:rPr lang="en-US" dirty="0"/>
              <a:t>	WAN accelerator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Session Border Controller?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Content Distribution Network host?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Domain Name System resolver?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Web server?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What’s the difference between a ‘network function’ and a ‘host function’?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EDB8-5EE3-ED4D-8E14-17E202469B7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136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Complication: NFV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Define </a:t>
            </a:r>
            <a:r>
              <a:rPr lang="en-US" b="1" dirty="0" smtClean="0">
                <a:solidFill>
                  <a:schemeClr val="tx2"/>
                </a:solidFill>
              </a:rPr>
              <a:t>Virtualization </a:t>
            </a:r>
            <a:r>
              <a:rPr lang="en-US" dirty="0" smtClean="0"/>
              <a:t>(1/2)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Is it always Virtual Machines?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What about the performance overhead?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Can it be Docker containers?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What about vendors with their own kernels?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about multi-tenant </a:t>
            </a:r>
            <a:r>
              <a:rPr lang="en-US" dirty="0" smtClean="0"/>
              <a:t>software</a:t>
            </a:r>
            <a:r>
              <a:rPr lang="en-US" dirty="0"/>
              <a:t> </a:t>
            </a:r>
            <a:r>
              <a:rPr lang="en-US" dirty="0" smtClean="0"/>
              <a:t>on bare metal?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EDB8-5EE3-ED4D-8E14-17E202469B7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77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528</Words>
  <Application>Microsoft Office PowerPoint</Application>
  <PresentationFormat>On-screen Show (16:10)</PresentationFormat>
  <Paragraphs>169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PowerPoint Presentation</vt:lpstr>
      <vt:lpstr>Introduction</vt:lpstr>
      <vt:lpstr>But first, some history</vt:lpstr>
      <vt:lpstr>Three stages of explanation</vt:lpstr>
      <vt:lpstr>Oversimplification</vt:lpstr>
      <vt:lpstr>Simplification: NFV</vt:lpstr>
      <vt:lpstr>Simplification: SDN</vt:lpstr>
      <vt:lpstr>Complication: NFV</vt:lpstr>
      <vt:lpstr>Complication: NFV</vt:lpstr>
      <vt:lpstr>Complication: NFV</vt:lpstr>
      <vt:lpstr>Complication: NFV</vt:lpstr>
      <vt:lpstr>Complication: NFV</vt:lpstr>
      <vt:lpstr>Complication: NFV</vt:lpstr>
      <vt:lpstr>Complication: NFV </vt:lpstr>
      <vt:lpstr>Complication: SDN</vt:lpstr>
      <vt:lpstr>Complication: SDN</vt:lpstr>
      <vt:lpstr>Complication: SDN</vt:lpstr>
      <vt:lpstr>Complication: SDN</vt:lpstr>
      <vt:lpstr>Conclusion</vt:lpstr>
    </vt:vector>
  </TitlesOfParts>
  <Company>Level 3 Communications, L.L.C.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Osborne, Eric</dc:creator>
  <cp:lastModifiedBy>ERIC OSBORNE</cp:lastModifiedBy>
  <cp:revision>70</cp:revision>
  <dcterms:created xsi:type="dcterms:W3CDTF">2016-03-31T19:16:40Z</dcterms:created>
  <dcterms:modified xsi:type="dcterms:W3CDTF">2016-04-02T15:58:03Z</dcterms:modified>
</cp:coreProperties>
</file>