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739" r:id="rId2"/>
    <p:sldId id="762" r:id="rId3"/>
    <p:sldId id="733" r:id="rId4"/>
    <p:sldId id="740" r:id="rId5"/>
    <p:sldId id="734" r:id="rId6"/>
    <p:sldId id="641" r:id="rId7"/>
    <p:sldId id="714" r:id="rId8"/>
    <p:sldId id="643" r:id="rId9"/>
    <p:sldId id="756" r:id="rId10"/>
    <p:sldId id="759" r:id="rId11"/>
    <p:sldId id="649" r:id="rId12"/>
    <p:sldId id="664" r:id="rId13"/>
    <p:sldId id="672" r:id="rId14"/>
    <p:sldId id="749" r:id="rId15"/>
    <p:sldId id="751" r:id="rId16"/>
    <p:sldId id="760" r:id="rId17"/>
    <p:sldId id="752" r:id="rId18"/>
    <p:sldId id="742" r:id="rId19"/>
    <p:sldId id="743" r:id="rId20"/>
    <p:sldId id="744" r:id="rId21"/>
    <p:sldId id="747" r:id="rId22"/>
    <p:sldId id="745" r:id="rId23"/>
    <p:sldId id="746" r:id="rId24"/>
    <p:sldId id="763" r:id="rId25"/>
    <p:sldId id="729" r:id="rId26"/>
    <p:sldId id="754" r:id="rId27"/>
    <p:sldId id="757" r:id="rId28"/>
    <p:sldId id="758" r:id="rId29"/>
  </p:sldIdLst>
  <p:sldSz cx="9144000" cy="6858000" type="screen4x3"/>
  <p:notesSz cx="6877050" cy="10002838"/>
  <p:defaultTextStyle>
    <a:defPPr>
      <a:defRPr lang="en-US"/>
    </a:defPPr>
    <a:lvl1pPr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F75"/>
    <a:srgbClr val="3B9E33"/>
    <a:srgbClr val="0099CC"/>
    <a:srgbClr val="FF5050"/>
    <a:srgbClr val="FF3300"/>
    <a:srgbClr val="FF7C80"/>
    <a:srgbClr val="6699FF"/>
    <a:srgbClr val="33CC33"/>
    <a:srgbClr val="99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3215" autoAdjust="0"/>
  </p:normalViewPr>
  <p:slideViewPr>
    <p:cSldViewPr>
      <p:cViewPr>
        <p:scale>
          <a:sx n="100" d="100"/>
          <a:sy n="100" d="100"/>
        </p:scale>
        <p:origin x="912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2304" y="-102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Merco01\Lacnic\LC02%20-%20Despliegue%20de%20IPv6\4-An&#225;lisis\Lucia\proceamiento_L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Merco01\Lacnic\LC02%20-%20Despliegue%20de%20IPv6\4-An&#225;lisis\Lucia\proceamiento_L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628294823803"/>
          <c:y val="0.03180429861163"/>
          <c:w val="0.77463234800568"/>
          <c:h val="0.80382279693486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'CAP. 1.'!$Q$60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" lastClr="FFFFFF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'CAP. 1.'!$R$59:$U$59</c:f>
              <c:strCache>
                <c:ptCount val="4"/>
                <c:pt idx="0">
                  <c:v>Total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'CAP. 1.'!$R$60:$U$60</c:f>
              <c:numCache>
                <c:formatCode>0%</c:formatCode>
                <c:ptCount val="4"/>
                <c:pt idx="0">
                  <c:v>0.714</c:v>
                </c:pt>
                <c:pt idx="1">
                  <c:v>0.677</c:v>
                </c:pt>
                <c:pt idx="2">
                  <c:v>0.771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'CAP. 1.'!$Q$61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" lastClr="FFFFFF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'CAP. 1.'!$R$59:$U$59</c:f>
              <c:strCache>
                <c:ptCount val="4"/>
                <c:pt idx="0">
                  <c:v>Total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'CAP. 1.'!$R$61:$U$61</c:f>
              <c:numCache>
                <c:formatCode>0%</c:formatCode>
                <c:ptCount val="4"/>
                <c:pt idx="0">
                  <c:v>0.156</c:v>
                </c:pt>
                <c:pt idx="1">
                  <c:v>0.173</c:v>
                </c:pt>
                <c:pt idx="2">
                  <c:v>0.135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'CAP. 1.'!$Q$62</c:f>
              <c:strCache>
                <c:ptCount val="1"/>
                <c:pt idx="0">
                  <c:v>No aún, considerándolo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'CAP. 1.'!$R$59:$U$59</c:f>
              <c:strCache>
                <c:ptCount val="4"/>
                <c:pt idx="0">
                  <c:v>Total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'CAP. 1.'!$R$62:$U$62</c:f>
              <c:numCache>
                <c:formatCode>0%</c:formatCode>
                <c:ptCount val="4"/>
                <c:pt idx="0">
                  <c:v>0.129</c:v>
                </c:pt>
                <c:pt idx="1">
                  <c:v>0.15</c:v>
                </c:pt>
                <c:pt idx="2">
                  <c:v>0.095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111"/>
        <c:shape val="cylinder"/>
        <c:axId val="-2140297616"/>
        <c:axId val="-2140289024"/>
        <c:axId val="0"/>
      </c:bar3DChart>
      <c:catAx>
        <c:axId val="-214029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ysClr val="windowText" lastClr="000000"/>
                </a:solidFill>
              </a:defRPr>
            </a:pPr>
            <a:endParaRPr lang="en-US"/>
          </a:p>
        </c:txPr>
        <c:crossAx val="-2140289024"/>
        <c:crosses val="autoZero"/>
        <c:auto val="1"/>
        <c:lblAlgn val="ctr"/>
        <c:lblOffset val="100"/>
        <c:noMultiLvlLbl val="0"/>
      </c:catAx>
      <c:valAx>
        <c:axId val="-21402890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-214029761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0"/>
          <c:y val="0.00261447406722564"/>
          <c:w val="0.214696144332875"/>
          <c:h val="0.967000121696747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rebuchet MS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6278741374054"/>
          <c:y val="0.0460477309797569"/>
          <c:w val="0.768809739764055"/>
          <c:h val="0.80382279693486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'CAP. 1.'!$Q$72</c:f>
              <c:strCache>
                <c:ptCount val="1"/>
                <c:pt idx="0">
                  <c:v>Sí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" lastClr="FFFFFF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'CAP. 1.'!$R$71:$U$71</c:f>
              <c:strCache>
                <c:ptCount val="4"/>
                <c:pt idx="0">
                  <c:v>Total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'CAP. 1.'!$R$72:$U$72</c:f>
              <c:numCache>
                <c:formatCode>0%</c:formatCode>
                <c:ptCount val="4"/>
                <c:pt idx="0">
                  <c:v>0.251</c:v>
                </c:pt>
                <c:pt idx="1">
                  <c:v>0.189</c:v>
                </c:pt>
                <c:pt idx="2">
                  <c:v>0.378</c:v>
                </c:pt>
                <c:pt idx="3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'CAP. 1.'!$Q$73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" lastClr="FFFFFF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'CAP. 1.'!$R$71:$U$71</c:f>
              <c:strCache>
                <c:ptCount val="4"/>
                <c:pt idx="0">
                  <c:v>Total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'CAP. 1.'!$R$73:$U$73</c:f>
              <c:numCache>
                <c:formatCode>0%</c:formatCode>
                <c:ptCount val="4"/>
                <c:pt idx="0">
                  <c:v>0.749</c:v>
                </c:pt>
                <c:pt idx="1">
                  <c:v>0.811</c:v>
                </c:pt>
                <c:pt idx="2">
                  <c:v>0.622</c:v>
                </c:pt>
                <c:pt idx="3">
                  <c:v>0.61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111"/>
        <c:shape val="cylinder"/>
        <c:axId val="-2106006656"/>
        <c:axId val="-2106004176"/>
        <c:axId val="0"/>
      </c:bar3DChart>
      <c:catAx>
        <c:axId val="-210600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ysClr val="windowText" lastClr="000000"/>
                </a:solidFill>
              </a:defRPr>
            </a:pPr>
            <a:endParaRPr lang="en-US"/>
          </a:p>
        </c:txPr>
        <c:crossAx val="-2106004176"/>
        <c:crosses val="autoZero"/>
        <c:auto val="1"/>
        <c:lblAlgn val="ctr"/>
        <c:lblOffset val="100"/>
        <c:noMultiLvlLbl val="0"/>
      </c:catAx>
      <c:valAx>
        <c:axId val="-21060041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-210600665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0678526206211791"/>
          <c:y val="0.00261447406722564"/>
          <c:w val="0.069286720766923"/>
          <c:h val="0.967000121696747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rebuchet MS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246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246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24EE6A-1DB8-4096-8939-6B05634C9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18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6246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048" y="4750544"/>
            <a:ext cx="5042956" cy="45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6246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B2A376-D1B1-4DBA-B1F1-ABD613A8A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B2A376-D1B1-4DBA-B1F1-ABD613A8AA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97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74209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40964" name="3 Marcador de número de diapositiva"/>
          <p:cNvSpPr txBox="1">
            <a:spLocks noGrp="1"/>
          </p:cNvSpPr>
          <p:nvPr/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B593DF-0BDD-49C2-9AAA-4C05538179E8}" type="slidenum">
              <a:rPr lang="en-US" sz="1200">
                <a:solidFill>
                  <a:schemeClr val="tx1"/>
                </a:solidFill>
                <a:latin typeface="Calibri" pitchFamily="34" charset="0"/>
              </a:rPr>
              <a:pPr algn="r"/>
              <a:t>3</a:t>
            </a:fld>
            <a:endParaRPr lang="en-US" sz="12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6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1609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40964" name="3 Marcador de número de diapositiva"/>
          <p:cNvSpPr txBox="1">
            <a:spLocks noGrp="1"/>
          </p:cNvSpPr>
          <p:nvPr/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B593DF-0BDD-49C2-9AAA-4C05538179E8}" type="slidenum">
              <a:rPr lang="en-US" sz="1200">
                <a:solidFill>
                  <a:schemeClr val="tx1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589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40964" name="3 Marcador de número de diapositiva"/>
          <p:cNvSpPr txBox="1">
            <a:spLocks noGrp="1"/>
          </p:cNvSpPr>
          <p:nvPr/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B593DF-0BDD-49C2-9AAA-4C05538179E8}" type="slidenum">
              <a:rPr lang="en-US" sz="1200">
                <a:solidFill>
                  <a:schemeClr val="tx1"/>
                </a:solidFill>
                <a:latin typeface="Calibri" pitchFamily="34" charset="0"/>
              </a:rPr>
              <a:pPr algn="r"/>
              <a:t>7</a:t>
            </a:fld>
            <a:endParaRPr lang="en-US" sz="12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05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663281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02925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40964" name="3 Marcador de número de diapositiva"/>
          <p:cNvSpPr txBox="1">
            <a:spLocks noGrp="1"/>
          </p:cNvSpPr>
          <p:nvPr/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B593DF-0BDD-49C2-9AAA-4C05538179E8}" type="slidenum">
              <a:rPr lang="en-US" sz="1200">
                <a:solidFill>
                  <a:schemeClr val="tx1"/>
                </a:solidFill>
                <a:latin typeface="Calibri" pitchFamily="34" charset="0"/>
              </a:rPr>
              <a:pPr algn="r"/>
              <a:t>12</a:t>
            </a:fld>
            <a:endParaRPr lang="en-US" sz="12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55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1825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40964" name="3 Marcador de número de diapositiva"/>
          <p:cNvSpPr txBox="1">
            <a:spLocks noGrp="1"/>
          </p:cNvSpPr>
          <p:nvPr/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B593DF-0BDD-49C2-9AAA-4C05538179E8}" type="slidenum">
              <a:rPr lang="en-US" sz="1200">
                <a:solidFill>
                  <a:schemeClr val="tx1"/>
                </a:solidFill>
                <a:latin typeface="Calibri" pitchFamily="34" charset="0"/>
              </a:rPr>
              <a:pPr algn="r"/>
              <a:t>13</a:t>
            </a:fld>
            <a:endParaRPr lang="en-US" sz="12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91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07624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03742B-605D-3C4B-83C9-7943CE85AED0}" type="datetimeFigureOut">
              <a:rPr lang="es-ES" smtClean="0"/>
              <a:t>5/3/16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62F30B-59D2-F94F-BB02-E4FF9A1ACF55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8" name="Picture 7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0923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03742B-605D-3C4B-83C9-7943CE85AED0}" type="datetimeFigureOut">
              <a:rPr lang="es-ES" smtClean="0"/>
              <a:t>5/3/16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62F30B-59D2-F94F-BB02-E4FF9A1ACF55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8" name="Picture 7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245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 algn="l">
              <a:defRPr>
                <a:solidFill>
                  <a:srgbClr val="3B9E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9" name="Rectangle 8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11" name="Picture 10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423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8" name="Picture 7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1040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03742B-605D-3C4B-83C9-7943CE85AED0}" type="datetimeFigureOut">
              <a:rPr lang="es-ES" smtClean="0"/>
              <a:t>5/3/16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62F30B-59D2-F94F-BB02-E4FF9A1ACF55}" type="slidenum">
              <a:rPr lang="es-ES" smtClean="0"/>
              <a:t>‹#›</a:t>
            </a:fld>
            <a:endParaRPr lang="es-ES"/>
          </a:p>
        </p:txBody>
      </p:sp>
      <p:sp>
        <p:nvSpPr>
          <p:cNvPr id="8" name="Rectangle 7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9" name="Picture 8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71300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03742B-605D-3C4B-83C9-7943CE85AED0}" type="datetimeFigureOut">
              <a:rPr lang="es-ES" smtClean="0"/>
              <a:t>5/3/16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62F30B-59D2-F94F-BB02-E4FF9A1ACF55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Rectangle 9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11" name="Picture 10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0399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03742B-605D-3C4B-83C9-7943CE85AED0}" type="datetimeFigureOut">
              <a:rPr lang="es-ES" smtClean="0"/>
              <a:t>5/3/16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62F30B-59D2-F94F-BB02-E4FF9A1ACF55}" type="slidenum">
              <a:rPr lang="es-ES" smtClean="0"/>
              <a:t>‹#›</a:t>
            </a:fld>
            <a:endParaRPr lang="es-ES"/>
          </a:p>
        </p:txBody>
      </p:sp>
      <p:sp>
        <p:nvSpPr>
          <p:cNvPr id="6" name="Rectangle 5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7" name="Picture 6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1884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6" name="Picture 5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2635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03742B-605D-3C4B-83C9-7943CE85AED0}" type="datetimeFigureOut">
              <a:rPr lang="es-ES" smtClean="0"/>
              <a:t>5/3/16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62F30B-59D2-F94F-BB02-E4FF9A1ACF55}" type="slidenum">
              <a:rPr lang="es-ES" smtClean="0"/>
              <a:t>‹#›</a:t>
            </a:fld>
            <a:endParaRPr lang="es-ES"/>
          </a:p>
        </p:txBody>
      </p:sp>
      <p:sp>
        <p:nvSpPr>
          <p:cNvPr id="8" name="Rectangle 7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9" name="Picture 8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806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03742B-605D-3C4B-83C9-7943CE85AED0}" type="datetimeFigureOut">
              <a:rPr lang="es-ES" smtClean="0"/>
              <a:t>5/3/16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62F30B-59D2-F94F-BB02-E4FF9A1ACF55}" type="slidenum">
              <a:rPr lang="es-ES" smtClean="0"/>
              <a:t>‹#›</a:t>
            </a:fld>
            <a:endParaRPr lang="es-ES"/>
          </a:p>
        </p:txBody>
      </p:sp>
      <p:sp>
        <p:nvSpPr>
          <p:cNvPr id="8" name="Rectangle 7"/>
          <p:cNvSpPr/>
          <p:nvPr userDrawn="1"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9" name="Picture 8" descr="caf4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2007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21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ortalipv6.lacnic.ne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ortalipv6.lacnic.net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61048"/>
            <a:ext cx="9144000" cy="1440160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2033414"/>
            <a:ext cx="9144000" cy="1827634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3B9E33"/>
                </a:solidFill>
                <a:latin typeface="Calibri"/>
                <a:cs typeface="Calibri"/>
              </a:rPr>
              <a:t>Estudio</a:t>
            </a:r>
            <a:r>
              <a:rPr lang="en-US" sz="4800" b="1" dirty="0" smtClean="0">
                <a:solidFill>
                  <a:srgbClr val="3B9E33"/>
                </a:solidFill>
                <a:latin typeface="Calibri"/>
                <a:cs typeface="Calibri"/>
              </a:rPr>
              <a:t> del </a:t>
            </a:r>
            <a:r>
              <a:rPr lang="en-US" sz="4800" b="1" dirty="0" err="1" smtClean="0">
                <a:solidFill>
                  <a:srgbClr val="3B9E33"/>
                </a:solidFill>
                <a:latin typeface="Calibri"/>
                <a:cs typeface="Calibri"/>
              </a:rPr>
              <a:t>Despliegue</a:t>
            </a:r>
            <a:r>
              <a:rPr lang="en-US" sz="4800" b="1" dirty="0">
                <a:solidFill>
                  <a:srgbClr val="3B9E33"/>
                </a:solidFill>
                <a:latin typeface="Calibri"/>
                <a:cs typeface="Calibri"/>
              </a:rPr>
              <a:t/>
            </a:r>
            <a:br>
              <a:rPr lang="en-US" sz="4800" b="1" dirty="0">
                <a:solidFill>
                  <a:srgbClr val="3B9E33"/>
                </a:solidFill>
                <a:latin typeface="Calibri"/>
                <a:cs typeface="Calibri"/>
              </a:rPr>
            </a:br>
            <a:r>
              <a:rPr lang="en-US" sz="4800" b="1" dirty="0" smtClean="0">
                <a:solidFill>
                  <a:srgbClr val="3B9E33"/>
                </a:solidFill>
                <a:latin typeface="Calibri"/>
                <a:cs typeface="Calibri"/>
              </a:rPr>
              <a:t>de IPv6 en LAC</a:t>
            </a:r>
            <a:endParaRPr lang="en-US" sz="4800" b="1" dirty="0">
              <a:solidFill>
                <a:srgbClr val="3B9E33"/>
              </a:solidFill>
              <a:latin typeface="Calibri"/>
              <a:cs typeface="Calibri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273696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Arial"/>
                <a:ea typeface="MS PGothic" pitchFamily="34" charset="-128"/>
                <a:cs typeface="Arial"/>
              </a:rPr>
              <a:t>Aspectos destacables, situación actual, vectores del despliegue y tendencias</a:t>
            </a:r>
            <a:endParaRPr lang="en-GB" sz="2800" dirty="0">
              <a:solidFill>
                <a:schemeClr val="bg1"/>
              </a:solidFill>
              <a:latin typeface="Arial"/>
              <a:ea typeface="MS PGothic" pitchFamily="34" charset="-128"/>
              <a:cs typeface="Arial"/>
            </a:endParaRPr>
          </a:p>
          <a:p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Picture 1" descr="logo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6672"/>
            <a:ext cx="6016848" cy="118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62F30B-59D2-F94F-BB02-E4FF9A1ACF55}" type="slidenum">
              <a:rPr lang="es-ES" smtClean="0"/>
              <a:t>10</a:t>
            </a:fld>
            <a:endParaRPr lang="es-ES"/>
          </a:p>
        </p:txBody>
      </p:sp>
      <p:pic>
        <p:nvPicPr>
          <p:cNvPr id="8" name="Imagen 4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53" b="25145"/>
          <a:stretch/>
        </p:blipFill>
        <p:spPr bwMode="auto">
          <a:xfrm>
            <a:off x="1684665" y="453455"/>
            <a:ext cx="5774670" cy="6251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9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2708920"/>
            <a:ext cx="7772400" cy="1230357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073F75"/>
                </a:solidFill>
              </a:rPr>
              <a:t>Encuesta </a:t>
            </a:r>
            <a:r>
              <a:rPr lang="es-ES" dirty="0" smtClean="0">
                <a:solidFill>
                  <a:srgbClr val="073F75"/>
                </a:solidFill>
              </a:rPr>
              <a:t>realizada.</a:t>
            </a:r>
            <a:br>
              <a:rPr lang="es-ES" dirty="0" smtClean="0">
                <a:solidFill>
                  <a:srgbClr val="073F75"/>
                </a:solidFill>
              </a:rPr>
            </a:br>
            <a:r>
              <a:rPr lang="es-ES" dirty="0" smtClean="0">
                <a:solidFill>
                  <a:srgbClr val="073F75"/>
                </a:solidFill>
              </a:rPr>
              <a:t>Buscando el </a:t>
            </a:r>
            <a:r>
              <a:rPr lang="es-ES" dirty="0">
                <a:solidFill>
                  <a:srgbClr val="073F75"/>
                </a:solidFill>
              </a:rPr>
              <a:t>por qué</a:t>
            </a:r>
            <a:r>
              <a:rPr lang="es-AR" dirty="0" smtClean="0">
                <a:solidFill>
                  <a:srgbClr val="073F75"/>
                </a:solidFill>
              </a:rPr>
              <a:t>.</a:t>
            </a:r>
            <a:endParaRPr lang="es-ES" dirty="0" smtClean="0">
              <a:solidFill>
                <a:srgbClr val="073F7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4077072"/>
            <a:ext cx="8244408" cy="216024"/>
          </a:xfrm>
          <a:prstGeom prst="rect">
            <a:avLst/>
          </a:prstGeom>
          <a:solidFill>
            <a:srgbClr val="3B9E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10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 Título"/>
          <p:cNvSpPr>
            <a:spLocks noGrp="1"/>
          </p:cNvSpPr>
          <p:nvPr>
            <p:ph type="title"/>
          </p:nvPr>
        </p:nvSpPr>
        <p:spPr>
          <a:xfrm>
            <a:off x="611188" y="1119272"/>
            <a:ext cx="8064500" cy="507831"/>
          </a:xfrm>
        </p:spPr>
        <p:txBody>
          <a:bodyPr/>
          <a:lstStyle/>
          <a:p>
            <a:pPr eaLnBrk="1" hangingPunct="1"/>
            <a:r>
              <a:rPr lang="es-UY" sz="2700" dirty="0" smtClean="0"/>
              <a:t>Objetivos de la encuesta.</a:t>
            </a:r>
            <a:endParaRPr lang="es-AR" sz="27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831850" y="1844675"/>
            <a:ext cx="7304088" cy="4400550"/>
          </a:xfrm>
        </p:spPr>
        <p:txBody>
          <a:bodyPr/>
          <a:lstStyle/>
          <a:p>
            <a:pPr algn="just" eaLnBrk="1" hangingPunct="1">
              <a:buNone/>
            </a:pPr>
            <a:endParaRPr lang="es-UY" sz="1700" dirty="0" smtClean="0"/>
          </a:p>
          <a:p>
            <a:pPr algn="just" eaLnBrk="1" hangingPunct="1">
              <a:buNone/>
            </a:pPr>
            <a:endParaRPr lang="es-UY" sz="17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84250" y="1997075"/>
            <a:ext cx="73040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s-UY" sz="2000" kern="0" dirty="0" smtClean="0">
                <a:solidFill>
                  <a:schemeClr val="tx1"/>
                </a:solidFill>
                <a:latin typeface="+mn-lt"/>
              </a:rPr>
              <a:t>ISP / NO ISP que despliega IPv6: % de clientes nativos, técnica empleada, razones, dificultades encontradas y opinión sobre el resultado de su acción.</a:t>
            </a:r>
          </a:p>
          <a:p>
            <a:pPr algn="just">
              <a:spcBef>
                <a:spcPct val="20000"/>
              </a:spcBef>
              <a:buClr>
                <a:srgbClr val="0E438A"/>
              </a:buClr>
              <a:buSzPct val="110000"/>
              <a:buNone/>
              <a:defRPr/>
            </a:pPr>
            <a:endParaRPr lang="es-UY" sz="2000" kern="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s-UY" sz="2000" kern="0" dirty="0" smtClean="0">
                <a:solidFill>
                  <a:schemeClr val="tx1"/>
                </a:solidFill>
                <a:latin typeface="+mn-lt"/>
              </a:rPr>
              <a:t>ISP / NO ISP que no desplegó IPv6: razones para no desplegar, horizonte de tiempo para el despliegue y dificultades que piensa encontrar.</a:t>
            </a:r>
          </a:p>
          <a:p>
            <a:pPr marL="342900" indent="-342900" algn="just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s-UY" sz="2000" kern="0" dirty="0" smtClean="0">
                <a:solidFill>
                  <a:schemeClr val="tx1"/>
                </a:solidFill>
                <a:latin typeface="+mn-lt"/>
              </a:rPr>
              <a:t>Segmentada por:</a:t>
            </a:r>
          </a:p>
          <a:p>
            <a:pPr marL="800100" lvl="1" indent="-342900" algn="just">
              <a:spcBef>
                <a:spcPct val="20000"/>
              </a:spcBef>
              <a:buClr>
                <a:srgbClr val="0E438A"/>
              </a:buClr>
              <a:defRPr/>
            </a:pPr>
            <a:r>
              <a:rPr lang="es-UY" sz="2000" kern="0" dirty="0" smtClean="0">
                <a:solidFill>
                  <a:schemeClr val="tx1"/>
                </a:solidFill>
                <a:latin typeface="+mn-lt"/>
              </a:rPr>
              <a:t> ISP Grandes, medianos, chicos</a:t>
            </a:r>
          </a:p>
          <a:p>
            <a:pPr marL="800100" lvl="1" indent="-342900" algn="just">
              <a:spcBef>
                <a:spcPct val="20000"/>
              </a:spcBef>
              <a:buClr>
                <a:srgbClr val="0E438A"/>
              </a:buClr>
              <a:defRPr/>
            </a:pPr>
            <a:r>
              <a:rPr lang="es-UY" sz="2000" kern="0" dirty="0" smtClean="0">
                <a:solidFill>
                  <a:schemeClr val="tx1"/>
                </a:solidFill>
                <a:latin typeface="+mn-lt"/>
              </a:rPr>
              <a:t>Organizaciones acad</a:t>
            </a:r>
            <a:r>
              <a:rPr lang="en-US" sz="2000" kern="0" dirty="0" err="1" smtClean="0">
                <a:solidFill>
                  <a:schemeClr val="tx1"/>
                </a:solidFill>
                <a:latin typeface="+mn-lt"/>
              </a:rPr>
              <a:t>émicas</a:t>
            </a:r>
            <a:endParaRPr lang="en-US" sz="2000" kern="0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 algn="just">
              <a:spcBef>
                <a:spcPct val="20000"/>
              </a:spcBef>
              <a:buClr>
                <a:srgbClr val="0E438A"/>
              </a:buClr>
              <a:defRPr/>
            </a:pPr>
            <a:r>
              <a:rPr lang="en-US" sz="2000" kern="0" dirty="0" err="1" smtClean="0">
                <a:solidFill>
                  <a:schemeClr val="tx1"/>
                </a:solidFill>
                <a:latin typeface="+mn-lt"/>
              </a:rPr>
              <a:t>Organizaciones</a:t>
            </a:r>
            <a:r>
              <a:rPr lang="en-US" sz="200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kern="0" dirty="0" err="1" smtClean="0">
                <a:solidFill>
                  <a:schemeClr val="tx1"/>
                </a:solidFill>
                <a:latin typeface="+mn-lt"/>
              </a:rPr>
              <a:t>gubernamentales</a:t>
            </a:r>
            <a:endParaRPr lang="es-UY" sz="2000" kern="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endParaRPr lang="es-UY" sz="1700" kern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/>
              <a:defRPr/>
            </a:pPr>
            <a:endParaRPr lang="es-UY" sz="1700" kern="0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801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 Título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64500" cy="507831"/>
          </a:xfrm>
        </p:spPr>
        <p:txBody>
          <a:bodyPr/>
          <a:lstStyle/>
          <a:p>
            <a:pPr eaLnBrk="1" hangingPunct="1"/>
            <a:r>
              <a:rPr lang="es-UY" sz="2700" dirty="0" smtClean="0"/>
              <a:t>Encuesta</a:t>
            </a:r>
            <a:endParaRPr lang="es-AR" sz="27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831850" y="1844675"/>
            <a:ext cx="7304088" cy="4400550"/>
          </a:xfrm>
        </p:spPr>
        <p:txBody>
          <a:bodyPr/>
          <a:lstStyle/>
          <a:p>
            <a:pPr algn="just" eaLnBrk="1" hangingPunct="1">
              <a:buNone/>
            </a:pPr>
            <a:endParaRPr lang="es-UY" sz="1700" dirty="0" smtClean="0"/>
          </a:p>
          <a:p>
            <a:pPr algn="just" eaLnBrk="1" hangingPunct="1">
              <a:buNone/>
            </a:pPr>
            <a:endParaRPr lang="es-UY" sz="17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8420" y="1368152"/>
            <a:ext cx="7304088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r>
              <a:rPr lang="es-UY" sz="2000" dirty="0" smtClean="0">
                <a:latin typeface="Arial" charset="0"/>
              </a:rPr>
              <a:t>Ha </a:t>
            </a:r>
            <a:r>
              <a:rPr lang="es-UY" sz="2000" dirty="0">
                <a:latin typeface="Arial" charset="0"/>
              </a:rPr>
              <a:t>habido una importante respuesta</a:t>
            </a:r>
            <a:r>
              <a:rPr lang="es-UY" sz="2000" dirty="0" smtClean="0">
                <a:latin typeface="Arial" charset="0"/>
              </a:rPr>
              <a:t>:</a:t>
            </a: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endParaRPr lang="es-UY" sz="2000" dirty="0" smtClean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endParaRPr lang="es-UY" sz="2000" dirty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endParaRPr lang="es-UY" sz="2000" dirty="0" smtClean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endParaRPr lang="es-UY" sz="2000" dirty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endParaRPr lang="es-UY" sz="2000" dirty="0" smtClean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endParaRPr lang="es-UY" sz="2000" dirty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endParaRPr lang="es-UY" sz="2000" dirty="0" smtClean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endParaRPr lang="es-UY" sz="2000" dirty="0" smtClean="0">
              <a:latin typeface="Arial" charset="0"/>
            </a:endParaRPr>
          </a:p>
          <a:p>
            <a:pPr marL="457200" indent="-457200"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AutoNum type="arabicPeriod"/>
              <a:defRPr/>
            </a:pPr>
            <a:r>
              <a:rPr lang="es-UY" sz="2000" dirty="0" smtClean="0">
                <a:latin typeface="Arial" charset="0"/>
              </a:rPr>
              <a:t>Metodolog</a:t>
            </a:r>
            <a:r>
              <a:rPr lang="en-US" sz="2000" dirty="0" err="1" smtClean="0">
                <a:latin typeface="Arial" charset="0"/>
              </a:rPr>
              <a:t>ía</a:t>
            </a:r>
            <a:endParaRPr lang="es-UY" sz="1800" kern="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s-UY" sz="1400" dirty="0" smtClean="0"/>
              <a:t>Universo</a:t>
            </a:r>
            <a:r>
              <a:rPr lang="es-UY" sz="1400" dirty="0"/>
              <a:t>: Usuario final / Pequeños y medianos miembros / Grandes miembros. El total del universo es de 4.000 miembros.</a:t>
            </a:r>
            <a:endParaRPr lang="en-US" sz="1400" dirty="0"/>
          </a:p>
          <a:p>
            <a:pPr lvl="0"/>
            <a:r>
              <a:rPr lang="es-UY" sz="1400" dirty="0"/>
              <a:t>Metodología cuantitativa:  Encuesta on-line vía e-mail a base de datos suministrada por LACNIC </a:t>
            </a:r>
            <a:endParaRPr lang="en-US" sz="1400" dirty="0"/>
          </a:p>
          <a:p>
            <a:pPr lvl="0"/>
            <a:r>
              <a:rPr lang="es-UY" sz="1400" dirty="0"/>
              <a:t>Unidad de análisis: responsables de los departamentos que mantienen las relaciones con LACNIC.</a:t>
            </a:r>
            <a:endParaRPr lang="en-US" sz="1400" dirty="0"/>
          </a:p>
          <a:p>
            <a:pPr lvl="0"/>
            <a:r>
              <a:rPr lang="es-UY" sz="1400" dirty="0" smtClean="0"/>
              <a:t>Fecha </a:t>
            </a:r>
            <a:r>
              <a:rPr lang="es-UY" sz="1400" dirty="0"/>
              <a:t>de campo: julio-agosto de 2015</a:t>
            </a:r>
            <a:endParaRPr lang="en-US" sz="1400" dirty="0"/>
          </a:p>
          <a:p>
            <a:pPr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None/>
              <a:defRPr/>
            </a:pPr>
            <a:endParaRPr lang="es-UY" sz="1800" kern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  <a:buClr>
                <a:srgbClr val="0E438A"/>
              </a:buClr>
              <a:buSzPct val="110000"/>
              <a:buNone/>
              <a:defRPr/>
            </a:pPr>
            <a:r>
              <a:rPr lang="es-UY" sz="2000" dirty="0" smtClean="0">
                <a:latin typeface="Arial" charset="0"/>
              </a:rPr>
              <a:t> </a:t>
            </a:r>
          </a:p>
          <a:p>
            <a:pPr algn="just">
              <a:spcBef>
                <a:spcPct val="20000"/>
              </a:spcBef>
              <a:buClr>
                <a:srgbClr val="0E438A"/>
              </a:buClr>
              <a:buSzPct val="110000"/>
              <a:buNone/>
              <a:defRPr/>
            </a:pPr>
            <a:endParaRPr lang="es-UY" sz="1700" kern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800100" lvl="1" indent="-342900" algn="just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endParaRPr lang="es-UY" sz="1700" kern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/>
              <a:defRPr/>
            </a:pPr>
            <a:endParaRPr lang="es-UY" sz="1700" kern="0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00981"/>
              </p:ext>
            </p:extLst>
          </p:nvPr>
        </p:nvGraphicFramePr>
        <p:xfrm>
          <a:off x="1403648" y="1981126"/>
          <a:ext cx="5256584" cy="2455986"/>
        </p:xfrm>
        <a:graphic>
          <a:graphicData uri="http://schemas.openxmlformats.org/drawingml/2006/table">
            <a:tbl>
              <a:tblPr firstRow="1" firstCol="1" bandRow="1"/>
              <a:tblGrid>
                <a:gridCol w="1398540"/>
                <a:gridCol w="964511"/>
                <a:gridCol w="964511"/>
                <a:gridCol w="964511"/>
                <a:gridCol w="964511"/>
              </a:tblGrid>
              <a:tr h="328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Grandes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Medianas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Pequeñas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8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Español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8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Inglés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8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Portugués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458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683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8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348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743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1132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8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Universo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1374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3178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Tasa de respuesta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25%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23%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03648" y="2861516"/>
            <a:ext cx="747047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n-US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s-ES_tradnl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548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470657"/>
              </p:ext>
            </p:extLst>
          </p:nvPr>
        </p:nvGraphicFramePr>
        <p:xfrm>
          <a:off x="1043608" y="1124744"/>
          <a:ext cx="7128792" cy="224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25396"/>
              </p:ext>
            </p:extLst>
          </p:nvPr>
        </p:nvGraphicFramePr>
        <p:xfrm>
          <a:off x="1203942" y="3885054"/>
          <a:ext cx="7112474" cy="224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16 Rectángulo redondeado"/>
          <p:cNvSpPr/>
          <p:nvPr/>
        </p:nvSpPr>
        <p:spPr bwMode="auto">
          <a:xfrm>
            <a:off x="107504" y="690723"/>
            <a:ext cx="2376934" cy="35145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400" b="1" dirty="0" smtClean="0">
                <a:solidFill>
                  <a:srgbClr val="000000"/>
                </a:solidFill>
              </a:rPr>
              <a:t>ASGINACIÓN IPv6 </a:t>
            </a:r>
          </a:p>
        </p:txBody>
      </p:sp>
      <p:sp>
        <p:nvSpPr>
          <p:cNvPr id="10" name="15 Rectángulo redondeado"/>
          <p:cNvSpPr/>
          <p:nvPr/>
        </p:nvSpPr>
        <p:spPr bwMode="auto">
          <a:xfrm>
            <a:off x="212148" y="3910155"/>
            <a:ext cx="2487644" cy="3109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400" b="1" dirty="0" smtClean="0">
                <a:solidFill>
                  <a:srgbClr val="000000"/>
                </a:solidFill>
              </a:rPr>
              <a:t>DESPLIEGUE DE IPv6</a:t>
            </a:r>
          </a:p>
        </p:txBody>
      </p:sp>
    </p:spTree>
    <p:extLst>
      <p:ext uri="{BB962C8B-B14F-4D97-AF65-F5344CB8AC3E}">
        <p14:creationId xmlns:p14="http://schemas.microsoft.com/office/powerpoint/2010/main" val="472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ES_tradnl" sz="2700" dirty="0">
                <a:solidFill>
                  <a:srgbClr val="3B9E33"/>
                </a:solidFill>
                <a:latin typeface="Calibri"/>
                <a:cs typeface="Calibri"/>
              </a:rPr>
              <a:t>¿Por qué razones no ha considerado desplegar IPv6</a:t>
            </a:r>
            <a:r>
              <a:rPr lang="es-ES_tradnl" sz="2700" dirty="0" smtClean="0">
                <a:solidFill>
                  <a:srgbClr val="3B9E33"/>
                </a:solidFill>
                <a:latin typeface="Calibri"/>
                <a:cs typeface="Calibri"/>
              </a:rPr>
              <a:t>?</a:t>
            </a:r>
            <a:endParaRPr lang="en-US" sz="2700" dirty="0">
              <a:solidFill>
                <a:srgbClr val="3B9E33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5500"/>
              </p:ext>
            </p:extLst>
          </p:nvPr>
        </p:nvGraphicFramePr>
        <p:xfrm>
          <a:off x="936383" y="1729720"/>
          <a:ext cx="7092001" cy="436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9357"/>
                <a:gridCol w="1017548"/>
                <a:gridCol w="1017548"/>
                <a:gridCol w="1017548"/>
              </a:tblGrid>
              <a:tr h="428259">
                <a:tc>
                  <a:txBody>
                    <a:bodyPr/>
                    <a:lstStyle/>
                    <a:p>
                      <a:r>
                        <a:rPr lang="es-ES_tradnl" sz="1400" b="1" dirty="0" smtClean="0">
                          <a:latin typeface="Trebuchet MS" pitchFamily="34" charset="0"/>
                        </a:rPr>
                        <a:t>TIPO</a:t>
                      </a:r>
                      <a:r>
                        <a:rPr lang="es-ES_tradnl" sz="1400" b="1" baseline="0" dirty="0" smtClean="0">
                          <a:latin typeface="Trebuchet MS" pitchFamily="34" charset="0"/>
                        </a:rPr>
                        <a:t> y TAMAÑO</a:t>
                      </a:r>
                      <a:endParaRPr lang="es-ES_tradnl" sz="1400" b="1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_tradnl" sz="11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ISP grande</a:t>
                      </a:r>
                    </a:p>
                  </a:txBody>
                  <a:tcPr marL="9525" marR="9525" marT="9525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ISP no grande</a:t>
                      </a:r>
                    </a:p>
                  </a:txBody>
                  <a:tcPr marL="9525" marR="9525" marT="9525" marB="0" anchor="ctr">
                    <a:solidFill>
                      <a:srgbClr val="008080"/>
                    </a:solidFill>
                  </a:tcPr>
                </a:tc>
              </a:tr>
              <a:tr h="64616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La infraestructura actual presenta problemas para la transición a IPv6</a:t>
                      </a:r>
                    </a:p>
                  </a:txBody>
                  <a:tcPr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49%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58%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48%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</a:tr>
              <a:tr h="43477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Prevé dificultades de despliegue y operación</a:t>
                      </a:r>
                    </a:p>
                  </a:txBody>
                  <a:tcPr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45%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33%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45%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</a:tr>
              <a:tr h="64616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Todavía tiene suficientes direcciones IPv4 o puede comprarlas</a:t>
                      </a:r>
                    </a:p>
                  </a:txBody>
                  <a:tcPr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</a:tr>
              <a:tr h="64616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Inversión no justificable por los requerimientos actuales de los clientes</a:t>
                      </a:r>
                    </a:p>
                  </a:txBody>
                  <a:tcPr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18%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</a:tr>
              <a:tr h="31707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No lo ha considerado aún</a:t>
                      </a:r>
                    </a:p>
                  </a:txBody>
                  <a:tcPr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40000"/>
                      </a:srgbClr>
                    </a:solidFill>
                  </a:tcPr>
                </a:tc>
              </a:tr>
              <a:tr h="64616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Usa CGNAT y es suficiente para su base de clientes actual y el crecimiento estimado</a:t>
                      </a:r>
                    </a:p>
                  </a:txBody>
                  <a:tcPr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008080">
                        <a:alpha val="10196"/>
                      </a:srgbClr>
                    </a:solidFill>
                  </a:tcPr>
                </a:tc>
              </a:tr>
              <a:tr h="37541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Otros motivos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0000"/>
                      </a:srgbClr>
                    </a:solidFill>
                  </a:tcPr>
                </a:tc>
              </a:tr>
              <a:tr h="22339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Base</a:t>
                      </a:r>
                      <a:endParaRPr lang="es-ES_tradnl" sz="11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594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570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4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99" y="692696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dirty="0" err="1">
                <a:solidFill>
                  <a:srgbClr val="3B9E33"/>
                </a:solidFill>
                <a:latin typeface="Calibri"/>
                <a:cs typeface="Calibri"/>
              </a:rPr>
              <a:t>Quienes</a:t>
            </a:r>
            <a:r>
              <a:rPr lang="en-US" sz="2700" dirty="0">
                <a:solidFill>
                  <a:srgbClr val="3B9E33"/>
                </a:solidFill>
                <a:latin typeface="Calibri"/>
                <a:cs typeface="Calibri"/>
              </a:rPr>
              <a:t> </a:t>
            </a:r>
            <a:r>
              <a:rPr lang="en-US" sz="2700" dirty="0" err="1">
                <a:solidFill>
                  <a:srgbClr val="3B9E33"/>
                </a:solidFill>
                <a:latin typeface="Calibri"/>
                <a:cs typeface="Calibri"/>
              </a:rPr>
              <a:t>desplegaron</a:t>
            </a:r>
            <a:r>
              <a:rPr lang="en-US" sz="2700" dirty="0">
                <a:solidFill>
                  <a:srgbClr val="3B9E33"/>
                </a:solidFill>
                <a:latin typeface="Calibri"/>
                <a:cs typeface="Calibri"/>
              </a:rPr>
              <a:t> IPv6: </a:t>
            </a:r>
            <a:br>
              <a:rPr lang="en-US" sz="2700" dirty="0">
                <a:solidFill>
                  <a:srgbClr val="3B9E33"/>
                </a:solidFill>
                <a:latin typeface="Calibri"/>
                <a:cs typeface="Calibri"/>
              </a:rPr>
            </a:br>
            <a:r>
              <a:rPr lang="en-US" sz="2700" dirty="0" err="1">
                <a:solidFill>
                  <a:srgbClr val="3B9E33"/>
                </a:solidFill>
                <a:latin typeface="Calibri"/>
                <a:cs typeface="Calibri"/>
              </a:rPr>
              <a:t>tecnologías</a:t>
            </a:r>
            <a:r>
              <a:rPr lang="en-US" sz="2700" dirty="0">
                <a:solidFill>
                  <a:srgbClr val="3B9E33"/>
                </a:solidFill>
                <a:latin typeface="Calibri"/>
                <a:cs typeface="Calibri"/>
              </a:rPr>
              <a:t> </a:t>
            </a:r>
            <a:r>
              <a:rPr lang="en-US" sz="2700" dirty="0" err="1">
                <a:solidFill>
                  <a:srgbClr val="3B9E33"/>
                </a:solidFill>
                <a:latin typeface="Calibri"/>
                <a:cs typeface="Calibri"/>
              </a:rPr>
              <a:t>utilizadas</a:t>
            </a:r>
            <a:endParaRPr lang="en-US" sz="2700" dirty="0">
              <a:solidFill>
                <a:srgbClr val="3B9E33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3 Tabla"/>
          <p:cNvGraphicFramePr>
            <a:graphicFrameLocks noGrp="1"/>
          </p:cNvGraphicFramePr>
          <p:nvPr>
            <p:extLst/>
          </p:nvPr>
        </p:nvGraphicFramePr>
        <p:xfrm>
          <a:off x="1672199" y="2085011"/>
          <a:ext cx="5820000" cy="40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500"/>
                <a:gridCol w="1115500"/>
                <a:gridCol w="1115500"/>
                <a:gridCol w="1115500"/>
              </a:tblGrid>
              <a:tr h="428222">
                <a:tc>
                  <a:txBody>
                    <a:bodyPr/>
                    <a:lstStyle/>
                    <a:p>
                      <a:r>
                        <a:rPr lang="es-ES_tradnl" sz="1400" b="1" dirty="0" smtClean="0">
                          <a:latin typeface="Trebuchet MS" pitchFamily="34" charset="0"/>
                        </a:rPr>
                        <a:t>TIPO</a:t>
                      </a:r>
                      <a:r>
                        <a:rPr lang="es-ES_tradnl" sz="1400" b="1" baseline="0" dirty="0" smtClean="0">
                          <a:latin typeface="Trebuchet MS" pitchFamily="34" charset="0"/>
                        </a:rPr>
                        <a:t> y TAMAÑO</a:t>
                      </a:r>
                      <a:endParaRPr lang="es-ES_tradnl" sz="1400" b="1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Total</a:t>
                      </a:r>
                      <a:endParaRPr lang="es-ES_tradnl" sz="11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44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ISP grande</a:t>
                      </a:r>
                    </a:p>
                  </a:txBody>
                  <a:tcPr marL="9525" marR="9525" marT="9525" marB="0" anchor="ctr">
                    <a:solidFill>
                      <a:srgbClr val="C44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ISP no grande</a:t>
                      </a:r>
                    </a:p>
                  </a:txBody>
                  <a:tcPr marL="9525" marR="9525" marT="9525" marB="0" anchor="ctr">
                    <a:solidFill>
                      <a:srgbClr val="C44F00"/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Doble Pila (Dual Stack)</a:t>
                      </a:r>
                    </a:p>
                  </a:txBody>
                  <a:tcPr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88%</a:t>
                      </a: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87%</a:t>
                      </a: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</a:tr>
              <a:tr h="43474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NAT64/DNS64</a:t>
                      </a:r>
                    </a:p>
                  </a:txBody>
                  <a:tcPr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12%</a:t>
                      </a: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6PE/6VPE</a:t>
                      </a:r>
                    </a:p>
                  </a:txBody>
                  <a:tcPr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464XLAT</a:t>
                      </a:r>
                    </a:p>
                  </a:txBody>
                  <a:tcPr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</a:tr>
              <a:tr h="3170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DS-Lite</a:t>
                      </a:r>
                    </a:p>
                  </a:txBody>
                  <a:tcPr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1%</a:t>
                      </a:r>
                    </a:p>
                  </a:txBody>
                  <a:tcPr marL="9525" marR="9525" marT="9525" marB="0" anchor="ctr">
                    <a:solidFill>
                      <a:srgbClr val="FF7547">
                        <a:alpha val="40000"/>
                      </a:srgbClr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Otras tecnologías</a:t>
                      </a:r>
                    </a:p>
                  </a:txBody>
                  <a:tcPr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7%</a:t>
                      </a:r>
                    </a:p>
                  </a:txBody>
                  <a:tcPr marL="9525" marR="9525" marT="9525" marB="0" anchor="ctr">
                    <a:solidFill>
                      <a:srgbClr val="FFD1C2">
                        <a:alpha val="10196"/>
                      </a:srgbClr>
                    </a:solidFill>
                  </a:tcPr>
                </a:tc>
              </a:tr>
              <a:tr h="223375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Base</a:t>
                      </a:r>
                      <a:endParaRPr lang="es-ES_tradnl" sz="10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193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180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0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n-US" sz="2700" dirty="0" err="1" smtClean="0">
                <a:solidFill>
                  <a:srgbClr val="3B9E33"/>
                </a:solidFill>
                <a:latin typeface="Calibri"/>
                <a:cs typeface="Calibri"/>
              </a:rPr>
              <a:t>Dificultades</a:t>
            </a:r>
            <a:r>
              <a:rPr lang="en-US" sz="2700" dirty="0" smtClean="0">
                <a:solidFill>
                  <a:srgbClr val="3B9E33"/>
                </a:solidFill>
                <a:latin typeface="Calibri"/>
                <a:cs typeface="Calibri"/>
              </a:rPr>
              <a:t> </a:t>
            </a:r>
            <a:r>
              <a:rPr lang="en-US" sz="2700" dirty="0" err="1" smtClean="0">
                <a:solidFill>
                  <a:srgbClr val="3B9E33"/>
                </a:solidFill>
                <a:latin typeface="Calibri"/>
                <a:cs typeface="Calibri"/>
              </a:rPr>
              <a:t>encontradas</a:t>
            </a:r>
            <a:r>
              <a:rPr lang="en-US" sz="2700" dirty="0" smtClean="0">
                <a:solidFill>
                  <a:srgbClr val="3B9E33"/>
                </a:solidFill>
                <a:latin typeface="Calibri"/>
                <a:cs typeface="Calibri"/>
              </a:rPr>
              <a:t> en el </a:t>
            </a:r>
            <a:r>
              <a:rPr lang="en-US" sz="2700" dirty="0" err="1" smtClean="0">
                <a:solidFill>
                  <a:srgbClr val="3B9E33"/>
                </a:solidFill>
                <a:latin typeface="Calibri"/>
                <a:cs typeface="Calibri"/>
              </a:rPr>
              <a:t>despliegue</a:t>
            </a:r>
            <a:r>
              <a:rPr lang="en-US" sz="2700" dirty="0" smtClean="0">
                <a:solidFill>
                  <a:srgbClr val="3B9E33"/>
                </a:solidFill>
                <a:latin typeface="Calibri"/>
                <a:cs typeface="Calibri"/>
              </a:rPr>
              <a:t> de IPv6</a:t>
            </a:r>
            <a:endParaRPr lang="en-US" sz="2700" dirty="0">
              <a:solidFill>
                <a:srgbClr val="3B9E33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F30B-59D2-F94F-BB02-E4FF9A1ACF55}" type="slidenum">
              <a:rPr lang="es-ES" smtClean="0"/>
              <a:t>17</a:t>
            </a:fld>
            <a:endParaRPr lang="es-ES"/>
          </a:p>
        </p:txBody>
      </p:sp>
      <p:graphicFrame>
        <p:nvGraphicFramePr>
          <p:cNvPr id="5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14648"/>
              </p:ext>
            </p:extLst>
          </p:nvPr>
        </p:nvGraphicFramePr>
        <p:xfrm>
          <a:off x="1056375" y="1514640"/>
          <a:ext cx="6900001" cy="508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001"/>
                <a:gridCol w="1150000"/>
                <a:gridCol w="1150000"/>
                <a:gridCol w="1150000"/>
              </a:tblGrid>
              <a:tr h="428222">
                <a:tc>
                  <a:txBody>
                    <a:bodyPr/>
                    <a:lstStyle/>
                    <a:p>
                      <a:r>
                        <a:rPr lang="es-ES_tradnl" sz="1400" b="1" dirty="0" smtClean="0">
                          <a:latin typeface="Trebuchet MS" pitchFamily="34" charset="0"/>
                        </a:rPr>
                        <a:t>TIPO</a:t>
                      </a:r>
                      <a:r>
                        <a:rPr lang="es-ES_tradnl" sz="1400" b="1" baseline="0" dirty="0" smtClean="0">
                          <a:latin typeface="Trebuchet MS" pitchFamily="34" charset="0"/>
                        </a:rPr>
                        <a:t> y TAMAÑO</a:t>
                      </a:r>
                      <a:endParaRPr lang="es-ES_tradnl" sz="1400" b="1" dirty="0">
                        <a:latin typeface="Trebuchet MS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Total</a:t>
                      </a:r>
                      <a:endParaRPr lang="es-ES_tradnl" sz="11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ISP grande</a:t>
                      </a: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itchFamily="34" charset="0"/>
                        </a:rPr>
                        <a:t>ISP no grande</a:t>
                      </a: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Terminales no totalmente compatibles IPv6</a:t>
                      </a:r>
                    </a:p>
                  </a:txBody>
                  <a:tcPr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24%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</a:tr>
              <a:tr h="43474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Equipamiento de red no totalmente compatible IPv6</a:t>
                      </a:r>
                    </a:p>
                  </a:txBody>
                  <a:tcPr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Curva de aprendizaje del personal</a:t>
                      </a:r>
                    </a:p>
                  </a:txBody>
                  <a:tcPr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Aplicaciones que no soportan direccionamiento IPv6</a:t>
                      </a:r>
                    </a:p>
                  </a:txBody>
                  <a:tcPr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16%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</a:tr>
              <a:tr h="31704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Falta de soporte de los proveedores</a:t>
                      </a:r>
                    </a:p>
                  </a:txBody>
                  <a:tcPr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Costos mayores a los estimados</a:t>
                      </a:r>
                    </a:p>
                  </a:txBody>
                  <a:tcPr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8%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10196"/>
                      </a:srgbClr>
                    </a:solidFill>
                  </a:tcPr>
                </a:tc>
              </a:tr>
              <a:tr h="64610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Dificultades con los sistemas BSS – OSS</a:t>
                      </a:r>
                    </a:p>
                  </a:txBody>
                  <a:tcPr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F5050">
                        <a:alpha val="40000"/>
                      </a:srgbClr>
                    </a:solidFill>
                  </a:tcPr>
                </a:tc>
              </a:tr>
              <a:tr h="3753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Otras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>
                        <a:alpha val="10196"/>
                      </a:srgbClr>
                    </a:solidFill>
                  </a:tcPr>
                </a:tc>
              </a:tr>
              <a:tr h="22337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Base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1133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748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0040" y="2204864"/>
            <a:ext cx="7772400" cy="1470025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73F75"/>
                </a:solidFill>
              </a:rPr>
              <a:t>Estudio</a:t>
            </a:r>
            <a:r>
              <a:rPr lang="en-US" dirty="0" smtClean="0">
                <a:solidFill>
                  <a:srgbClr val="073F75"/>
                </a:solidFill>
              </a:rPr>
              <a:t> de campo</a:t>
            </a:r>
            <a:endParaRPr lang="en-US" dirty="0">
              <a:solidFill>
                <a:srgbClr val="073F75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6872808" cy="1201688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3B9E33"/>
                </a:solidFill>
              </a:rPr>
              <a:t>Visitas</a:t>
            </a:r>
            <a:r>
              <a:rPr lang="en-US" dirty="0" smtClean="0">
                <a:solidFill>
                  <a:srgbClr val="3B9E33"/>
                </a:solidFill>
              </a:rPr>
              <a:t> a 10 </a:t>
            </a:r>
            <a:r>
              <a:rPr lang="en-US" dirty="0" err="1" smtClean="0">
                <a:solidFill>
                  <a:srgbClr val="3B9E33"/>
                </a:solidFill>
              </a:rPr>
              <a:t>países</a:t>
            </a:r>
            <a:r>
              <a:rPr lang="en-US" dirty="0" smtClean="0">
                <a:solidFill>
                  <a:srgbClr val="3B9E33"/>
                </a:solidFill>
              </a:rPr>
              <a:t> de la </a:t>
            </a:r>
            <a:r>
              <a:rPr lang="en-US" dirty="0" err="1" smtClean="0">
                <a:solidFill>
                  <a:srgbClr val="3B9E33"/>
                </a:solidFill>
              </a:rPr>
              <a:t>región</a:t>
            </a:r>
            <a:endParaRPr lang="en-US" dirty="0">
              <a:solidFill>
                <a:srgbClr val="3B9E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9" name="Picture 8" descr="caf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99592" y="3356992"/>
            <a:ext cx="8244408" cy="216024"/>
          </a:xfrm>
          <a:prstGeom prst="rect">
            <a:avLst/>
          </a:prstGeom>
          <a:solidFill>
            <a:srgbClr val="3B9E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7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err="1" smtClean="0">
                <a:latin typeface="Calibri"/>
                <a:cs typeface="Calibri"/>
              </a:rPr>
              <a:t>Entrevistas</a:t>
            </a:r>
            <a:endParaRPr lang="en-US" sz="27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 </a:t>
            </a:r>
            <a:r>
              <a:rPr lang="en-US" sz="2000" dirty="0" err="1" smtClean="0"/>
              <a:t>seleccionó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muestra</a:t>
            </a:r>
            <a:r>
              <a:rPr lang="en-US" sz="2000" dirty="0" smtClean="0"/>
              <a:t> de 10 </a:t>
            </a:r>
            <a:r>
              <a:rPr lang="en-US" sz="2000" dirty="0" err="1" smtClean="0"/>
              <a:t>países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Argentina, Chile, Bolivia, Peru, Ecuador, Colombia, Venezuela, Panama, </a:t>
            </a:r>
            <a:r>
              <a:rPr lang="en-US" sz="2000" dirty="0" err="1" smtClean="0"/>
              <a:t>República</a:t>
            </a:r>
            <a:r>
              <a:rPr lang="en-US" sz="2000" dirty="0" smtClean="0"/>
              <a:t> </a:t>
            </a:r>
            <a:r>
              <a:rPr lang="en-US" sz="2000" dirty="0" err="1" smtClean="0"/>
              <a:t>Dominicana</a:t>
            </a:r>
            <a:r>
              <a:rPr lang="en-US" sz="2000" dirty="0" smtClean="0"/>
              <a:t>, Trinidad &amp; Tobago</a:t>
            </a:r>
          </a:p>
          <a:p>
            <a:pPr lvl="1"/>
            <a:r>
              <a:rPr lang="en-US" sz="2000" dirty="0" smtClean="0"/>
              <a:t>Se </a:t>
            </a:r>
            <a:r>
              <a:rPr lang="en-US" sz="2000" dirty="0" err="1" smtClean="0"/>
              <a:t>realizaron</a:t>
            </a:r>
            <a:r>
              <a:rPr lang="en-US" sz="2000" dirty="0" smtClean="0"/>
              <a:t> </a:t>
            </a:r>
            <a:r>
              <a:rPr lang="en-US" sz="2000" dirty="0" err="1" smtClean="0"/>
              <a:t>entrevistas</a:t>
            </a:r>
            <a:r>
              <a:rPr lang="en-US" sz="2000" dirty="0" smtClean="0"/>
              <a:t> con los </a:t>
            </a:r>
            <a:r>
              <a:rPr lang="en-US" sz="2000" dirty="0" err="1" smtClean="0"/>
              <a:t>principales</a:t>
            </a:r>
            <a:r>
              <a:rPr lang="en-US" sz="2000" dirty="0" smtClean="0"/>
              <a:t> ISPs</a:t>
            </a:r>
          </a:p>
          <a:p>
            <a:pPr lvl="2"/>
            <a:r>
              <a:rPr lang="en-US" sz="2000" dirty="0" err="1" smtClean="0"/>
              <a:t>Evaluación</a:t>
            </a:r>
            <a:r>
              <a:rPr lang="en-US" sz="2000" dirty="0" smtClean="0"/>
              <a:t> del </a:t>
            </a:r>
            <a:r>
              <a:rPr lang="en-US" sz="2000" dirty="0" err="1" smtClean="0"/>
              <a:t>estado</a:t>
            </a:r>
            <a:r>
              <a:rPr lang="en-US" sz="2000" dirty="0" smtClean="0"/>
              <a:t> de </a:t>
            </a:r>
            <a:r>
              <a:rPr lang="en-US" sz="2000" dirty="0" err="1" smtClean="0"/>
              <a:t>cada</a:t>
            </a:r>
            <a:r>
              <a:rPr lang="en-US" sz="2000" dirty="0" smtClean="0"/>
              <a:t> </a:t>
            </a:r>
            <a:r>
              <a:rPr lang="en-US" sz="2000" dirty="0" err="1" smtClean="0"/>
              <a:t>uno</a:t>
            </a:r>
            <a:r>
              <a:rPr lang="en-US" sz="2000" dirty="0" smtClean="0"/>
              <a:t>, planes </a:t>
            </a:r>
            <a:r>
              <a:rPr lang="en-US" sz="2000" dirty="0" err="1" smtClean="0"/>
              <a:t>actuales</a:t>
            </a:r>
            <a:r>
              <a:rPr lang="en-US" sz="2000" dirty="0" smtClean="0"/>
              <a:t>, </a:t>
            </a:r>
            <a:r>
              <a:rPr lang="en-US" sz="2000" dirty="0" err="1" smtClean="0"/>
              <a:t>decisiones</a:t>
            </a:r>
            <a:r>
              <a:rPr lang="en-US" sz="2000" dirty="0" smtClean="0"/>
              <a:t> </a:t>
            </a:r>
            <a:r>
              <a:rPr lang="en-US" sz="2000" dirty="0" err="1" smtClean="0"/>
              <a:t>tomadas</a:t>
            </a:r>
            <a:r>
              <a:rPr lang="en-US" sz="2000" dirty="0" smtClean="0"/>
              <a:t>, </a:t>
            </a:r>
            <a:r>
              <a:rPr lang="en-US" sz="2000" dirty="0" err="1" smtClean="0"/>
              <a:t>tecnologías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err="1" smtClean="0"/>
              <a:t>También</a:t>
            </a:r>
            <a:r>
              <a:rPr lang="en-US" sz="2000" dirty="0" smtClean="0"/>
              <a:t> </a:t>
            </a:r>
            <a:r>
              <a:rPr lang="en-US" sz="2000" dirty="0" err="1" smtClean="0"/>
              <a:t>entrevistas</a:t>
            </a:r>
            <a:r>
              <a:rPr lang="en-US" sz="2000" dirty="0" smtClean="0"/>
              <a:t> a </a:t>
            </a:r>
            <a:r>
              <a:rPr lang="en-US" sz="2000" dirty="0" err="1" smtClean="0"/>
              <a:t>sectores</a:t>
            </a:r>
            <a:r>
              <a:rPr lang="en-US" sz="2000" dirty="0" smtClean="0"/>
              <a:t> de </a:t>
            </a:r>
            <a:r>
              <a:rPr lang="en-US" sz="2000" dirty="0" err="1" smtClean="0"/>
              <a:t>gobierno</a:t>
            </a:r>
            <a:r>
              <a:rPr lang="en-US" sz="2000" dirty="0" smtClean="0"/>
              <a:t> y </a:t>
            </a:r>
            <a:r>
              <a:rPr lang="en-US" sz="2000" dirty="0" err="1" smtClean="0"/>
              <a:t>entidades</a:t>
            </a:r>
            <a:r>
              <a:rPr lang="en-US" sz="2000" dirty="0" smtClean="0"/>
              <a:t> </a:t>
            </a:r>
            <a:r>
              <a:rPr lang="en-US" sz="2000" dirty="0" err="1" smtClean="0"/>
              <a:t>académicas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30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161279"/>
          </a:xfrm>
        </p:spPr>
        <p:txBody>
          <a:bodyPr>
            <a:normAutofit/>
          </a:bodyPr>
          <a:lstStyle/>
          <a:p>
            <a:r>
              <a:rPr lang="en-US" dirty="0" smtClean="0"/>
              <a:t>LACNIC </a:t>
            </a:r>
            <a:r>
              <a:rPr lang="en-US" dirty="0" smtClean="0"/>
              <a:t>y Banco </a:t>
            </a:r>
            <a:r>
              <a:rPr lang="en-US" dirty="0" smtClean="0"/>
              <a:t>CAF </a:t>
            </a:r>
            <a:r>
              <a:rPr lang="en-US" dirty="0" err="1" smtClean="0"/>
              <a:t>realizaron</a:t>
            </a:r>
            <a:r>
              <a:rPr lang="en-US" dirty="0" smtClean="0"/>
              <a:t> en la </a:t>
            </a:r>
            <a:r>
              <a:rPr lang="en-US" dirty="0" err="1" smtClean="0"/>
              <a:t>segunda</a:t>
            </a:r>
            <a:r>
              <a:rPr lang="en-US" dirty="0" smtClean="0"/>
              <a:t> </a:t>
            </a:r>
            <a:r>
              <a:rPr lang="en-US" dirty="0" err="1" smtClean="0"/>
              <a:t>mitad</a:t>
            </a:r>
            <a:r>
              <a:rPr lang="en-US" dirty="0" smtClean="0"/>
              <a:t> de 2015 un </a:t>
            </a:r>
            <a:r>
              <a:rPr lang="en-US" dirty="0" err="1" smtClean="0"/>
              <a:t>estudio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despliegue</a:t>
            </a:r>
            <a:r>
              <a:rPr lang="en-US" dirty="0" smtClean="0"/>
              <a:t> de IPv6 en la </a:t>
            </a:r>
            <a:r>
              <a:rPr lang="en-US" dirty="0" err="1" smtClean="0"/>
              <a:t>región</a:t>
            </a:r>
            <a:r>
              <a:rPr lang="en-US" dirty="0" smtClean="0"/>
              <a:t> de </a:t>
            </a:r>
            <a:r>
              <a:rPr lang="en-US" dirty="0" err="1" smtClean="0"/>
              <a:t>América</a:t>
            </a:r>
            <a:r>
              <a:rPr lang="en-US" dirty="0" smtClean="0"/>
              <a:t> Latina y el Caribe </a:t>
            </a:r>
          </a:p>
          <a:p>
            <a:r>
              <a:rPr lang="en-US" dirty="0" smtClean="0"/>
              <a:t>Con el fin de </a:t>
            </a:r>
            <a:r>
              <a:rPr lang="en-US" dirty="0" err="1" smtClean="0"/>
              <a:t>entender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qué</a:t>
            </a:r>
            <a:r>
              <a:rPr lang="en-US" sz="1900" dirty="0" smtClean="0"/>
              <a:t> la </a:t>
            </a:r>
            <a:r>
              <a:rPr lang="en-US" sz="1900" dirty="0" err="1" smtClean="0"/>
              <a:t>adopción</a:t>
            </a:r>
            <a:r>
              <a:rPr lang="en-US" sz="1900" dirty="0" smtClean="0"/>
              <a:t> de IPv6 </a:t>
            </a:r>
            <a:r>
              <a:rPr lang="en-US" sz="1900" dirty="0" err="1" smtClean="0"/>
              <a:t>es</a:t>
            </a:r>
            <a:r>
              <a:rPr lang="en-US" sz="1900" dirty="0" smtClean="0"/>
              <a:t> </a:t>
            </a:r>
            <a:r>
              <a:rPr lang="en-US" sz="1900" dirty="0" err="1" smtClean="0"/>
              <a:t>todavía</a:t>
            </a:r>
            <a:r>
              <a:rPr lang="en-US" sz="1900" dirty="0" smtClean="0"/>
              <a:t> </a:t>
            </a:r>
            <a:r>
              <a:rPr lang="en-US" sz="1900" dirty="0" err="1" smtClean="0"/>
              <a:t>baja</a:t>
            </a:r>
            <a:r>
              <a:rPr lang="en-US" sz="1900" dirty="0" smtClean="0"/>
              <a:t> en LAC </a:t>
            </a:r>
            <a:r>
              <a:rPr lang="en-US" sz="1900" dirty="0" err="1" smtClean="0"/>
              <a:t>comparada</a:t>
            </a:r>
            <a:r>
              <a:rPr lang="en-US" sz="1900" dirty="0" smtClean="0"/>
              <a:t> con </a:t>
            </a:r>
            <a:r>
              <a:rPr lang="en-US" sz="1900" dirty="0" err="1" smtClean="0"/>
              <a:t>otras</a:t>
            </a:r>
            <a:r>
              <a:rPr lang="en-US" sz="1900" dirty="0" smtClean="0"/>
              <a:t> </a:t>
            </a:r>
            <a:r>
              <a:rPr lang="en-US" sz="1900" dirty="0" err="1" smtClean="0"/>
              <a:t>regiones</a:t>
            </a:r>
            <a:r>
              <a:rPr lang="en-US" sz="1900" dirty="0" smtClean="0"/>
              <a:t>.</a:t>
            </a:r>
          </a:p>
          <a:p>
            <a:pPr lvl="1"/>
            <a:r>
              <a:rPr lang="en-US" sz="1900" dirty="0" err="1" smtClean="0"/>
              <a:t>Qué</a:t>
            </a:r>
            <a:r>
              <a:rPr lang="en-US" sz="1900" dirty="0" smtClean="0"/>
              <a:t> se </a:t>
            </a:r>
            <a:r>
              <a:rPr lang="en-US" sz="1900" dirty="0" err="1" smtClean="0"/>
              <a:t>puede</a:t>
            </a:r>
            <a:r>
              <a:rPr lang="en-US" sz="1900" dirty="0" smtClean="0"/>
              <a:t> </a:t>
            </a:r>
            <a:r>
              <a:rPr lang="en-US" sz="1900" dirty="0" err="1" smtClean="0"/>
              <a:t>hacer</a:t>
            </a:r>
            <a:r>
              <a:rPr lang="en-US" sz="1900" dirty="0" smtClean="0"/>
              <a:t> para </a:t>
            </a:r>
            <a:r>
              <a:rPr lang="en-US" sz="1900" dirty="0" err="1" smtClean="0"/>
              <a:t>mejorar</a:t>
            </a:r>
            <a:r>
              <a:rPr lang="en-US" sz="1900" dirty="0" smtClean="0"/>
              <a:t> </a:t>
            </a:r>
            <a:r>
              <a:rPr lang="en-US" sz="1900" dirty="0" err="1" smtClean="0"/>
              <a:t>esta</a:t>
            </a:r>
            <a:r>
              <a:rPr lang="en-US" sz="1900" dirty="0" smtClean="0"/>
              <a:t> </a:t>
            </a:r>
            <a:r>
              <a:rPr lang="en-US" sz="1900" dirty="0" err="1" smtClean="0"/>
              <a:t>situación</a:t>
            </a: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publicados</a:t>
            </a:r>
            <a:r>
              <a:rPr lang="en-US" dirty="0"/>
              <a:t> en: </a:t>
            </a:r>
            <a:r>
              <a:rPr lang="en-US" dirty="0">
                <a:hlinkClick r:id="rId2"/>
              </a:rPr>
              <a:t>http://portalipv6.lacnic.net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IPv6 en LAC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err="1" smtClean="0">
                <a:latin typeface="Calibri"/>
                <a:cs typeface="Calibri"/>
              </a:rPr>
              <a:t>Conclusiones</a:t>
            </a:r>
            <a:r>
              <a:rPr lang="en-US" sz="2700" dirty="0" smtClean="0">
                <a:latin typeface="Calibri"/>
                <a:cs typeface="Calibri"/>
              </a:rPr>
              <a:t> </a:t>
            </a:r>
            <a:r>
              <a:rPr lang="en-US" sz="2700" dirty="0" err="1" smtClean="0">
                <a:latin typeface="Calibri"/>
                <a:cs typeface="Calibri"/>
              </a:rPr>
              <a:t>principales</a:t>
            </a:r>
            <a:endParaRPr lang="en-US" sz="27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La </a:t>
            </a:r>
            <a:r>
              <a:rPr lang="en-US" sz="2000" dirty="0" err="1" smtClean="0"/>
              <a:t>mayoría</a:t>
            </a:r>
            <a:r>
              <a:rPr lang="en-US" sz="2000" dirty="0" smtClean="0"/>
              <a:t> de los ISPs no </a:t>
            </a:r>
            <a:r>
              <a:rPr lang="en-US" sz="2000" dirty="0" err="1" smtClean="0"/>
              <a:t>están</a:t>
            </a:r>
            <a:r>
              <a:rPr lang="en-US" sz="2000" dirty="0" smtClean="0"/>
              <a:t> </a:t>
            </a:r>
            <a:r>
              <a:rPr lang="en-US" sz="2000" dirty="0" err="1" smtClean="0"/>
              <a:t>ofreciendo</a:t>
            </a:r>
            <a:r>
              <a:rPr lang="en-US" sz="2000" dirty="0" smtClean="0"/>
              <a:t> IPv6 al </a:t>
            </a:r>
            <a:r>
              <a:rPr lang="en-US" sz="2000" dirty="0" err="1" smtClean="0"/>
              <a:t>usuario</a:t>
            </a:r>
            <a:r>
              <a:rPr lang="en-US" sz="2000" dirty="0" smtClean="0"/>
              <a:t> final</a:t>
            </a:r>
          </a:p>
          <a:p>
            <a:pPr lvl="1"/>
            <a:r>
              <a:rPr lang="en-US" sz="2000" dirty="0" err="1" smtClean="0"/>
              <a:t>Mayormente</a:t>
            </a:r>
            <a:r>
              <a:rPr lang="en-US" sz="2000" dirty="0" smtClean="0"/>
              <a:t> </a:t>
            </a:r>
            <a:r>
              <a:rPr lang="en-US" sz="2000" dirty="0" err="1" smtClean="0"/>
              <a:t>desplegado</a:t>
            </a:r>
            <a:r>
              <a:rPr lang="en-US" sz="2000" dirty="0" smtClean="0"/>
              <a:t> en el core de la red</a:t>
            </a:r>
          </a:p>
          <a:p>
            <a:r>
              <a:rPr lang="en-US" sz="2000" dirty="0" err="1" smtClean="0"/>
              <a:t>Técnica</a:t>
            </a:r>
            <a:r>
              <a:rPr lang="en-US" sz="2000" dirty="0" smtClean="0"/>
              <a:t> de </a:t>
            </a:r>
            <a:r>
              <a:rPr lang="en-US" sz="2000" dirty="0" err="1" smtClean="0"/>
              <a:t>transición</a:t>
            </a:r>
            <a:r>
              <a:rPr lang="en-US" sz="2000" dirty="0" smtClean="0"/>
              <a:t> </a:t>
            </a:r>
            <a:r>
              <a:rPr lang="en-US" sz="2000" dirty="0" err="1" smtClean="0"/>
              <a:t>mayoritaria</a:t>
            </a:r>
            <a:r>
              <a:rPr lang="en-US" sz="2000" dirty="0" smtClean="0"/>
              <a:t>: Dual Stack con CGN para IPv4</a:t>
            </a:r>
          </a:p>
          <a:p>
            <a:r>
              <a:rPr lang="en-US" sz="2000" dirty="0" err="1" smtClean="0"/>
              <a:t>Casi</a:t>
            </a:r>
            <a:r>
              <a:rPr lang="en-US" sz="2000" dirty="0" smtClean="0"/>
              <a:t> </a:t>
            </a:r>
            <a:r>
              <a:rPr lang="en-US" sz="2000" dirty="0" err="1" smtClean="0"/>
              <a:t>ningun</a:t>
            </a:r>
            <a:r>
              <a:rPr lang="en-US" sz="2000" dirty="0" smtClean="0"/>
              <a:t> ISP </a:t>
            </a:r>
            <a:r>
              <a:rPr lang="en-US" sz="2000" dirty="0" err="1" smtClean="0"/>
              <a:t>evalúa</a:t>
            </a:r>
            <a:r>
              <a:rPr lang="en-US" sz="2000" dirty="0" smtClean="0"/>
              <a:t> </a:t>
            </a:r>
            <a:r>
              <a:rPr lang="en-US" sz="2000" dirty="0" err="1" smtClean="0"/>
              <a:t>implementar</a:t>
            </a:r>
            <a:r>
              <a:rPr lang="en-US" sz="2000" dirty="0" smtClean="0"/>
              <a:t> NAT64, 464XLAT, </a:t>
            </a:r>
            <a:r>
              <a:rPr lang="en-US" sz="2000" dirty="0" err="1" smtClean="0"/>
              <a:t>otras</a:t>
            </a:r>
            <a:endParaRPr lang="en-US" sz="2000" dirty="0" smtClean="0"/>
          </a:p>
          <a:p>
            <a:r>
              <a:rPr lang="en-US" sz="2000" dirty="0" err="1" smtClean="0"/>
              <a:t>Países</a:t>
            </a:r>
            <a:r>
              <a:rPr lang="en-US" sz="2000" dirty="0" smtClean="0"/>
              <a:t> con mayor </a:t>
            </a:r>
            <a:r>
              <a:rPr lang="en-US" sz="2000" dirty="0" err="1" smtClean="0"/>
              <a:t>penetración</a:t>
            </a:r>
            <a:r>
              <a:rPr lang="en-US" sz="2000" dirty="0" smtClean="0"/>
              <a:t> de Internet =&gt; </a:t>
            </a:r>
            <a:r>
              <a:rPr lang="en-US" sz="2000" dirty="0" err="1" smtClean="0"/>
              <a:t>bajo</a:t>
            </a:r>
            <a:r>
              <a:rPr lang="en-US" sz="2000" dirty="0" smtClean="0"/>
              <a:t> </a:t>
            </a:r>
            <a:r>
              <a:rPr lang="en-US" sz="2000" dirty="0" err="1" smtClean="0"/>
              <a:t>crecimiento</a:t>
            </a:r>
            <a:r>
              <a:rPr lang="en-US" sz="2000" dirty="0" smtClean="0"/>
              <a:t> =&gt; </a:t>
            </a:r>
            <a:r>
              <a:rPr lang="en-US" sz="2000" dirty="0" err="1" smtClean="0"/>
              <a:t>menos</a:t>
            </a:r>
            <a:r>
              <a:rPr lang="en-US" sz="2000" dirty="0" smtClean="0"/>
              <a:t> </a:t>
            </a:r>
            <a:r>
              <a:rPr lang="en-US" sz="2000" dirty="0" err="1" smtClean="0"/>
              <a:t>avance</a:t>
            </a:r>
            <a:r>
              <a:rPr lang="en-US" sz="2000" dirty="0" smtClean="0"/>
              <a:t> en IPv6</a:t>
            </a:r>
          </a:p>
        </p:txBody>
      </p:sp>
    </p:spTree>
    <p:extLst>
      <p:ext uri="{BB962C8B-B14F-4D97-AF65-F5344CB8AC3E}">
        <p14:creationId xmlns:p14="http://schemas.microsoft.com/office/powerpoint/2010/main" val="2870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err="1" smtClean="0">
                <a:latin typeface="Calibri"/>
                <a:cs typeface="Calibri"/>
              </a:rPr>
              <a:t>Principales</a:t>
            </a:r>
            <a:r>
              <a:rPr lang="en-US" sz="2700" dirty="0" smtClean="0">
                <a:latin typeface="Calibri"/>
                <a:cs typeface="Calibri"/>
              </a:rPr>
              <a:t> </a:t>
            </a:r>
            <a:r>
              <a:rPr lang="en-US" sz="2700" dirty="0" err="1" smtClean="0">
                <a:latin typeface="Calibri"/>
                <a:cs typeface="Calibri"/>
              </a:rPr>
              <a:t>problemas</a:t>
            </a:r>
            <a:endParaRPr lang="en-US" sz="27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ISPs: </a:t>
            </a:r>
            <a:r>
              <a:rPr lang="en-US" sz="2000" dirty="0" err="1" smtClean="0"/>
              <a:t>Despliegue</a:t>
            </a:r>
            <a:r>
              <a:rPr lang="en-US" sz="2000" dirty="0" smtClean="0"/>
              <a:t> </a:t>
            </a:r>
            <a:r>
              <a:rPr lang="en-US" sz="2000" dirty="0" err="1" smtClean="0"/>
              <a:t>hacia</a:t>
            </a:r>
            <a:r>
              <a:rPr lang="en-US" sz="2000" dirty="0" smtClean="0"/>
              <a:t> el </a:t>
            </a:r>
            <a:r>
              <a:rPr lang="en-US" sz="2000" dirty="0" err="1" smtClean="0"/>
              <a:t>usuario</a:t>
            </a:r>
            <a:r>
              <a:rPr lang="en-US" sz="2000" dirty="0" smtClean="0"/>
              <a:t> final</a:t>
            </a:r>
          </a:p>
          <a:p>
            <a:pPr lvl="1"/>
            <a:r>
              <a:rPr lang="en-US" sz="2000" dirty="0" smtClean="0"/>
              <a:t>CPEs no del </a:t>
            </a:r>
            <a:r>
              <a:rPr lang="en-US" sz="2000" dirty="0" err="1" smtClean="0"/>
              <a:t>todo</a:t>
            </a:r>
            <a:r>
              <a:rPr lang="en-US" sz="2000" dirty="0" smtClean="0"/>
              <a:t> IPv6-ready</a:t>
            </a:r>
          </a:p>
          <a:p>
            <a:pPr lvl="1"/>
            <a:r>
              <a:rPr lang="en-US" sz="2000" b="1" dirty="0" err="1" smtClean="0"/>
              <a:t>Sistemas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provisión</a:t>
            </a:r>
            <a:r>
              <a:rPr lang="en-US" sz="2000" b="1" dirty="0" smtClean="0"/>
              <a:t> y </a:t>
            </a:r>
            <a:r>
              <a:rPr lang="en-US" sz="2000" b="1" dirty="0" err="1" smtClean="0"/>
              <a:t>otros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sistemas</a:t>
            </a:r>
            <a:r>
              <a:rPr lang="en-US" sz="2000" b="1" dirty="0" smtClean="0"/>
              <a:t> de software </a:t>
            </a:r>
            <a:r>
              <a:rPr lang="en-US" sz="2000" b="1" dirty="0" err="1" smtClean="0"/>
              <a:t>internos</a:t>
            </a:r>
            <a:endParaRPr lang="en-US" sz="2000" b="1" dirty="0" smtClean="0"/>
          </a:p>
          <a:p>
            <a:pPr lvl="1"/>
            <a:r>
              <a:rPr lang="en-US" sz="2000" dirty="0" err="1" smtClean="0"/>
              <a:t>Capacitación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operaciones</a:t>
            </a:r>
            <a:r>
              <a:rPr lang="en-US" sz="2000" dirty="0" smtClean="0"/>
              <a:t>/help desk</a:t>
            </a:r>
          </a:p>
          <a:p>
            <a:r>
              <a:rPr lang="en-US" sz="2000" dirty="0" err="1"/>
              <a:t>R</a:t>
            </a:r>
            <a:r>
              <a:rPr lang="en-US" sz="2000" dirty="0" err="1" smtClean="0"/>
              <a:t>edes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universitarias</a:t>
            </a:r>
            <a:r>
              <a:rPr lang="en-US" sz="2000" dirty="0" smtClean="0"/>
              <a:t>: </a:t>
            </a:r>
            <a:r>
              <a:rPr lang="en-US" sz="2000" dirty="0" err="1" smtClean="0"/>
              <a:t>desplegado</a:t>
            </a:r>
            <a:r>
              <a:rPr lang="en-US" sz="2000" dirty="0" smtClean="0"/>
              <a:t> hasta el CPE;  campus: </a:t>
            </a:r>
            <a:r>
              <a:rPr lang="en-US" sz="2000" dirty="0" err="1" smtClean="0"/>
              <a:t>wifi</a:t>
            </a:r>
            <a:r>
              <a:rPr lang="en-US" sz="2000" dirty="0" smtClean="0"/>
              <a:t> y firewalls </a:t>
            </a:r>
            <a:r>
              <a:rPr lang="en-US" sz="2000" dirty="0" err="1" smtClean="0"/>
              <a:t>generalmente</a:t>
            </a:r>
            <a:r>
              <a:rPr lang="en-US" sz="2000" dirty="0" smtClean="0"/>
              <a:t> no </a:t>
            </a:r>
            <a:r>
              <a:rPr lang="en-US" sz="2000" dirty="0" err="1" smtClean="0"/>
              <a:t>preparados</a:t>
            </a:r>
            <a:endParaRPr lang="en-US" sz="2000" dirty="0" smtClean="0"/>
          </a:p>
          <a:p>
            <a:r>
              <a:rPr lang="en-US" sz="2000" dirty="0" err="1" smtClean="0"/>
              <a:t>Gobierno</a:t>
            </a:r>
            <a:r>
              <a:rPr lang="en-US" sz="2000" dirty="0" smtClean="0"/>
              <a:t>: </a:t>
            </a:r>
            <a:r>
              <a:rPr lang="en-US" sz="2000" dirty="0" err="1" smtClean="0"/>
              <a:t>sistemas</a:t>
            </a:r>
            <a:r>
              <a:rPr lang="en-US" sz="2000" dirty="0" smtClean="0"/>
              <a:t> no </a:t>
            </a:r>
            <a:r>
              <a:rPr lang="en-US" sz="2000" dirty="0" err="1" smtClean="0"/>
              <a:t>preparados</a:t>
            </a:r>
            <a:r>
              <a:rPr lang="en-US" sz="2000" dirty="0" smtClean="0"/>
              <a:t>, </a:t>
            </a:r>
            <a:r>
              <a:rPr lang="en-US" sz="2000" dirty="0" err="1" smtClean="0"/>
              <a:t>portales</a:t>
            </a:r>
            <a:r>
              <a:rPr lang="en-US" sz="2000" dirty="0" smtClean="0"/>
              <a:t> y </a:t>
            </a:r>
            <a:r>
              <a:rPr lang="en-US" sz="2000" dirty="0" err="1" smtClean="0"/>
              <a:t>redes</a:t>
            </a:r>
            <a:r>
              <a:rPr lang="en-US" sz="2000" dirty="0" smtClean="0"/>
              <a:t> </a:t>
            </a:r>
            <a:r>
              <a:rPr lang="en-US" sz="2000" dirty="0" err="1" smtClean="0"/>
              <a:t>wifi</a:t>
            </a:r>
            <a:r>
              <a:rPr lang="en-US" sz="2000" dirty="0" smtClean="0"/>
              <a:t> no </a:t>
            </a:r>
            <a:r>
              <a:rPr lang="en-US" sz="2000" dirty="0" err="1" smtClean="0"/>
              <a:t>preparadas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325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0040" y="2780928"/>
            <a:ext cx="7772400" cy="963538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73F75"/>
                </a:solidFill>
              </a:rPr>
              <a:t>Casos</a:t>
            </a:r>
            <a:r>
              <a:rPr lang="en-US" dirty="0" smtClean="0">
                <a:solidFill>
                  <a:srgbClr val="073F75"/>
                </a:solidFill>
              </a:rPr>
              <a:t> de </a:t>
            </a:r>
            <a:r>
              <a:rPr lang="en-US" dirty="0" err="1" smtClean="0">
                <a:solidFill>
                  <a:srgbClr val="073F75"/>
                </a:solidFill>
              </a:rPr>
              <a:t>éxito</a:t>
            </a:r>
            <a:endParaRPr lang="en-US" dirty="0">
              <a:solidFill>
                <a:srgbClr val="073F75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992888" cy="1512168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rgbClr val="3B9E33"/>
                </a:solidFill>
              </a:rPr>
              <a:t>Telefónica</a:t>
            </a:r>
            <a:r>
              <a:rPr lang="en-US" sz="2800" dirty="0" smtClean="0">
                <a:solidFill>
                  <a:srgbClr val="3B9E33"/>
                </a:solidFill>
              </a:rPr>
              <a:t> (</a:t>
            </a:r>
            <a:r>
              <a:rPr lang="en-US" sz="2800" dirty="0" err="1" smtClean="0">
                <a:solidFill>
                  <a:srgbClr val="3B9E33"/>
                </a:solidFill>
              </a:rPr>
              <a:t>Perú</a:t>
            </a:r>
            <a:r>
              <a:rPr lang="en-US" sz="2800" dirty="0" smtClean="0">
                <a:solidFill>
                  <a:srgbClr val="3B9E33"/>
                </a:solidFill>
              </a:rPr>
              <a:t>) </a:t>
            </a:r>
            <a:r>
              <a:rPr lang="en-US" sz="2800" dirty="0" err="1" smtClean="0">
                <a:solidFill>
                  <a:srgbClr val="3B9E33"/>
                </a:solidFill>
              </a:rPr>
              <a:t>Comteco</a:t>
            </a:r>
            <a:r>
              <a:rPr lang="en-US" sz="2800" dirty="0" smtClean="0">
                <a:solidFill>
                  <a:srgbClr val="3B9E33"/>
                </a:solidFill>
              </a:rPr>
              <a:t> (Bolivia) CNT (Ecuador)</a:t>
            </a:r>
            <a:endParaRPr lang="en-US" sz="2800" dirty="0">
              <a:solidFill>
                <a:srgbClr val="3B9E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9" name="Picture 8" descr="caf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99592" y="3789040"/>
            <a:ext cx="8244408" cy="216024"/>
          </a:xfrm>
          <a:prstGeom prst="rect">
            <a:avLst/>
          </a:prstGeom>
          <a:solidFill>
            <a:srgbClr val="3B9E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err="1" smtClean="0">
                <a:latin typeface="Calibri"/>
                <a:cs typeface="Calibri"/>
              </a:rPr>
              <a:t>Casos</a:t>
            </a:r>
            <a:r>
              <a:rPr lang="en-US" sz="2700" dirty="0" smtClean="0">
                <a:latin typeface="Calibri"/>
                <a:cs typeface="Calibri"/>
              </a:rPr>
              <a:t> de </a:t>
            </a:r>
            <a:r>
              <a:rPr lang="en-US" sz="2700" dirty="0" err="1" smtClean="0">
                <a:latin typeface="Calibri"/>
                <a:cs typeface="Calibri"/>
              </a:rPr>
              <a:t>éxito</a:t>
            </a:r>
            <a:endParaRPr lang="en-US" sz="2700" dirty="0">
              <a:latin typeface="Calibri"/>
              <a:cs typeface="Calibri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9" y="1646438"/>
            <a:ext cx="9080331" cy="158905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2297"/>
            <a:ext cx="91440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7152"/>
            <a:ext cx="9144000" cy="1600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596817"/>
            <a:ext cx="1809278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CNT ECUADOR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3125583"/>
            <a:ext cx="2270173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COMTECO BOLIVIA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4852497"/>
            <a:ext cx="2210862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TELEFONICA PERU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éxito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43091"/>
            <a:ext cx="8229600" cy="1440180"/>
          </a:xfrm>
        </p:spPr>
      </p:pic>
      <p:sp>
        <p:nvSpPr>
          <p:cNvPr id="5" name="TextBox 4"/>
          <p:cNvSpPr txBox="1"/>
          <p:nvPr/>
        </p:nvSpPr>
        <p:spPr>
          <a:xfrm>
            <a:off x="457200" y="2635634"/>
            <a:ext cx="3739293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BRASIL: CLARO-NET y VIVO-GVT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584" y="2319015"/>
            <a:ext cx="7558608" cy="1470025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073F75"/>
                </a:solidFill>
              </a:rPr>
              <a:t>Modelo de evaluación </a:t>
            </a:r>
            <a:r>
              <a:rPr lang="es-ES" dirty="0" smtClean="0">
                <a:solidFill>
                  <a:srgbClr val="073F75"/>
                </a:solidFill>
              </a:rPr>
              <a:t>de </a:t>
            </a:r>
            <a:br>
              <a:rPr lang="es-ES" dirty="0" smtClean="0">
                <a:solidFill>
                  <a:srgbClr val="073F75"/>
                </a:solidFill>
              </a:rPr>
            </a:br>
            <a:r>
              <a:rPr lang="es-ES" dirty="0" smtClean="0">
                <a:solidFill>
                  <a:srgbClr val="073F75"/>
                </a:solidFill>
              </a:rPr>
              <a:t>costos de alternativas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936"/>
            <a:ext cx="9144000" cy="615752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  <p:pic>
        <p:nvPicPr>
          <p:cNvPr id="6" name="Picture 5" descr="caf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624"/>
            <a:ext cx="2578100" cy="50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3789040"/>
            <a:ext cx="8244408" cy="216024"/>
          </a:xfrm>
          <a:prstGeom prst="rect">
            <a:avLst/>
          </a:prstGeom>
          <a:solidFill>
            <a:srgbClr val="3B9E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794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7848872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9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err="1" smtClean="0">
                <a:latin typeface="Calibri"/>
                <a:cs typeface="Calibri"/>
              </a:rPr>
              <a:t>Información</a:t>
            </a:r>
            <a:r>
              <a:rPr lang="en-US" sz="2700" dirty="0" smtClean="0">
                <a:latin typeface="Calibri"/>
                <a:cs typeface="Calibri"/>
              </a:rPr>
              <a:t> </a:t>
            </a:r>
            <a:r>
              <a:rPr lang="en-US" sz="2700" dirty="0" err="1" smtClean="0">
                <a:latin typeface="Calibri"/>
                <a:cs typeface="Calibri"/>
              </a:rPr>
              <a:t>disponible</a:t>
            </a:r>
            <a:endParaRPr lang="en-US" sz="2700" dirty="0">
              <a:latin typeface="Calibri"/>
              <a:cs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El </a:t>
            </a:r>
            <a:r>
              <a:rPr lang="en-US" sz="2000" dirty="0" err="1" smtClean="0">
                <a:latin typeface="Calibri"/>
                <a:cs typeface="Calibri"/>
              </a:rPr>
              <a:t>estudio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completo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está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disponible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en</a:t>
            </a:r>
            <a:r>
              <a:rPr lang="en-US" sz="2000" dirty="0" smtClean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2000" dirty="0" smtClean="0">
                <a:latin typeface="Calibri"/>
                <a:cs typeface="Calibri"/>
                <a:hlinkClick r:id="rId2"/>
              </a:rPr>
              <a:t>http://portalipv6.lacnic.net</a:t>
            </a:r>
            <a:endParaRPr lang="en-US" sz="2000" dirty="0" smtClean="0">
              <a:latin typeface="Calibri"/>
              <a:cs typeface="Calibri"/>
            </a:endParaRPr>
          </a:p>
          <a:p>
            <a:r>
              <a:rPr lang="en-US" sz="2000" dirty="0" err="1" smtClean="0">
                <a:latin typeface="Calibri"/>
                <a:cs typeface="Calibri"/>
              </a:rPr>
              <a:t>Allí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encuentran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también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los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indicadores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parciales</a:t>
            </a:r>
            <a:r>
              <a:rPr lang="en-US" sz="2000" dirty="0" smtClean="0">
                <a:latin typeface="Calibri"/>
                <a:cs typeface="Calibri"/>
              </a:rPr>
              <a:t>, el </a:t>
            </a:r>
            <a:r>
              <a:rPr lang="en-US" sz="2000" dirty="0" err="1" smtClean="0">
                <a:latin typeface="Calibri"/>
                <a:cs typeface="Calibri"/>
              </a:rPr>
              <a:t>indicador</a:t>
            </a:r>
            <a:r>
              <a:rPr lang="en-US" sz="2000" dirty="0" smtClean="0">
                <a:latin typeface="Calibri"/>
                <a:cs typeface="Calibri"/>
              </a:rPr>
              <a:t> CAF/LACNIC ICAv6 y </a:t>
            </a:r>
            <a:r>
              <a:rPr lang="en-US" sz="2000" dirty="0" err="1" smtClean="0">
                <a:latin typeface="Calibri"/>
                <a:cs typeface="Calibri"/>
              </a:rPr>
              <a:t>otras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referencias</a:t>
            </a:r>
            <a:endParaRPr lang="en-US" sz="2000" dirty="0" smtClean="0">
              <a:latin typeface="Calibri"/>
              <a:cs typeface="Calibri"/>
            </a:endParaRPr>
          </a:p>
          <a:p>
            <a:r>
              <a:rPr lang="en-US" sz="2000" dirty="0" smtClean="0">
                <a:latin typeface="Calibri"/>
                <a:cs typeface="Calibri"/>
              </a:rPr>
              <a:t>Se </a:t>
            </a:r>
            <a:r>
              <a:rPr lang="en-US" sz="2000" dirty="0" err="1" smtClean="0">
                <a:latin typeface="Calibri"/>
                <a:cs typeface="Calibri"/>
              </a:rPr>
              <a:t>podrá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consultar</a:t>
            </a:r>
            <a:r>
              <a:rPr lang="en-US" sz="2000" dirty="0" smtClean="0">
                <a:latin typeface="Calibri"/>
                <a:cs typeface="Calibri"/>
              </a:rPr>
              <a:t> el </a:t>
            </a:r>
            <a:r>
              <a:rPr lang="en-US" sz="2000" dirty="0" err="1" smtClean="0">
                <a:latin typeface="Calibri"/>
                <a:cs typeface="Calibri"/>
              </a:rPr>
              <a:t>modelo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económico</a:t>
            </a:r>
            <a:r>
              <a:rPr lang="en-US" sz="2000" dirty="0" smtClean="0">
                <a:latin typeface="Calibri"/>
                <a:cs typeface="Calibri"/>
              </a:rPr>
              <a:t> para </a:t>
            </a:r>
            <a:r>
              <a:rPr lang="en-US" sz="2000" dirty="0" err="1" smtClean="0">
                <a:latin typeface="Calibri"/>
                <a:cs typeface="Calibri"/>
              </a:rPr>
              <a:t>evaluar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alternativas</a:t>
            </a:r>
            <a:endParaRPr lang="en-US" sz="2000" dirty="0" smtClean="0">
              <a:latin typeface="Calibri"/>
              <a:cs typeface="Calibri"/>
            </a:endParaRPr>
          </a:p>
          <a:p>
            <a:r>
              <a:rPr lang="en-US" sz="2000" dirty="0" err="1" smtClean="0">
                <a:latin typeface="Calibri"/>
                <a:cs typeface="Calibri"/>
              </a:rPr>
              <a:t>Próximamente</a:t>
            </a:r>
            <a:r>
              <a:rPr lang="en-US" sz="2000" dirty="0" smtClean="0">
                <a:latin typeface="Calibri"/>
                <a:cs typeface="Calibri"/>
              </a:rPr>
              <a:t> se </a:t>
            </a:r>
            <a:r>
              <a:rPr lang="en-US" sz="2000" dirty="0" err="1" smtClean="0">
                <a:latin typeface="Calibri"/>
                <a:cs typeface="Calibri"/>
              </a:rPr>
              <a:t>agregará</a:t>
            </a:r>
            <a:r>
              <a:rPr lang="en-US" sz="2000" dirty="0" smtClean="0">
                <a:latin typeface="Calibri"/>
                <a:cs typeface="Calibri"/>
              </a:rPr>
              <a:t> mayor </a:t>
            </a:r>
            <a:r>
              <a:rPr lang="en-US" sz="2000" dirty="0" err="1" smtClean="0">
                <a:latin typeface="Calibri"/>
                <a:cs typeface="Calibri"/>
              </a:rPr>
              <a:t>información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sobre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este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estudio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7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502788"/>
            <a:ext cx="9144000" cy="1440160"/>
          </a:xfrm>
          <a:prstGeom prst="rect">
            <a:avLst/>
          </a:prstGeom>
          <a:solidFill>
            <a:srgbClr val="073F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3B9E33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70015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3B9E33"/>
                </a:solidFill>
              </a:rPr>
              <a:t>¡</a:t>
            </a:r>
            <a:r>
              <a:rPr lang="en-US" sz="4800" dirty="0" err="1" smtClean="0">
                <a:solidFill>
                  <a:srgbClr val="3B9E33"/>
                </a:solidFill>
              </a:rPr>
              <a:t>Muchas</a:t>
            </a:r>
            <a:r>
              <a:rPr lang="en-US" sz="4800" dirty="0" smtClean="0">
                <a:solidFill>
                  <a:srgbClr val="3B9E33"/>
                </a:solidFill>
              </a:rPr>
              <a:t> gracias!</a:t>
            </a:r>
            <a:endParaRPr lang="en-US" sz="4800" dirty="0">
              <a:solidFill>
                <a:srgbClr val="3B9E33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3550388"/>
            <a:ext cx="9144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Guillermo </a:t>
            </a:r>
            <a:r>
              <a:rPr lang="en-US" dirty="0" err="1" smtClean="0">
                <a:solidFill>
                  <a:schemeClr val="bg1"/>
                </a:solidFill>
              </a:rPr>
              <a:t>Cicileo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log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48" y="5663028"/>
            <a:ext cx="2920504" cy="57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 Título"/>
          <p:cNvSpPr>
            <a:spLocks noGrp="1"/>
          </p:cNvSpPr>
          <p:nvPr>
            <p:ph type="title"/>
          </p:nvPr>
        </p:nvSpPr>
        <p:spPr>
          <a:xfrm>
            <a:off x="447378" y="692696"/>
            <a:ext cx="8064500" cy="507831"/>
          </a:xfrm>
        </p:spPr>
        <p:txBody>
          <a:bodyPr/>
          <a:lstStyle/>
          <a:p>
            <a:pPr algn="l" eaLnBrk="1" hangingPunct="1"/>
            <a:r>
              <a:rPr lang="es-AR" sz="2700" dirty="0" smtClean="0">
                <a:solidFill>
                  <a:srgbClr val="3B9E33"/>
                </a:solidFill>
              </a:rPr>
              <a:t>Contenido del Estudio</a:t>
            </a:r>
            <a:endParaRPr lang="es-AR" sz="2700" dirty="0" smtClean="0">
              <a:solidFill>
                <a:srgbClr val="3B9E33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304088" cy="468052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s-UY" sz="1800" dirty="0" smtClean="0"/>
              <a:t>Problemas frente al agotamiento de IPv4 y mejores pr</a:t>
            </a:r>
            <a:r>
              <a:rPr lang="es-UY" sz="1800" dirty="0"/>
              <a:t>á</a:t>
            </a:r>
            <a:r>
              <a:rPr lang="es-UY" sz="1800" dirty="0" smtClean="0"/>
              <a:t>cticas e importancia de la migración a IPv6.</a:t>
            </a:r>
          </a:p>
          <a:p>
            <a:pPr algn="just" eaLnBrk="1" hangingPunct="1"/>
            <a:r>
              <a:rPr lang="es-UY" sz="1800" dirty="0" smtClean="0"/>
              <a:t>Indicadores clave de despliegue. Fotografía actual.</a:t>
            </a:r>
          </a:p>
          <a:p>
            <a:pPr algn="just" eaLnBrk="1" hangingPunct="1"/>
            <a:r>
              <a:rPr lang="es-UY" sz="1800" dirty="0" smtClean="0"/>
              <a:t>Encuesta. El por qué de esta situación y del futuro.</a:t>
            </a:r>
          </a:p>
          <a:p>
            <a:pPr algn="just" eaLnBrk="1" hangingPunct="1"/>
            <a:r>
              <a:rPr lang="es-UY" sz="1800" dirty="0"/>
              <a:t>Evaluación económica de alternativas.</a:t>
            </a:r>
          </a:p>
          <a:p>
            <a:pPr algn="just" eaLnBrk="1" hangingPunct="1"/>
            <a:r>
              <a:rPr lang="es-UY" sz="1800" b="1" dirty="0" smtClean="0">
                <a:solidFill>
                  <a:srgbClr val="0070C0"/>
                </a:solidFill>
              </a:rPr>
              <a:t>Reuniones con las partes interesadas en una muestra de países para recibir sus relevantes opiniones.</a:t>
            </a:r>
          </a:p>
          <a:p>
            <a:pPr algn="just" eaLnBrk="1" hangingPunct="1"/>
            <a:r>
              <a:rPr lang="es-ES" sz="1800" b="1" dirty="0">
                <a:solidFill>
                  <a:srgbClr val="0070C0"/>
                </a:solidFill>
              </a:rPr>
              <a:t>Análisis de casos de éxito en la región. </a:t>
            </a:r>
            <a:endParaRPr lang="es-UY" sz="1800" b="1" dirty="0">
              <a:solidFill>
                <a:srgbClr val="0070C0"/>
              </a:solidFill>
            </a:endParaRPr>
          </a:p>
          <a:p>
            <a:pPr algn="just" eaLnBrk="1" hangingPunct="1"/>
            <a:r>
              <a:rPr lang="es-ES" sz="1800" b="1" dirty="0">
                <a:solidFill>
                  <a:srgbClr val="0070C0"/>
                </a:solidFill>
              </a:rPr>
              <a:t>Ópticas: ISP, operadores y proveedores de contenido, empresas, gobiernos y ciudadanos</a:t>
            </a:r>
            <a:r>
              <a:rPr lang="es-UY" sz="1800" b="1" dirty="0">
                <a:solidFill>
                  <a:srgbClr val="0070C0"/>
                </a:solidFill>
              </a:rPr>
              <a:t>.</a:t>
            </a:r>
          </a:p>
          <a:p>
            <a:pPr algn="just" eaLnBrk="1" hangingPunct="1"/>
            <a:r>
              <a:rPr lang="es-UY" sz="1800" dirty="0"/>
              <a:t>Ventajas y ganancias de eficiencia de mediano y largo plazo de la inversión en IPv6. </a:t>
            </a:r>
          </a:p>
          <a:p>
            <a:pPr algn="just" eaLnBrk="1" hangingPunct="1"/>
            <a:r>
              <a:rPr lang="es-ES" sz="1800" dirty="0"/>
              <a:t>Diagnóstico del estado de situación sobre el despliegue de IPv6 en la región de América Latina y el Caribe </a:t>
            </a:r>
            <a:endParaRPr lang="es-ES" sz="1800" dirty="0" smtClean="0"/>
          </a:p>
          <a:p>
            <a:pPr algn="just" eaLnBrk="1" hangingPunct="1"/>
            <a:r>
              <a:rPr lang="es-ES" sz="1800" dirty="0" smtClean="0"/>
              <a:t>Recomendaciones </a:t>
            </a:r>
            <a:r>
              <a:rPr lang="es-ES" sz="1800" dirty="0"/>
              <a:t>y guías generales para un plan de despliegue y los mecanismos de transición. </a:t>
            </a:r>
            <a:endParaRPr lang="es-UY" sz="1800" dirty="0"/>
          </a:p>
          <a:p>
            <a:pPr algn="just" eaLnBrk="1" hangingPunct="1"/>
            <a:endParaRPr lang="es-UY" sz="1700" dirty="0" smtClean="0"/>
          </a:p>
        </p:txBody>
      </p:sp>
    </p:spTree>
    <p:extLst>
      <p:ext uri="{BB962C8B-B14F-4D97-AF65-F5344CB8AC3E}">
        <p14:creationId xmlns:p14="http://schemas.microsoft.com/office/powerpoint/2010/main" val="803694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err="1" smtClean="0"/>
              <a:t>Principales</a:t>
            </a:r>
            <a:r>
              <a:rPr lang="en-US" sz="2700" dirty="0" smtClean="0"/>
              <a:t> </a:t>
            </a:r>
            <a:r>
              <a:rPr lang="en-US" sz="2700" dirty="0" err="1" smtClean="0"/>
              <a:t>secciones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688" y="1600200"/>
            <a:ext cx="8686800" cy="4525963"/>
          </a:xfrm>
        </p:spPr>
        <p:txBody>
          <a:bodyPr>
            <a:normAutofit/>
          </a:bodyPr>
          <a:lstStyle/>
          <a:p>
            <a:r>
              <a:rPr lang="es-UY" sz="2000" b="1" dirty="0"/>
              <a:t>Indicador Clave de Avance IPv6, LACNIC ICAv6.</a:t>
            </a:r>
          </a:p>
          <a:p>
            <a:pPr lvl="1"/>
            <a:r>
              <a:rPr lang="es-UY" sz="2000" dirty="0"/>
              <a:t>Resultados por países y comparación con países referenciales.</a:t>
            </a:r>
          </a:p>
          <a:p>
            <a:r>
              <a:rPr lang="es-UY" sz="2000" b="1" dirty="0"/>
              <a:t>Encuesta </a:t>
            </a:r>
            <a:r>
              <a:rPr lang="es-UY" sz="2000" b="1" dirty="0" smtClean="0"/>
              <a:t>realizada</a:t>
            </a:r>
            <a:r>
              <a:rPr lang="es-UY" sz="2000" b="1" dirty="0"/>
              <a:t> </a:t>
            </a:r>
            <a:r>
              <a:rPr lang="es-UY" sz="2000" b="1" dirty="0" smtClean="0"/>
              <a:t>sobre el total de miembros</a:t>
            </a:r>
          </a:p>
          <a:p>
            <a:r>
              <a:rPr lang="es-UY" sz="2000" b="1" dirty="0" smtClean="0"/>
              <a:t>Visitas a una muestra de 10 pa</a:t>
            </a:r>
            <a:r>
              <a:rPr lang="en-US" sz="2000" b="1" dirty="0" err="1" smtClean="0"/>
              <a:t>íses</a:t>
            </a:r>
            <a:endParaRPr lang="en-US" sz="2000" b="1" dirty="0" smtClean="0"/>
          </a:p>
          <a:p>
            <a:pPr lvl="1"/>
            <a:r>
              <a:rPr lang="en-US" sz="2000" dirty="0" err="1" smtClean="0"/>
              <a:t>Casos</a:t>
            </a:r>
            <a:r>
              <a:rPr lang="en-US" sz="2000" dirty="0" smtClean="0"/>
              <a:t> de </a:t>
            </a:r>
            <a:r>
              <a:rPr lang="en-US" sz="2000" dirty="0" err="1" smtClean="0"/>
              <a:t>éxito</a:t>
            </a:r>
            <a:endParaRPr lang="en-US" sz="2000" dirty="0" smtClean="0"/>
          </a:p>
          <a:p>
            <a:r>
              <a:rPr lang="en-US" sz="2000" b="1" dirty="0" err="1" smtClean="0"/>
              <a:t>Modelo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económico</a:t>
            </a:r>
            <a:endParaRPr lang="es-UY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52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>
          <a:xfrm>
            <a:off x="822870" y="1979548"/>
            <a:ext cx="7772400" cy="2241540"/>
          </a:xfrm>
        </p:spPr>
        <p:txBody>
          <a:bodyPr>
            <a:normAutofit/>
          </a:bodyPr>
          <a:lstStyle/>
          <a:p>
            <a:r>
              <a:rPr lang="es-AR" dirty="0">
                <a:solidFill>
                  <a:srgbClr val="073F75"/>
                </a:solidFill>
              </a:rPr>
              <a:t>Indicador </a:t>
            </a:r>
            <a:r>
              <a:rPr lang="es-AR" dirty="0" smtClean="0">
                <a:solidFill>
                  <a:srgbClr val="073F75"/>
                </a:solidFill>
              </a:rPr>
              <a:t>Clave de </a:t>
            </a:r>
            <a:r>
              <a:rPr lang="es-AR" dirty="0">
                <a:solidFill>
                  <a:srgbClr val="073F75"/>
                </a:solidFill>
              </a:rPr>
              <a:t>Avance </a:t>
            </a:r>
            <a:r>
              <a:rPr lang="es-AR" dirty="0" smtClean="0">
                <a:solidFill>
                  <a:srgbClr val="073F75"/>
                </a:solidFill>
              </a:rPr>
              <a:t>IPv6:</a:t>
            </a:r>
            <a:r>
              <a:rPr lang="es-AR" dirty="0">
                <a:solidFill>
                  <a:srgbClr val="073F75"/>
                </a:solidFill>
              </a:rPr>
              <a:t/>
            </a:r>
            <a:br>
              <a:rPr lang="es-AR" dirty="0">
                <a:solidFill>
                  <a:srgbClr val="073F75"/>
                </a:solidFill>
              </a:rPr>
            </a:br>
            <a:r>
              <a:rPr lang="es-AR" dirty="0" smtClean="0">
                <a:solidFill>
                  <a:srgbClr val="073F75"/>
                </a:solidFill>
              </a:rPr>
              <a:t>LACNIC ICAv6</a:t>
            </a:r>
            <a:r>
              <a:rPr lang="es-AR" dirty="0">
                <a:solidFill>
                  <a:srgbClr val="073F75"/>
                </a:solidFill>
              </a:rPr>
              <a:t>.</a:t>
            </a:r>
            <a:endParaRPr lang="es-ES" dirty="0" smtClean="0">
              <a:solidFill>
                <a:srgbClr val="073F7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3789040"/>
            <a:ext cx="8244408" cy="216024"/>
          </a:xfrm>
          <a:prstGeom prst="rect">
            <a:avLst/>
          </a:prstGeom>
          <a:solidFill>
            <a:srgbClr val="3B9E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398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sz="2700" dirty="0" smtClean="0"/>
              <a:t>Indicadores básicos de la cadena de valor</a:t>
            </a:r>
            <a:endParaRPr lang="es-AR" sz="27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 eaLnBrk="1" hangingPunct="1">
              <a:buFont typeface="+mj-lt"/>
              <a:buAutoNum type="arabicPeriod"/>
            </a:pPr>
            <a:r>
              <a:rPr lang="es-ES" sz="2000" dirty="0"/>
              <a:t>PACTO: % de prefijos IPv6 atribuidos con tráfico observado, respecto del total atribuido</a:t>
            </a:r>
            <a:r>
              <a:rPr lang="es-ES" sz="2000" dirty="0" smtClean="0"/>
              <a:t>.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s-ES" sz="2000" dirty="0"/>
              <a:t>ASTRAN: AS con tránsito  observado. </a:t>
            </a:r>
            <a:r>
              <a:rPr lang="es-ES" sz="2000" dirty="0" smtClean="0"/>
              <a:t>Considera el promedio de los </a:t>
            </a:r>
            <a:r>
              <a:rPr lang="es-ES" sz="2000" dirty="0"/>
              <a:t>AS que proveen tránsito IPv4 y </a:t>
            </a:r>
            <a:r>
              <a:rPr lang="es-ES" sz="2000" dirty="0" smtClean="0"/>
              <a:t>de los que </a:t>
            </a:r>
            <a:r>
              <a:rPr lang="es-ES" sz="2000" dirty="0"/>
              <a:t>tienen prefijo </a:t>
            </a:r>
            <a:r>
              <a:rPr lang="es-ES" sz="2000" dirty="0" smtClean="0"/>
              <a:t>IPv6 y los que </a:t>
            </a:r>
            <a:r>
              <a:rPr lang="es-ES" sz="2000" dirty="0"/>
              <a:t>proveen tránsito </a:t>
            </a:r>
            <a:r>
              <a:rPr lang="es-ES" sz="2000" dirty="0" smtClean="0"/>
              <a:t>IPv6.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s-ES" sz="2000" dirty="0"/>
              <a:t>CONT: Para el indicador de contenido se usa la suma del % ponderado de sitios accesibles en IPv6 más el % ponderado de dominios a prueba en IPv6 (“embriones IPv6” según LACNIC</a:t>
            </a:r>
            <a:r>
              <a:rPr lang="es-ES" sz="2000" dirty="0" smtClean="0"/>
              <a:t>).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s-ES" sz="2000" dirty="0"/>
              <a:t>USUARIOS: Para este indicador se usa el promedio de búsqueda en servidores con preferencia </a:t>
            </a:r>
            <a:r>
              <a:rPr lang="es-ES" sz="2000" dirty="0" smtClean="0"/>
              <a:t>IPv6. </a:t>
            </a:r>
          </a:p>
          <a:p>
            <a:pPr marL="0" indent="0" algn="just" eaLnBrk="1" hangingPunct="1">
              <a:buNone/>
            </a:pPr>
            <a:r>
              <a:rPr lang="es-UY" sz="2000" dirty="0" smtClean="0"/>
              <a:t> </a:t>
            </a:r>
            <a:endParaRPr lang="es-UY" sz="2000" dirty="0"/>
          </a:p>
          <a:p>
            <a:pPr algn="just" eaLnBrk="1" hangingPunct="1"/>
            <a:endParaRPr lang="es-UY" sz="1700" dirty="0" smtClean="0"/>
          </a:p>
        </p:txBody>
      </p:sp>
    </p:spTree>
    <p:extLst>
      <p:ext uri="{BB962C8B-B14F-4D97-AF65-F5344CB8AC3E}">
        <p14:creationId xmlns:p14="http://schemas.microsoft.com/office/powerpoint/2010/main" val="2735897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 Título"/>
          <p:cNvSpPr>
            <a:spLocks noGrp="1"/>
          </p:cNvSpPr>
          <p:nvPr>
            <p:ph type="title"/>
          </p:nvPr>
        </p:nvSpPr>
        <p:spPr>
          <a:xfrm>
            <a:off x="611188" y="911523"/>
            <a:ext cx="8064500" cy="923330"/>
          </a:xfrm>
        </p:spPr>
        <p:txBody>
          <a:bodyPr/>
          <a:lstStyle/>
          <a:p>
            <a:pPr eaLnBrk="1" hangingPunct="1"/>
            <a:r>
              <a:rPr lang="es-UY" sz="2700" dirty="0" smtClean="0"/>
              <a:t>Indicador </a:t>
            </a:r>
            <a:r>
              <a:rPr lang="es-UY" sz="2700" dirty="0"/>
              <a:t>Clave de Avance para IPv6 de LACNIC </a:t>
            </a:r>
            <a:r>
              <a:rPr lang="es-UY" sz="2700" dirty="0" smtClean="0"/>
              <a:t/>
            </a:r>
            <a:br>
              <a:rPr lang="es-UY" sz="2700" dirty="0" smtClean="0"/>
            </a:br>
            <a:r>
              <a:rPr lang="es-UY" sz="2700" dirty="0" smtClean="0"/>
              <a:t>(</a:t>
            </a:r>
            <a:r>
              <a:rPr lang="es-UY" sz="2700" dirty="0"/>
              <a:t>LACNIC ICAv6) </a:t>
            </a:r>
            <a:endParaRPr lang="es-AR" sz="27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202855"/>
            <a:ext cx="7304088" cy="4400550"/>
          </a:xfrm>
        </p:spPr>
        <p:txBody>
          <a:bodyPr/>
          <a:lstStyle/>
          <a:p>
            <a:pPr algn="just" eaLnBrk="1" hangingPunct="1"/>
            <a:r>
              <a:rPr lang="es-UY" sz="2000" dirty="0" smtClean="0"/>
              <a:t>Usa los indicadores básicos de la cadena de valor.</a:t>
            </a:r>
          </a:p>
          <a:p>
            <a:pPr algn="just" eaLnBrk="1" hangingPunct="1"/>
            <a:r>
              <a:rPr lang="es-UY" sz="2000" dirty="0" smtClean="0"/>
              <a:t>Adapta la fórmula del despliegue conglobado de Cisco a los países que están iniciando el despliegue.</a:t>
            </a:r>
          </a:p>
          <a:p>
            <a:pPr algn="just" eaLnBrk="1" hangingPunct="1"/>
            <a:r>
              <a:rPr lang="es-ES" sz="2000" dirty="0" smtClean="0"/>
              <a:t>La </a:t>
            </a:r>
            <a:r>
              <a:rPr lang="es-ES" sz="2000" dirty="0"/>
              <a:t>fórmula adoptada para el Indicador Clave de Avance hacia una red totalmente IPv6 es la siguiente</a:t>
            </a:r>
            <a:r>
              <a:rPr lang="es-ES" sz="2000" dirty="0" smtClean="0"/>
              <a:t>.  </a:t>
            </a:r>
            <a:endParaRPr lang="es-ES" sz="2000" dirty="0"/>
          </a:p>
          <a:p>
            <a:pPr algn="just" eaLnBrk="1" hangingPunct="1"/>
            <a:endParaRPr lang="es-ES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30" y="4581128"/>
            <a:ext cx="861439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49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>
          <a:xfrm>
            <a:off x="832048" y="1844824"/>
            <a:ext cx="7772400" cy="2237889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073F75"/>
                </a:solidFill>
              </a:rPr>
              <a:t>Resultados por países </a:t>
            </a:r>
            <a:r>
              <a:rPr lang="es-ES" dirty="0" smtClean="0">
                <a:solidFill>
                  <a:srgbClr val="073F75"/>
                </a:solidFill>
              </a:rPr>
              <a:t>seleccionados y comparación</a:t>
            </a:r>
            <a:br>
              <a:rPr lang="es-ES" dirty="0" smtClean="0">
                <a:solidFill>
                  <a:srgbClr val="073F75"/>
                </a:solidFill>
              </a:rPr>
            </a:br>
            <a:r>
              <a:rPr lang="es-ES" dirty="0" smtClean="0">
                <a:solidFill>
                  <a:srgbClr val="073F75"/>
                </a:solidFill>
              </a:rPr>
              <a:t>con países referenciales</a:t>
            </a:r>
            <a:r>
              <a:rPr lang="es-AR" dirty="0" smtClean="0">
                <a:solidFill>
                  <a:srgbClr val="073F75"/>
                </a:solidFill>
              </a:rPr>
              <a:t>.</a:t>
            </a:r>
            <a:endParaRPr lang="es-ES" dirty="0" smtClean="0">
              <a:solidFill>
                <a:srgbClr val="073F7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4077072"/>
            <a:ext cx="8244408" cy="216024"/>
          </a:xfrm>
          <a:prstGeom prst="rect">
            <a:avLst/>
          </a:prstGeom>
          <a:solidFill>
            <a:srgbClr val="3B9E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9E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42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4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8928992" cy="5688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06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CNIC-gh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ACNIC-ghc" id="{AE43537E-0346-9A45-AA1D-00EDB585CBBD}" vid="{EB7230F9-C70B-C14A-9334-84056E7C197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LACNIC-ghc</Template>
  <TotalTime>30669</TotalTime>
  <Words>1190</Words>
  <Application>Microsoft Macintosh PowerPoint</Application>
  <PresentationFormat>On-screen Show (4:3)</PresentationFormat>
  <Paragraphs>259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Calibri</vt:lpstr>
      <vt:lpstr>MS PGothic</vt:lpstr>
      <vt:lpstr>Times New Roman</vt:lpstr>
      <vt:lpstr>Trebuchet MS</vt:lpstr>
      <vt:lpstr>Verdana</vt:lpstr>
      <vt:lpstr>Wingdings</vt:lpstr>
      <vt:lpstr>Arial</vt:lpstr>
      <vt:lpstr>LACNIC-ghc</vt:lpstr>
      <vt:lpstr>Estudio del Despliegue de IPv6 en LAC</vt:lpstr>
      <vt:lpstr>IPv6 en LAC</vt:lpstr>
      <vt:lpstr>Contenido del Estudio</vt:lpstr>
      <vt:lpstr>Principales secciones</vt:lpstr>
      <vt:lpstr>Indicador Clave de Avance IPv6: LACNIC ICAv6.</vt:lpstr>
      <vt:lpstr>Indicadores básicos de la cadena de valor</vt:lpstr>
      <vt:lpstr>Indicador Clave de Avance para IPv6 de LACNIC  (LACNIC ICAv6) </vt:lpstr>
      <vt:lpstr>Resultados por países seleccionados y comparación con países referenciales.</vt:lpstr>
      <vt:lpstr>PowerPoint Presentation</vt:lpstr>
      <vt:lpstr>PowerPoint Presentation</vt:lpstr>
      <vt:lpstr>Encuesta realizada. Buscando el por qué.</vt:lpstr>
      <vt:lpstr>Objetivos de la encuesta.</vt:lpstr>
      <vt:lpstr>Encuesta</vt:lpstr>
      <vt:lpstr>PowerPoint Presentation</vt:lpstr>
      <vt:lpstr>¿Por qué razones no ha considerado desplegar IPv6?</vt:lpstr>
      <vt:lpstr>Quienes desplegaron IPv6:  tecnologías utilizadas</vt:lpstr>
      <vt:lpstr>Dificultades encontradas en el despliegue de IPv6</vt:lpstr>
      <vt:lpstr>Estudio de campo</vt:lpstr>
      <vt:lpstr>Entrevistas</vt:lpstr>
      <vt:lpstr>Conclusiones principales</vt:lpstr>
      <vt:lpstr>Principales problemas</vt:lpstr>
      <vt:lpstr>Casos de éxito</vt:lpstr>
      <vt:lpstr>Casos de éxito</vt:lpstr>
      <vt:lpstr>Casos de éxito</vt:lpstr>
      <vt:lpstr>Modelo de evaluación de  costos de alternativas</vt:lpstr>
      <vt:lpstr>PowerPoint Presentation</vt:lpstr>
      <vt:lpstr>Información disponible</vt:lpstr>
      <vt:lpstr>¡Muchas gracias!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DAR</dc:creator>
  <cp:lastModifiedBy>Guillermo Cicileo</cp:lastModifiedBy>
  <cp:revision>968</cp:revision>
  <cp:lastPrinted>2013-09-10T09:01:24Z</cp:lastPrinted>
  <dcterms:created xsi:type="dcterms:W3CDTF">2006-05-30T12:53:59Z</dcterms:created>
  <dcterms:modified xsi:type="dcterms:W3CDTF">2016-03-11T20:39:37Z</dcterms:modified>
</cp:coreProperties>
</file>