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8" r:id="rId3"/>
    <p:sldId id="279" r:id="rId4"/>
    <p:sldId id="280" r:id="rId5"/>
    <p:sldId id="305" r:id="rId6"/>
    <p:sldId id="281" r:id="rId7"/>
    <p:sldId id="312" r:id="rId8"/>
    <p:sldId id="313" r:id="rId9"/>
    <p:sldId id="306" r:id="rId10"/>
    <p:sldId id="283" r:id="rId11"/>
    <p:sldId id="284" r:id="rId12"/>
    <p:sldId id="285" r:id="rId13"/>
    <p:sldId id="307" r:id="rId14"/>
    <p:sldId id="286" r:id="rId15"/>
    <p:sldId id="268" r:id="rId16"/>
    <p:sldId id="288" r:id="rId17"/>
    <p:sldId id="287" r:id="rId18"/>
    <p:sldId id="269" r:id="rId19"/>
    <p:sldId id="271" r:id="rId20"/>
    <p:sldId id="289" r:id="rId21"/>
    <p:sldId id="308" r:id="rId22"/>
    <p:sldId id="292" r:id="rId23"/>
    <p:sldId id="293" r:id="rId24"/>
    <p:sldId id="311" r:id="rId25"/>
    <p:sldId id="294" r:id="rId26"/>
    <p:sldId id="314" r:id="rId27"/>
    <p:sldId id="295" r:id="rId28"/>
    <p:sldId id="309" r:id="rId29"/>
    <p:sldId id="296" r:id="rId30"/>
    <p:sldId id="297" r:id="rId31"/>
    <p:sldId id="298" r:id="rId32"/>
    <p:sldId id="310" r:id="rId33"/>
    <p:sldId id="299" r:id="rId34"/>
    <p:sldId id="300" r:id="rId35"/>
    <p:sldId id="301" r:id="rId36"/>
    <p:sldId id="302" r:id="rId37"/>
    <p:sldId id="303" r:id="rId38"/>
    <p:sldId id="290" r:id="rId39"/>
    <p:sldId id="291" r:id="rId40"/>
    <p:sldId id="315" r:id="rId41"/>
    <p:sldId id="304" r:id="rId4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2">
          <p15:clr>
            <a:srgbClr val="A4A3A4"/>
          </p15:clr>
        </p15:guide>
        <p15:guide id="2" pos="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36"/>
  </p:normalViewPr>
  <p:slideViewPr>
    <p:cSldViewPr snapToGrid="0" snapToObjects="1" showGuides="1">
      <p:cViewPr varScale="1">
        <p:scale>
          <a:sx n="88" d="100"/>
          <a:sy n="88" d="100"/>
        </p:scale>
        <p:origin x="904" y="192"/>
      </p:cViewPr>
      <p:guideLst>
        <p:guide orient="horz" pos="4022"/>
        <p:guide pos="3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DFFAD-10CF-0242-B075-45415C165437}" type="datetimeFigureOut">
              <a:rPr lang="es-ES" smtClean="0"/>
              <a:t>31/3/16</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8D5DB-6A79-0F45-A79E-751030DE2FB9}" type="slidenum">
              <a:rPr lang="es-ES_tradnl" smtClean="0"/>
              <a:t>‹#›</a:t>
            </a:fld>
            <a:endParaRPr lang="es-ES_tradnl"/>
          </a:p>
        </p:txBody>
      </p:sp>
    </p:spTree>
    <p:extLst>
      <p:ext uri="{BB962C8B-B14F-4D97-AF65-F5344CB8AC3E}">
        <p14:creationId xmlns:p14="http://schemas.microsoft.com/office/powerpoint/2010/main" val="3057346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34"/>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9pPr>
          </a:lstStyle>
          <a:p>
            <a:pPr eaLnBrk="1"/>
            <a:fld id="{D5592124-F372-4D48-9EBA-E70B87A5C971}" type="slidenum">
              <a:rPr lang="pt-BR" smtClean="0">
                <a:solidFill>
                  <a:srgbClr val="000000"/>
                </a:solidFill>
                <a:latin typeface="Times New Roman" pitchFamily="16" charset="0"/>
              </a:rPr>
              <a:pPr eaLnBrk="1"/>
              <a:t>7</a:t>
            </a:fld>
            <a:endParaRPr lang="pt-BR" dirty="0" smtClean="0">
              <a:solidFill>
                <a:srgbClr val="000000"/>
              </a:solidFill>
              <a:latin typeface="Times New Roman" pitchFamily="16" charset="0"/>
            </a:endParaRPr>
          </a:p>
        </p:txBody>
      </p:sp>
      <p:sp>
        <p:nvSpPr>
          <p:cNvPr id="47107" name="Text Box 1"/>
          <p:cNvSpPr>
            <a:spLocks noGrp="1" noChangeArrowheads="1"/>
          </p:cNvSpPr>
          <p:nvPr>
            <p:ph type="body"/>
          </p:nvPr>
        </p:nvSpPr>
        <p:spPr>
          <a:xfrm>
            <a:off x="685512" y="4219681"/>
            <a:ext cx="5446652" cy="4077125"/>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tIns="6628"/>
          <a:lstStyle/>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esta primera etapa de la implementación de IPv6 aún no es recomendable para que nos apoyen con sólo esta versión del protocolo IP, ya que muchos servicios y dispositivos de red siguen funcionando sólo en IPv4. Por lo tanto, una posibilidad es introducir un método conocido como doble pila.</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El uso de este método permite que los hosts y routers están equipados con baterías de ambos protocolos, con la capacidad de enviar y recibir dos paquetes, IPv4 e IPv6. Por lo tanto, un nodo de doble pila, o IPv6/IPv4 nodo en la comunicación con un nodo IPv6, se comporta como un nodo sólo IPv6, y comunicarse con un nodo IPv4, se comportará como un nodo sólo IPv4.</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Cada nodo está configurado con dos direcciones IPv6/IPv4 con IPv4 mecanismos (por ejemplo, DHCP) para adquirir sus mecanismos de protocolo IPv4 e IPv6 (por ejemplo, de automóviles y / o DHCPv6) para adquirir su dirección IPv6.</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Este método de transición se pueden manejar fácilmente el despliegue de IPv6, por permitir que esto debe hacerse gradualmente, formando pequeñas secciones del entorno de red a la vez. Por otra parte, si en el futuro IPv4 ya no se utiliza, sólo tiene que desactivar la pila IPv4 de cada nodo.</a:t>
            </a:r>
            <a:r>
              <a:rPr lang="pt-BR" sz="1000" dirty="0">
                <a:cs typeface="DejaVu Sans" charset="0"/>
              </a:rPr>
              <a:t>	</a:t>
            </a:r>
          </a:p>
        </p:txBody>
      </p:sp>
      <p:sp>
        <p:nvSpPr>
          <p:cNvPr id="47108" name="Rectangle 2"/>
          <p:cNvSpPr>
            <a:spLocks noGrp="1" noRot="1" noChangeAspect="1" noChangeArrowheads="1" noTextEdit="1"/>
          </p:cNvSpPr>
          <p:nvPr>
            <p:ph type="sldImg" idx="1"/>
          </p:nvPr>
        </p:nvSpPr>
        <p:spPr>
          <a:xfrm>
            <a:off x="1149350" y="695325"/>
            <a:ext cx="4518025" cy="33893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8972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34"/>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9pPr>
          </a:lstStyle>
          <a:p>
            <a:pPr eaLnBrk="1"/>
            <a:fld id="{E8FED636-379C-4F0D-87DD-03CC4E4CB646}" type="slidenum">
              <a:rPr lang="pt-BR" smtClean="0">
                <a:solidFill>
                  <a:srgbClr val="000000"/>
                </a:solidFill>
                <a:latin typeface="Times New Roman" pitchFamily="16" charset="0"/>
              </a:rPr>
              <a:pPr eaLnBrk="1"/>
              <a:t>8</a:t>
            </a:fld>
            <a:endParaRPr lang="pt-BR" dirty="0" smtClean="0">
              <a:solidFill>
                <a:srgbClr val="000000"/>
              </a:solidFill>
              <a:latin typeface="Times New Roman" pitchFamily="16" charset="0"/>
            </a:endParaRPr>
          </a:p>
        </p:txBody>
      </p:sp>
      <p:sp>
        <p:nvSpPr>
          <p:cNvPr id="48131" name="Text Box 1"/>
          <p:cNvSpPr>
            <a:spLocks noGrp="1" noChangeArrowheads="1"/>
          </p:cNvSpPr>
          <p:nvPr>
            <p:ph type="body"/>
          </p:nvPr>
        </p:nvSpPr>
        <p:spPr>
          <a:xfrm>
            <a:off x="685512" y="4343230"/>
            <a:ext cx="5446652" cy="4077124"/>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tIns="6628"/>
          <a:lstStyle/>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Algunos aspectos deben ser considerados en la aplicación de la técnica de doble pila. La necesidad de cambios en la red de infraestructuras debe ser visto como la estructuración del servicio de DNS y la configuración de los protocolos de enrutamiento y firewalls.</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el DNS, es necesario que esté habilitado para resolver los nombres y las direcciones de ambos protocolos. En el caso de IPv6, es necesario responder a las consultas de registros de tipo AAAA (</a:t>
            </a:r>
            <a:r>
              <a:rPr lang="es-ES" dirty="0" err="1" smtClean="0">
                <a:cs typeface="DejaVu Sans" charset="0"/>
              </a:rPr>
              <a:t>quad</a:t>
            </a:r>
            <a:r>
              <a:rPr lang="es-ES" dirty="0" smtClean="0">
                <a:cs typeface="DejaVu Sans" charset="0"/>
              </a:rPr>
              <a:t>-A), que almacenar las direcciones en IPv6, y el campo creado para la solución de lo contrario, el ip6.arpa. Para más detalles sobre el servidor DNS para soportar IPv6, vea RFC 3596.</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una red IPv6/IPv4, configuración de enrutamiento IPv6 es generalmente independiente de la configuración del enrutamiento IPv4. Esto implica que, si la red antes de ser aplicadas de doble pila utiliza sólo el protocolo de enrutamiento interior de OSPFv2, con el apoyo de sólo IPv4, es necesario migrar a un protocolo de enrutamiento que es compatible con IPv6 e IPv4, como es-es, por ejemplo, o para forzar la ejecución de un paralelo IS-IS o OSPFv3 con OSPFv2.</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La forma en que se realiza el filtrado el paquete viaja en la red puede depender de lo que la plataforma que esté utilizando. En un entorno de Linux, por ejemplo, filtros de paquetes son completamente independientes el uno del otro, de modo que el paquete </a:t>
            </a:r>
            <a:r>
              <a:rPr lang="es-ES" dirty="0" err="1" smtClean="0">
                <a:cs typeface="DejaVu Sans" charset="0"/>
              </a:rPr>
              <a:t>iptables</a:t>
            </a:r>
            <a:r>
              <a:rPr lang="es-ES" dirty="0" smtClean="0">
                <a:cs typeface="DejaVu Sans" charset="0"/>
              </a:rPr>
              <a:t> ip6tables sólo IPv4 e IPv6 solamente, no compartir ninguna configuración. En </a:t>
            </a:r>
            <a:r>
              <a:rPr lang="es-ES" dirty="0" err="1" smtClean="0">
                <a:cs typeface="DejaVu Sans" charset="0"/>
              </a:rPr>
              <a:t>FreeBSD</a:t>
            </a:r>
            <a:r>
              <a:rPr lang="es-ES" dirty="0" smtClean="0">
                <a:cs typeface="DejaVu Sans" charset="0"/>
              </a:rPr>
              <a:t>, las reglas se aplican a ambos protocolos a menos que explícitamente restringe la familia de protocolos que las normas deben ser aplicadas, con </a:t>
            </a:r>
            <a:r>
              <a:rPr lang="es-ES" dirty="0" err="1" smtClean="0">
                <a:cs typeface="DejaVu Sans" charset="0"/>
              </a:rPr>
              <a:t>inet</a:t>
            </a:r>
            <a:r>
              <a:rPr lang="es-ES" dirty="0" smtClean="0">
                <a:cs typeface="DejaVu Sans" charset="0"/>
              </a:rPr>
              <a:t> o inet6.</a:t>
            </a:r>
            <a:endParaRPr lang="pt-BR" dirty="0" smtClean="0">
              <a:cs typeface="DejaVu Sans" charset="0"/>
            </a:endParaRPr>
          </a:p>
        </p:txBody>
      </p:sp>
      <p:sp>
        <p:nvSpPr>
          <p:cNvPr id="48132" name="Rectangle 2"/>
          <p:cNvSpPr>
            <a:spLocks noGrp="1" noRot="1" noChangeAspect="1" noChangeArrowheads="1" noTextEdit="1"/>
          </p:cNvSpPr>
          <p:nvPr>
            <p:ph type="sldImg" idx="1"/>
          </p:nvPr>
        </p:nvSpPr>
        <p:spPr>
          <a:xfrm>
            <a:off x="1149350" y="695325"/>
            <a:ext cx="4518025" cy="33893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93211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BCE2C-B9D8-764E-8257-A118663414EF}" type="slidenum">
              <a:rPr lang="en-US" smtClean="0"/>
              <a:pPr/>
              <a:t>19</a:t>
            </a:fld>
            <a:endParaRPr lang="en-US"/>
          </a:p>
        </p:txBody>
      </p:sp>
    </p:spTree>
    <p:extLst>
      <p:ext uri="{BB962C8B-B14F-4D97-AF65-F5344CB8AC3E}">
        <p14:creationId xmlns:p14="http://schemas.microsoft.com/office/powerpoint/2010/main" val="15129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31/3/16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50768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31/3/16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36287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31/3/16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8051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31/3/16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79175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3C03742B-605D-3C4B-83C9-7943CE85AED0}" type="datetimeFigureOut">
              <a:rPr lang="es-ES" smtClean="0"/>
              <a:t>31/3/16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358960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3C03742B-605D-3C4B-83C9-7943CE85AED0}" type="datetimeFigureOut">
              <a:rPr lang="es-ES" smtClean="0"/>
              <a:t>31/3/16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9534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3C03742B-605D-3C4B-83C9-7943CE85AED0}" type="datetimeFigureOut">
              <a:rPr lang="es-ES" smtClean="0"/>
              <a:t>31/3/16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4540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3C03742B-605D-3C4B-83C9-7943CE85AED0}" type="datetimeFigureOut">
              <a:rPr lang="es-ES" smtClean="0"/>
              <a:t>31/3/16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85875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03742B-605D-3C4B-83C9-7943CE85AED0}" type="datetimeFigureOut">
              <a:rPr lang="es-ES" smtClean="0"/>
              <a:t>31/3/16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03157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3C03742B-605D-3C4B-83C9-7943CE85AED0}" type="datetimeFigureOut">
              <a:rPr lang="es-ES" smtClean="0"/>
              <a:t>31/3/16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53829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3C03742B-605D-3C4B-83C9-7943CE85AED0}" type="datetimeFigureOut">
              <a:rPr lang="es-ES" smtClean="0"/>
              <a:t>31/3/16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835186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3742B-605D-3C4B-83C9-7943CE85AED0}" type="datetimeFigureOut">
              <a:rPr lang="es-ES" smtClean="0"/>
              <a:t>31/3/16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F30B-59D2-F94F-BB02-E4FF9A1ACF55}" type="slidenum">
              <a:rPr lang="es-ES" smtClean="0"/>
              <a:t>‹#›</a:t>
            </a:fld>
            <a:endParaRPr lang="es-ES"/>
          </a:p>
        </p:txBody>
      </p:sp>
    </p:spTree>
    <p:extLst>
      <p:ext uri="{BB962C8B-B14F-4D97-AF65-F5344CB8AC3E}">
        <p14:creationId xmlns:p14="http://schemas.microsoft.com/office/powerpoint/2010/main" val="184294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48263" y="2543109"/>
            <a:ext cx="7290649" cy="1752600"/>
          </a:xfrm>
        </p:spPr>
        <p:txBody>
          <a:bodyPr>
            <a:noAutofit/>
          </a:bodyPr>
          <a:lstStyle/>
          <a:p>
            <a:endParaRPr lang="es-ES_tradnl" sz="4000" b="1" dirty="0" smtClean="0">
              <a:effectLst>
                <a:outerShdw blurRad="38100" dist="38100" dir="2700000" algn="tl">
                  <a:srgbClr val="DDDDDD"/>
                </a:outerShdw>
              </a:effectLst>
            </a:endParaRPr>
          </a:p>
          <a:p>
            <a:r>
              <a:rPr lang="es-ES_tradnl" sz="4000" b="1" dirty="0" smtClean="0">
                <a:effectLst>
                  <a:outerShdw blurRad="38100" dist="38100" dir="2700000" algn="tl">
                    <a:srgbClr val="DDDDDD"/>
                  </a:outerShdw>
                </a:effectLst>
              </a:rPr>
              <a:t>Mecanismos </a:t>
            </a:r>
            <a:r>
              <a:rPr lang="es-ES_tradnl" sz="4000" b="1" dirty="0">
                <a:effectLst>
                  <a:outerShdw blurRad="38100" dist="38100" dir="2700000" algn="tl">
                    <a:srgbClr val="DDDDDD"/>
                  </a:outerShdw>
                </a:effectLst>
              </a:rPr>
              <a:t>de </a:t>
            </a:r>
            <a:r>
              <a:rPr lang="es-ES_tradnl" sz="4000" b="1" dirty="0" smtClean="0">
                <a:effectLst>
                  <a:outerShdw blurRad="38100" dist="38100" dir="2700000" algn="tl">
                    <a:srgbClr val="DDDDDD"/>
                  </a:outerShdw>
                </a:effectLst>
              </a:rPr>
              <a:t>Transición</a:t>
            </a:r>
            <a:endParaRPr lang="es-ES" sz="4000" dirty="0"/>
          </a:p>
        </p:txBody>
      </p:sp>
      <p:sp>
        <p:nvSpPr>
          <p:cNvPr id="5" name="Subtítulo 2"/>
          <p:cNvSpPr txBox="1">
            <a:spLocks/>
          </p:cNvSpPr>
          <p:nvPr/>
        </p:nvSpPr>
        <p:spPr>
          <a:xfrm>
            <a:off x="4940643" y="5785063"/>
            <a:ext cx="3613085" cy="8936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2400" dirty="0" smtClean="0">
                <a:latin typeface="FoundryMonoline-Bold"/>
                <a:cs typeface="FoundryMonoline-Bold"/>
              </a:rPr>
              <a:t>Guillermo </a:t>
            </a:r>
            <a:r>
              <a:rPr lang="es-ES" sz="2400" dirty="0" err="1" smtClean="0">
                <a:latin typeface="FoundryMonoline-Bold"/>
                <a:cs typeface="FoundryMonoline-Bold"/>
              </a:rPr>
              <a:t>Cicileo</a:t>
            </a:r>
            <a:endParaRPr lang="es-ES" sz="2400" dirty="0">
              <a:latin typeface="FoundryMonoline-Bold"/>
              <a:cs typeface="FoundryMonoline-Bold"/>
            </a:endParaRPr>
          </a:p>
        </p:txBody>
      </p:sp>
    </p:spTree>
    <p:extLst>
      <p:ext uri="{BB962C8B-B14F-4D97-AF65-F5344CB8AC3E}">
        <p14:creationId xmlns:p14="http://schemas.microsoft.com/office/powerpoint/2010/main" val="1963233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err="1"/>
              <a:t>Encapsulan</a:t>
            </a:r>
            <a:r>
              <a:rPr lang="en-US" dirty="0"/>
              <a:t> </a:t>
            </a:r>
            <a:r>
              <a:rPr lang="en-US" dirty="0" err="1"/>
              <a:t>paquetes</a:t>
            </a:r>
            <a:r>
              <a:rPr lang="en-US" dirty="0"/>
              <a:t> IPv6 en </a:t>
            </a:r>
            <a:r>
              <a:rPr lang="en-US" dirty="0" err="1"/>
              <a:t>paquetes</a:t>
            </a:r>
            <a:r>
              <a:rPr lang="en-US" dirty="0"/>
              <a:t> </a:t>
            </a:r>
            <a:r>
              <a:rPr lang="en-US" dirty="0" smtClean="0"/>
              <a:t>IPv4</a:t>
            </a:r>
            <a:endParaRPr lang="en-US" dirty="0"/>
          </a:p>
          <a:p>
            <a:r>
              <a:rPr lang="en-US" dirty="0" err="1"/>
              <a:t>Proporcionan</a:t>
            </a:r>
            <a:r>
              <a:rPr lang="en-US" dirty="0"/>
              <a:t> </a:t>
            </a:r>
            <a:r>
              <a:rPr lang="en-US" dirty="0" err="1"/>
              <a:t>conectividad</a:t>
            </a:r>
            <a:r>
              <a:rPr lang="en-US" dirty="0"/>
              <a:t> IPv6 en </a:t>
            </a:r>
            <a:r>
              <a:rPr lang="en-US" dirty="0" err="1"/>
              <a:t>redes</a:t>
            </a:r>
            <a:r>
              <a:rPr lang="en-US" dirty="0"/>
              <a:t> </a:t>
            </a:r>
            <a:r>
              <a:rPr lang="en-US" dirty="0" smtClean="0"/>
              <a:t>IPv4</a:t>
            </a:r>
            <a:endParaRPr lang="en-US" dirty="0"/>
          </a:p>
        </p:txBody>
      </p:sp>
      <p:sp>
        <p:nvSpPr>
          <p:cNvPr id="4" name="Title 3"/>
          <p:cNvSpPr>
            <a:spLocks noGrp="1"/>
          </p:cNvSpPr>
          <p:nvPr>
            <p:ph type="title"/>
          </p:nvPr>
        </p:nvSpPr>
        <p:spPr/>
        <p:txBody>
          <a:bodyPr>
            <a:normAutofit/>
          </a:bodyPr>
          <a:lstStyle/>
          <a:p>
            <a:r>
              <a:rPr lang="en-US" dirty="0" err="1" smtClean="0"/>
              <a:t>Túneles</a:t>
            </a:r>
            <a:endParaRPr lang="en-US" dirty="0"/>
          </a:p>
        </p:txBody>
      </p:sp>
      <p:pic>
        <p:nvPicPr>
          <p:cNvPr id="6" name="Picture 5"/>
          <p:cNvPicPr>
            <a:picLocks noChangeAspect="1"/>
          </p:cNvPicPr>
          <p:nvPr/>
        </p:nvPicPr>
        <p:blipFill>
          <a:blip r:embed="rId2"/>
          <a:stretch>
            <a:fillRect/>
          </a:stretch>
        </p:blipFill>
        <p:spPr>
          <a:xfrm>
            <a:off x="743954" y="2716307"/>
            <a:ext cx="7656092" cy="3409856"/>
          </a:xfrm>
          <a:prstGeom prst="rect">
            <a:avLst/>
          </a:prstGeom>
        </p:spPr>
      </p:pic>
    </p:spTree>
    <p:extLst>
      <p:ext uri="{BB962C8B-B14F-4D97-AF65-F5344CB8AC3E}">
        <p14:creationId xmlns:p14="http://schemas.microsoft.com/office/powerpoint/2010/main" val="37699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Atravesando</a:t>
            </a:r>
            <a:r>
              <a:rPr lang="en-US" dirty="0"/>
              <a:t> </a:t>
            </a:r>
            <a:r>
              <a:rPr lang="en-US" dirty="0" err="1"/>
              <a:t>redes</a:t>
            </a:r>
            <a:r>
              <a:rPr lang="en-US" dirty="0"/>
              <a:t> IPv4 con</a:t>
            </a:r>
            <a:br>
              <a:rPr lang="en-US" dirty="0"/>
            </a:br>
            <a:r>
              <a:rPr lang="en-US" dirty="0"/>
              <a:t> </a:t>
            </a:r>
            <a:r>
              <a:rPr lang="en-US" dirty="0" err="1" smtClean="0"/>
              <a:t>túneles</a:t>
            </a:r>
            <a:endParaRPr lang="en-US" dirty="0"/>
          </a:p>
        </p:txBody>
      </p:sp>
      <p:pic>
        <p:nvPicPr>
          <p:cNvPr id="5" name="Picture 4"/>
          <p:cNvPicPr>
            <a:picLocks noChangeAspect="1"/>
          </p:cNvPicPr>
          <p:nvPr/>
        </p:nvPicPr>
        <p:blipFill>
          <a:blip r:embed="rId2"/>
          <a:stretch>
            <a:fillRect/>
          </a:stretch>
        </p:blipFill>
        <p:spPr>
          <a:xfrm>
            <a:off x="150127" y="1687145"/>
            <a:ext cx="9171992" cy="4749800"/>
          </a:xfrm>
          <a:prstGeom prst="rect">
            <a:avLst/>
          </a:prstGeom>
        </p:spPr>
      </p:pic>
      <p:sp>
        <p:nvSpPr>
          <p:cNvPr id="8" name="TextBox 7"/>
          <p:cNvSpPr txBox="1"/>
          <p:nvPr/>
        </p:nvSpPr>
        <p:spPr>
          <a:xfrm>
            <a:off x="4280894" y="2321293"/>
            <a:ext cx="582211" cy="369332"/>
          </a:xfrm>
          <a:prstGeom prst="rect">
            <a:avLst/>
          </a:prstGeom>
          <a:noFill/>
        </p:spPr>
        <p:txBody>
          <a:bodyPr wrap="none" rtlCol="0">
            <a:spAutoFit/>
          </a:bodyPr>
          <a:lstStyle/>
          <a:p>
            <a:r>
              <a:rPr lang="en-US" dirty="0" smtClean="0"/>
              <a:t>IPv4</a:t>
            </a:r>
          </a:p>
        </p:txBody>
      </p:sp>
    </p:spTree>
    <p:extLst>
      <p:ext uri="{BB962C8B-B14F-4D97-AF65-F5344CB8AC3E}">
        <p14:creationId xmlns:p14="http://schemas.microsoft.com/office/powerpoint/2010/main" val="16024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Mecanismos</a:t>
            </a:r>
            <a:r>
              <a:rPr lang="en-US" dirty="0"/>
              <a:t> de </a:t>
            </a:r>
            <a:r>
              <a:rPr lang="en-US" dirty="0" err="1"/>
              <a:t>transición</a:t>
            </a:r>
            <a:r>
              <a:rPr lang="en-US" dirty="0"/>
              <a:t> </a:t>
            </a:r>
            <a:r>
              <a:rPr lang="en-US" dirty="0" err="1"/>
              <a:t>basados</a:t>
            </a:r>
            <a:r>
              <a:rPr lang="en-US" dirty="0"/>
              <a:t> en </a:t>
            </a:r>
            <a:r>
              <a:rPr lang="en-US" dirty="0" err="1" smtClean="0"/>
              <a:t>túneles</a:t>
            </a:r>
            <a:endParaRPr lang="en-US" dirty="0"/>
          </a:p>
        </p:txBody>
      </p:sp>
      <p:sp>
        <p:nvSpPr>
          <p:cNvPr id="3" name="Content Placeholder 2"/>
          <p:cNvSpPr>
            <a:spLocks noGrp="1"/>
          </p:cNvSpPr>
          <p:nvPr>
            <p:ph idx="1"/>
          </p:nvPr>
        </p:nvSpPr>
        <p:spPr/>
        <p:txBody>
          <a:bodyPr/>
          <a:lstStyle/>
          <a:p>
            <a:r>
              <a:rPr lang="en-US" dirty="0" err="1"/>
              <a:t>Existe</a:t>
            </a:r>
            <a:r>
              <a:rPr lang="en-US" dirty="0"/>
              <a:t> gran </a:t>
            </a:r>
            <a:r>
              <a:rPr lang="en-US" dirty="0" err="1"/>
              <a:t>cantidad</a:t>
            </a:r>
            <a:r>
              <a:rPr lang="en-US" dirty="0"/>
              <a:t>, hoy en </a:t>
            </a:r>
            <a:r>
              <a:rPr lang="en-US" dirty="0" err="1"/>
              <a:t>dia</a:t>
            </a:r>
            <a:r>
              <a:rPr lang="en-US" dirty="0"/>
              <a:t> los mas </a:t>
            </a:r>
            <a:r>
              <a:rPr lang="en-US" dirty="0" err="1"/>
              <a:t>habituales</a:t>
            </a:r>
            <a:r>
              <a:rPr lang="en-US" dirty="0"/>
              <a:t> son:</a:t>
            </a:r>
          </a:p>
          <a:p>
            <a:pPr lvl="1"/>
            <a:r>
              <a:rPr lang="en-US" dirty="0" err="1" smtClean="0"/>
              <a:t>Manuales</a:t>
            </a:r>
            <a:endParaRPr lang="en-US" dirty="0" smtClean="0"/>
          </a:p>
          <a:p>
            <a:pPr lvl="1"/>
            <a:r>
              <a:rPr lang="en-US" dirty="0" smtClean="0"/>
              <a:t>Tunnel Broker</a:t>
            </a:r>
            <a:endParaRPr lang="en-US" dirty="0"/>
          </a:p>
          <a:p>
            <a:pPr lvl="1"/>
            <a:r>
              <a:rPr lang="en-US" dirty="0" err="1"/>
              <a:t>Automáticos</a:t>
            </a:r>
            <a:endParaRPr lang="en-US" dirty="0"/>
          </a:p>
          <a:p>
            <a:pPr lvl="2"/>
            <a:r>
              <a:rPr lang="en-US" dirty="0" smtClean="0"/>
              <a:t>6to4, </a:t>
            </a:r>
            <a:r>
              <a:rPr lang="en-US" dirty="0" err="1" smtClean="0"/>
              <a:t>Teredo</a:t>
            </a:r>
            <a:r>
              <a:rPr lang="en-US" dirty="0" smtClean="0"/>
              <a:t> (</a:t>
            </a:r>
            <a:r>
              <a:rPr lang="en-US" dirty="0" err="1" smtClean="0"/>
              <a:t>desaconsejados</a:t>
            </a:r>
            <a:r>
              <a:rPr lang="en-US" dirty="0" smtClean="0"/>
              <a:t>)</a:t>
            </a:r>
          </a:p>
          <a:p>
            <a:pPr lvl="1"/>
            <a:r>
              <a:rPr lang="en-US" dirty="0" err="1" smtClean="0"/>
              <a:t>Otros</a:t>
            </a:r>
            <a:r>
              <a:rPr lang="en-US" dirty="0" smtClean="0"/>
              <a:t> </a:t>
            </a:r>
            <a:r>
              <a:rPr lang="en-US" dirty="0" err="1" smtClean="0"/>
              <a:t>encapsulados</a:t>
            </a:r>
            <a:r>
              <a:rPr lang="en-US" dirty="0" smtClean="0"/>
              <a:t>:</a:t>
            </a:r>
          </a:p>
          <a:p>
            <a:pPr lvl="2"/>
            <a:r>
              <a:rPr lang="en-US" dirty="0" smtClean="0"/>
              <a:t>6PE, 6VPE</a:t>
            </a:r>
          </a:p>
          <a:p>
            <a:pPr marL="914400" lvl="2" indent="0">
              <a:buNone/>
            </a:pPr>
            <a:endParaRPr lang="en-US" dirty="0"/>
          </a:p>
          <a:p>
            <a:endParaRPr lang="en-US" dirty="0"/>
          </a:p>
        </p:txBody>
      </p:sp>
    </p:spTree>
    <p:extLst>
      <p:ext uri="{BB962C8B-B14F-4D97-AF65-F5344CB8AC3E}">
        <p14:creationId xmlns:p14="http://schemas.microsoft.com/office/powerpoint/2010/main" val="77782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NAT64</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NAT64 / DNS64</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Se </a:t>
            </a:r>
            <a:r>
              <a:rPr lang="en-US" dirty="0" err="1"/>
              <a:t>basa</a:t>
            </a:r>
            <a:r>
              <a:rPr lang="en-US" dirty="0"/>
              <a:t> en la idea de </a:t>
            </a:r>
            <a:r>
              <a:rPr lang="en-US" dirty="0" err="1"/>
              <a:t>tener</a:t>
            </a:r>
            <a:r>
              <a:rPr lang="en-US" dirty="0"/>
              <a:t> </a:t>
            </a:r>
            <a:r>
              <a:rPr lang="en-US" dirty="0" err="1"/>
              <a:t>una</a:t>
            </a:r>
            <a:r>
              <a:rPr lang="en-US" dirty="0"/>
              <a:t> red IPv6 </a:t>
            </a:r>
            <a:r>
              <a:rPr lang="en-US" dirty="0" err="1"/>
              <a:t>nativa</a:t>
            </a:r>
            <a:endParaRPr lang="en-US" dirty="0"/>
          </a:p>
          <a:p>
            <a:r>
              <a:rPr lang="en-US" dirty="0"/>
              <a:t>Los </a:t>
            </a:r>
            <a:r>
              <a:rPr lang="en-US" dirty="0" err="1"/>
              <a:t>clientes</a:t>
            </a:r>
            <a:r>
              <a:rPr lang="en-US" dirty="0"/>
              <a:t> y los </a:t>
            </a:r>
            <a:r>
              <a:rPr lang="en-US" dirty="0" err="1"/>
              <a:t>equipos</a:t>
            </a:r>
            <a:r>
              <a:rPr lang="en-US" dirty="0"/>
              <a:t> </a:t>
            </a:r>
            <a:r>
              <a:rPr lang="en-US" dirty="0" err="1"/>
              <a:t>tendrán</a:t>
            </a:r>
            <a:r>
              <a:rPr lang="en-US" dirty="0"/>
              <a:t> </a:t>
            </a:r>
            <a:r>
              <a:rPr lang="en-US" dirty="0" err="1"/>
              <a:t>direcciones</a:t>
            </a:r>
            <a:r>
              <a:rPr lang="en-US" dirty="0"/>
              <a:t> IPv6 </a:t>
            </a:r>
            <a:r>
              <a:rPr lang="en-US" dirty="0" err="1"/>
              <a:t>solamente</a:t>
            </a:r>
            <a:endParaRPr lang="en-US" dirty="0"/>
          </a:p>
          <a:p>
            <a:r>
              <a:rPr lang="en-US" dirty="0" err="1"/>
              <a:t>Cómo</a:t>
            </a:r>
            <a:r>
              <a:rPr lang="en-US" dirty="0"/>
              <a:t> </a:t>
            </a:r>
            <a:r>
              <a:rPr lang="en-US" dirty="0" err="1"/>
              <a:t>llegar</a:t>
            </a:r>
            <a:r>
              <a:rPr lang="en-US" dirty="0"/>
              <a:t> al </a:t>
            </a:r>
            <a:r>
              <a:rPr lang="en-US" dirty="0" err="1"/>
              <a:t>mundo</a:t>
            </a:r>
            <a:r>
              <a:rPr lang="en-US" dirty="0"/>
              <a:t> IPv4?</a:t>
            </a:r>
          </a:p>
          <a:p>
            <a:r>
              <a:rPr lang="en-US" dirty="0" err="1"/>
              <a:t>Mediante</a:t>
            </a:r>
            <a:r>
              <a:rPr lang="en-US" dirty="0"/>
              <a:t> </a:t>
            </a:r>
            <a:r>
              <a:rPr lang="en-US" dirty="0" err="1"/>
              <a:t>traducción</a:t>
            </a:r>
            <a:r>
              <a:rPr lang="en-US" dirty="0"/>
              <a:t>: similar a NAT, hay un </a:t>
            </a:r>
            <a:r>
              <a:rPr lang="en-US" dirty="0" err="1"/>
              <a:t>dispositivo</a:t>
            </a:r>
            <a:r>
              <a:rPr lang="en-US" dirty="0"/>
              <a:t> </a:t>
            </a:r>
            <a:r>
              <a:rPr lang="en-US" dirty="0" err="1"/>
              <a:t>que</a:t>
            </a:r>
            <a:r>
              <a:rPr lang="en-US" dirty="0"/>
              <a:t> </a:t>
            </a:r>
            <a:r>
              <a:rPr lang="en-US" dirty="0" err="1"/>
              <a:t>mantiene</a:t>
            </a:r>
            <a:r>
              <a:rPr lang="en-US" dirty="0"/>
              <a:t> </a:t>
            </a:r>
            <a:r>
              <a:rPr lang="en-US" dirty="0" err="1"/>
              <a:t>estados</a:t>
            </a:r>
            <a:r>
              <a:rPr lang="en-US" dirty="0"/>
              <a:t> y traduce de IPv6 a IPv4</a:t>
            </a:r>
          </a:p>
          <a:p>
            <a:r>
              <a:rPr lang="hr-HR" dirty="0" err="1"/>
              <a:t>Prefijo</a:t>
            </a:r>
            <a:r>
              <a:rPr lang="hr-HR" dirty="0"/>
              <a:t>: </a:t>
            </a:r>
            <a:r>
              <a:rPr lang="hr-HR" b="1" dirty="0"/>
              <a:t>64:ff9b::/96</a:t>
            </a:r>
            <a:endParaRPr lang="hr-HR" dirty="0"/>
          </a:p>
          <a:p>
            <a:r>
              <a:rPr lang="hr-HR" dirty="0"/>
              <a:t>Ej: 170.210.92.1 → 64:ff9b::</a:t>
            </a:r>
            <a:r>
              <a:rPr lang="hr-HR" dirty="0" smtClean="0"/>
              <a:t>170.210.92.1</a:t>
            </a:r>
            <a:endParaRPr lang="hr-HR" dirty="0"/>
          </a:p>
        </p:txBody>
      </p:sp>
    </p:spTree>
    <p:extLst>
      <p:ext uri="{BB962C8B-B14F-4D97-AF65-F5344CB8AC3E}">
        <p14:creationId xmlns:p14="http://schemas.microsoft.com/office/powerpoint/2010/main" val="1846409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NAT64</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7192674"/>
              </p:ext>
            </p:extLst>
          </p:nvPr>
        </p:nvGraphicFramePr>
        <p:xfrm>
          <a:off x="537991" y="1600200"/>
          <a:ext cx="2503509" cy="4315086"/>
        </p:xfrm>
        <a:graphic>
          <a:graphicData uri="http://schemas.openxmlformats.org/drawingml/2006/table">
            <a:tbl>
              <a:tblPr firstRow="1" bandRow="1">
                <a:tableStyleId>{5C22544A-7EE6-4342-B048-85BDC9FD1C3A}</a:tableStyleId>
              </a:tblPr>
              <a:tblGrid>
                <a:gridCol w="2503509"/>
              </a:tblGrid>
              <a:tr h="719181">
                <a:tc>
                  <a:txBody>
                    <a:bodyPr/>
                    <a:lstStyle/>
                    <a:p>
                      <a:r>
                        <a:rPr lang="en-US" dirty="0" err="1" smtClean="0"/>
                        <a:t>Paquete</a:t>
                      </a:r>
                      <a:r>
                        <a:rPr lang="en-US" dirty="0" smtClean="0"/>
                        <a:t> IPv6</a:t>
                      </a:r>
                      <a:endParaRPr lang="en-US" dirty="0"/>
                    </a:p>
                  </a:txBody>
                  <a:tcPr/>
                </a:tc>
              </a:tr>
              <a:tr h="719181">
                <a:tc>
                  <a:txBody>
                    <a:bodyPr/>
                    <a:lstStyle/>
                    <a:p>
                      <a:r>
                        <a:rPr lang="en-US" dirty="0" smtClean="0"/>
                        <a:t>SRC: 2001:db8::128</a:t>
                      </a:r>
                      <a:endParaRPr lang="en-US" dirty="0"/>
                    </a:p>
                  </a:txBody>
                  <a:tcPr/>
                </a:tc>
              </a:tr>
              <a:tr h="719181">
                <a:tc>
                  <a:txBody>
                    <a:bodyPr/>
                    <a:lstStyle/>
                    <a:p>
                      <a:r>
                        <a:rPr lang="en-US" dirty="0" smtClean="0"/>
                        <a:t>DST: </a:t>
                      </a:r>
                      <a:r>
                        <a:rPr lang="cs-CZ" dirty="0" smtClean="0"/>
                        <a:t>64:ff9b::42dc:9e19</a:t>
                      </a:r>
                      <a:endParaRPr lang="en-US" dirty="0"/>
                    </a:p>
                  </a:txBody>
                  <a:tcPr/>
                </a:tc>
              </a:tr>
              <a:tr h="719181">
                <a:tc>
                  <a:txBody>
                    <a:bodyPr/>
                    <a:lstStyle/>
                    <a:p>
                      <a:r>
                        <a:rPr lang="en-US" dirty="0" smtClean="0"/>
                        <a:t>&lt;&lt;</a:t>
                      </a:r>
                      <a:r>
                        <a:rPr lang="en-US" dirty="0" err="1" smtClean="0"/>
                        <a:t>otros</a:t>
                      </a:r>
                      <a:r>
                        <a:rPr lang="en-US" dirty="0" smtClean="0"/>
                        <a:t> </a:t>
                      </a:r>
                      <a:r>
                        <a:rPr lang="en-US" dirty="0" err="1" smtClean="0"/>
                        <a:t>encabezados</a:t>
                      </a:r>
                      <a:r>
                        <a:rPr lang="en-US" dirty="0" smtClean="0"/>
                        <a:t>&gt;&gt;</a:t>
                      </a:r>
                      <a:endParaRPr lang="en-US" dirty="0"/>
                    </a:p>
                  </a:txBody>
                  <a:tcPr/>
                </a:tc>
              </a:tr>
              <a:tr h="1438362">
                <a:tc>
                  <a:txBody>
                    <a:bodyPr/>
                    <a:lstStyle/>
                    <a:p>
                      <a:endParaRPr lang="en-US" dirty="0"/>
                    </a:p>
                  </a:txBody>
                  <a:tcPr/>
                </a:tc>
              </a:tr>
            </a:tbl>
          </a:graphicData>
        </a:graphic>
      </p:graphicFrame>
      <p:sp>
        <p:nvSpPr>
          <p:cNvPr id="5" name="Can 4"/>
          <p:cNvSpPr/>
          <p:nvPr/>
        </p:nvSpPr>
        <p:spPr>
          <a:xfrm>
            <a:off x="4194599" y="3063472"/>
            <a:ext cx="1192090" cy="735233"/>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NAT64 Router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18173341"/>
              </p:ext>
            </p:extLst>
          </p:nvPr>
        </p:nvGraphicFramePr>
        <p:xfrm>
          <a:off x="537990" y="4482749"/>
          <a:ext cx="2503509" cy="1432536"/>
        </p:xfrm>
        <a:graphic>
          <a:graphicData uri="http://schemas.openxmlformats.org/drawingml/2006/table">
            <a:tbl>
              <a:tblPr firstRow="1" bandRow="1">
                <a:tableStyleId>{10A1B5D5-9B99-4C35-A422-299274C87663}</a:tableStyleId>
              </a:tblPr>
              <a:tblGrid>
                <a:gridCol w="2503509"/>
              </a:tblGrid>
              <a:tr h="477512">
                <a:tc>
                  <a:txBody>
                    <a:bodyPr/>
                    <a:lstStyle/>
                    <a:p>
                      <a:r>
                        <a:rPr lang="en-US" dirty="0" err="1" smtClean="0"/>
                        <a:t>Trama</a:t>
                      </a:r>
                      <a:r>
                        <a:rPr lang="en-US" dirty="0" smtClean="0"/>
                        <a:t> TCP</a:t>
                      </a:r>
                      <a:endParaRPr lang="en-US" dirty="0"/>
                    </a:p>
                  </a:txBody>
                  <a:tcPr/>
                </a:tc>
              </a:tr>
              <a:tr h="477512">
                <a:tc>
                  <a:txBody>
                    <a:bodyPr/>
                    <a:lstStyle/>
                    <a:p>
                      <a:r>
                        <a:rPr lang="en-US" dirty="0" smtClean="0"/>
                        <a:t>SRC PORT: 32768</a:t>
                      </a:r>
                      <a:endParaRPr lang="en-US" dirty="0"/>
                    </a:p>
                  </a:txBody>
                  <a:tcPr/>
                </a:tc>
              </a:tr>
              <a:tr h="477512">
                <a:tc>
                  <a:txBody>
                    <a:bodyPr/>
                    <a:lstStyle/>
                    <a:p>
                      <a:r>
                        <a:rPr lang="en-US" dirty="0" smtClean="0"/>
                        <a:t>DST PORT: 80</a:t>
                      </a:r>
                      <a:endParaRPr lang="en-US" dirty="0"/>
                    </a:p>
                  </a:txBody>
                  <a:tcP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701997168"/>
              </p:ext>
            </p:extLst>
          </p:nvPr>
        </p:nvGraphicFramePr>
        <p:xfrm>
          <a:off x="6523826" y="1600199"/>
          <a:ext cx="2503509" cy="4315086"/>
        </p:xfrm>
        <a:graphic>
          <a:graphicData uri="http://schemas.openxmlformats.org/drawingml/2006/table">
            <a:tbl>
              <a:tblPr firstRow="1" bandRow="1">
                <a:tableStyleId>{5C22544A-7EE6-4342-B048-85BDC9FD1C3A}</a:tableStyleId>
              </a:tblPr>
              <a:tblGrid>
                <a:gridCol w="2503509"/>
              </a:tblGrid>
              <a:tr h="719181">
                <a:tc>
                  <a:txBody>
                    <a:bodyPr/>
                    <a:lstStyle/>
                    <a:p>
                      <a:r>
                        <a:rPr lang="en-US" dirty="0" err="1" smtClean="0"/>
                        <a:t>Paquete</a:t>
                      </a:r>
                      <a:r>
                        <a:rPr lang="en-US" dirty="0" smtClean="0"/>
                        <a:t> IPv4</a:t>
                      </a:r>
                      <a:endParaRPr lang="en-US" dirty="0"/>
                    </a:p>
                  </a:txBody>
                  <a:tcPr/>
                </a:tc>
              </a:tr>
              <a:tr h="719181">
                <a:tc>
                  <a:txBody>
                    <a:bodyPr/>
                    <a:lstStyle/>
                    <a:p>
                      <a:r>
                        <a:rPr lang="en-US" dirty="0" smtClean="0"/>
                        <a:t>SRC: 190.216.38.14</a:t>
                      </a:r>
                      <a:endParaRPr lang="en-US" dirty="0"/>
                    </a:p>
                  </a:txBody>
                  <a:tcPr/>
                </a:tc>
              </a:tr>
              <a:tr h="719181">
                <a:tc>
                  <a:txBody>
                    <a:bodyPr/>
                    <a:lstStyle/>
                    <a:p>
                      <a:r>
                        <a:rPr lang="en-US" dirty="0" smtClean="0"/>
                        <a:t>DST: 69.63.190.18</a:t>
                      </a:r>
                      <a:endParaRPr lang="en-US" dirty="0"/>
                    </a:p>
                  </a:txBody>
                  <a:tcPr/>
                </a:tc>
              </a:tr>
              <a:tr h="719181">
                <a:tc>
                  <a:txBody>
                    <a:bodyPr/>
                    <a:lstStyle/>
                    <a:p>
                      <a:r>
                        <a:rPr lang="en-US" dirty="0" smtClean="0"/>
                        <a:t>&lt;&lt;</a:t>
                      </a:r>
                      <a:r>
                        <a:rPr lang="en-US" dirty="0" err="1" smtClean="0"/>
                        <a:t>otros</a:t>
                      </a:r>
                      <a:r>
                        <a:rPr lang="en-US" dirty="0" smtClean="0"/>
                        <a:t> </a:t>
                      </a:r>
                      <a:r>
                        <a:rPr lang="en-US" dirty="0" err="1" smtClean="0"/>
                        <a:t>encabezados</a:t>
                      </a:r>
                      <a:r>
                        <a:rPr lang="en-US" dirty="0" smtClean="0"/>
                        <a:t>&gt;&gt;</a:t>
                      </a:r>
                      <a:endParaRPr lang="en-US" dirty="0"/>
                    </a:p>
                  </a:txBody>
                  <a:tcPr/>
                </a:tc>
              </a:tr>
              <a:tr h="1438362">
                <a:tc>
                  <a:txBody>
                    <a:bodyPr/>
                    <a:lstStyle/>
                    <a:p>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7059782"/>
              </p:ext>
            </p:extLst>
          </p:nvPr>
        </p:nvGraphicFramePr>
        <p:xfrm>
          <a:off x="6523826" y="4482749"/>
          <a:ext cx="2503509" cy="1432536"/>
        </p:xfrm>
        <a:graphic>
          <a:graphicData uri="http://schemas.openxmlformats.org/drawingml/2006/table">
            <a:tbl>
              <a:tblPr firstRow="1" bandRow="1">
                <a:tableStyleId>{10A1B5D5-9B99-4C35-A422-299274C87663}</a:tableStyleId>
              </a:tblPr>
              <a:tblGrid>
                <a:gridCol w="2503509"/>
              </a:tblGrid>
              <a:tr h="477512">
                <a:tc>
                  <a:txBody>
                    <a:bodyPr/>
                    <a:lstStyle/>
                    <a:p>
                      <a:r>
                        <a:rPr lang="en-US" dirty="0" err="1" smtClean="0"/>
                        <a:t>Trama</a:t>
                      </a:r>
                      <a:r>
                        <a:rPr lang="en-US" dirty="0" smtClean="0"/>
                        <a:t> TCP</a:t>
                      </a:r>
                      <a:endParaRPr lang="en-US" dirty="0"/>
                    </a:p>
                  </a:txBody>
                  <a:tcPr/>
                </a:tc>
              </a:tr>
              <a:tr h="477512">
                <a:tc>
                  <a:txBody>
                    <a:bodyPr/>
                    <a:lstStyle/>
                    <a:p>
                      <a:r>
                        <a:rPr lang="en-US" dirty="0" smtClean="0"/>
                        <a:t>SRC PORT: 15547</a:t>
                      </a:r>
                      <a:endParaRPr lang="en-US" dirty="0"/>
                    </a:p>
                  </a:txBody>
                  <a:tcPr/>
                </a:tc>
              </a:tr>
              <a:tr h="477512">
                <a:tc>
                  <a:txBody>
                    <a:bodyPr/>
                    <a:lstStyle/>
                    <a:p>
                      <a:r>
                        <a:rPr lang="en-US" dirty="0" smtClean="0"/>
                        <a:t>DST PORT: 80</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8520737"/>
              </p:ext>
            </p:extLst>
          </p:nvPr>
        </p:nvGraphicFramePr>
        <p:xfrm>
          <a:off x="3041499" y="4084782"/>
          <a:ext cx="3482326" cy="1112520"/>
        </p:xfrm>
        <a:graphic>
          <a:graphicData uri="http://schemas.openxmlformats.org/drawingml/2006/table">
            <a:tbl>
              <a:tblPr firstRow="1" bandRow="1">
                <a:tableStyleId>{9DCAF9ED-07DC-4A11-8D7F-57B35C25682E}</a:tableStyleId>
              </a:tblPr>
              <a:tblGrid>
                <a:gridCol w="1157306"/>
                <a:gridCol w="1061352"/>
                <a:gridCol w="607972"/>
                <a:gridCol w="655696"/>
              </a:tblGrid>
              <a:tr h="370840">
                <a:tc>
                  <a:txBody>
                    <a:bodyPr/>
                    <a:lstStyle/>
                    <a:p>
                      <a:r>
                        <a:rPr lang="en-US" sz="1200" dirty="0" err="1" smtClean="0"/>
                        <a:t>DSrc</a:t>
                      </a:r>
                      <a:endParaRPr lang="en-US" sz="1200" dirty="0"/>
                    </a:p>
                  </a:txBody>
                  <a:tcPr/>
                </a:tc>
                <a:tc>
                  <a:txBody>
                    <a:bodyPr/>
                    <a:lstStyle/>
                    <a:p>
                      <a:r>
                        <a:rPr lang="en-US" sz="1200" dirty="0" err="1" smtClean="0"/>
                        <a:t>DDst</a:t>
                      </a:r>
                      <a:endParaRPr lang="en-US" sz="1200" dirty="0"/>
                    </a:p>
                  </a:txBody>
                  <a:tcPr/>
                </a:tc>
                <a:tc>
                  <a:txBody>
                    <a:bodyPr/>
                    <a:lstStyle/>
                    <a:p>
                      <a:r>
                        <a:rPr lang="en-US" sz="1200" dirty="0" smtClean="0"/>
                        <a:t>Port1</a:t>
                      </a:r>
                      <a:endParaRPr lang="en-US" sz="1200" dirty="0"/>
                    </a:p>
                  </a:txBody>
                  <a:tcPr/>
                </a:tc>
                <a:tc>
                  <a:txBody>
                    <a:bodyPr/>
                    <a:lstStyle/>
                    <a:p>
                      <a:r>
                        <a:rPr lang="en-US" sz="1200" dirty="0" smtClean="0"/>
                        <a:t>Port2</a:t>
                      </a:r>
                      <a:endParaRPr lang="en-US" sz="1200" dirty="0"/>
                    </a:p>
                  </a:txBody>
                  <a:tcPr/>
                </a:tc>
              </a:tr>
              <a:tr h="370840">
                <a:tc>
                  <a:txBody>
                    <a:bodyPr/>
                    <a:lstStyle/>
                    <a:p>
                      <a:r>
                        <a:rPr lang="en-US" sz="1200" dirty="0" smtClean="0"/>
                        <a:t>2001:db8::128</a:t>
                      </a:r>
                      <a:endParaRPr lang="en-US" sz="1200" dirty="0"/>
                    </a:p>
                  </a:txBody>
                  <a:tcPr/>
                </a:tc>
                <a:tc>
                  <a:txBody>
                    <a:bodyPr/>
                    <a:lstStyle/>
                    <a:p>
                      <a:r>
                        <a:rPr lang="en-US" sz="1200" dirty="0" smtClean="0"/>
                        <a:t>69.63.190.18</a:t>
                      </a:r>
                      <a:endParaRPr lang="en-US" sz="1200" dirty="0"/>
                    </a:p>
                  </a:txBody>
                  <a:tcPr/>
                </a:tc>
                <a:tc>
                  <a:txBody>
                    <a:bodyPr/>
                    <a:lstStyle/>
                    <a:p>
                      <a:r>
                        <a:rPr lang="en-US" sz="1200" dirty="0" smtClean="0"/>
                        <a:t>32768</a:t>
                      </a:r>
                      <a:endParaRPr lang="en-US" sz="1200" dirty="0"/>
                    </a:p>
                  </a:txBody>
                  <a:tcPr/>
                </a:tc>
                <a:tc>
                  <a:txBody>
                    <a:bodyPr/>
                    <a:lstStyle/>
                    <a:p>
                      <a:r>
                        <a:rPr lang="en-US" sz="1200" dirty="0" smtClean="0"/>
                        <a:t>15547</a:t>
                      </a:r>
                      <a:endParaRPr lang="en-US" sz="1200" dirty="0"/>
                    </a:p>
                  </a:txBody>
                  <a:tcPr/>
                </a:tc>
              </a:tr>
              <a:tr h="370840">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bl>
          </a:graphicData>
        </a:graphic>
      </p:graphicFrame>
      <p:sp>
        <p:nvSpPr>
          <p:cNvPr id="11" name="Right Arrow 10"/>
          <p:cNvSpPr/>
          <p:nvPr/>
        </p:nvSpPr>
        <p:spPr>
          <a:xfrm>
            <a:off x="3242040" y="3263990"/>
            <a:ext cx="690743" cy="401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578076" y="3260430"/>
            <a:ext cx="690743" cy="401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047257" y="2974353"/>
            <a:ext cx="1871693" cy="601554"/>
          </a:xfrm>
          <a:prstGeom prst="roundRect">
            <a:avLst/>
          </a:prstGeom>
          <a:noFill/>
          <a:ln w="38100" cmpd="sng">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7070980" y="3059913"/>
            <a:ext cx="1362780" cy="515994"/>
          </a:xfrm>
          <a:prstGeom prst="roundRect">
            <a:avLst/>
          </a:prstGeom>
          <a:noFill/>
          <a:ln w="38100" cmpd="sng">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3676540" y="1726684"/>
            <a:ext cx="2228206" cy="10248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err="1" smtClean="0"/>
              <a:t>Mapeo</a:t>
            </a:r>
            <a:r>
              <a:rPr lang="en-US" dirty="0" smtClean="0"/>
              <a:t> </a:t>
            </a:r>
            <a:r>
              <a:rPr lang="en-US" dirty="0" err="1" smtClean="0"/>
              <a:t>algorítmico</a:t>
            </a:r>
            <a:r>
              <a:rPr lang="en-US" dirty="0" smtClean="0"/>
              <a:t> de </a:t>
            </a:r>
            <a:r>
              <a:rPr lang="en-US" dirty="0" err="1" smtClean="0"/>
              <a:t>direcciones</a:t>
            </a:r>
            <a:endParaRPr lang="en-US" dirty="0"/>
          </a:p>
        </p:txBody>
      </p:sp>
      <p:cxnSp>
        <p:nvCxnSpPr>
          <p:cNvPr id="17" name="Curved Connector 16"/>
          <p:cNvCxnSpPr/>
          <p:nvPr/>
        </p:nvCxnSpPr>
        <p:spPr>
          <a:xfrm flipV="1">
            <a:off x="2618142" y="2038601"/>
            <a:ext cx="980411" cy="790933"/>
          </a:xfrm>
          <a:prstGeom prst="curvedConnector3">
            <a:avLst/>
          </a:prstGeom>
          <a:ln w="57150" cmpd="sng">
            <a:solidFill>
              <a:srgbClr val="FF2929"/>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a:off x="6033620" y="2191002"/>
            <a:ext cx="1429142" cy="783351"/>
          </a:xfrm>
          <a:prstGeom prst="curvedConnector3">
            <a:avLst>
              <a:gd name="adj1" fmla="val 97553"/>
            </a:avLst>
          </a:prstGeom>
          <a:ln w="57150" cmpd="sng">
            <a:solidFill>
              <a:srgbClr val="FF292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1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DNS64</a:t>
            </a:r>
            <a:endParaRPr lang="en-US" dirty="0"/>
          </a:p>
        </p:txBody>
      </p:sp>
      <p:sp>
        <p:nvSpPr>
          <p:cNvPr id="3" name="Content Placeholder 2"/>
          <p:cNvSpPr>
            <a:spLocks noGrp="1"/>
          </p:cNvSpPr>
          <p:nvPr>
            <p:ph idx="1"/>
          </p:nvPr>
        </p:nvSpPr>
        <p:spPr/>
        <p:txBody>
          <a:bodyPr>
            <a:normAutofit fontScale="92500" lnSpcReduction="10000"/>
          </a:bodyPr>
          <a:lstStyle/>
          <a:p>
            <a:r>
              <a:rPr lang="en-US" dirty="0"/>
              <a:t>Si </a:t>
            </a:r>
            <a:r>
              <a:rPr lang="en-US" dirty="0" err="1"/>
              <a:t>sólo</a:t>
            </a:r>
            <a:r>
              <a:rPr lang="en-US" dirty="0"/>
              <a:t> </a:t>
            </a:r>
            <a:r>
              <a:rPr lang="en-US" dirty="0" err="1"/>
              <a:t>tenemos</a:t>
            </a:r>
            <a:r>
              <a:rPr lang="en-US" dirty="0"/>
              <a:t> IPv6...</a:t>
            </a:r>
          </a:p>
          <a:p>
            <a:pPr lvl="1"/>
            <a:r>
              <a:rPr lang="en-US" dirty="0" err="1"/>
              <a:t>Que</a:t>
            </a:r>
            <a:r>
              <a:rPr lang="en-US" dirty="0"/>
              <a:t> </a:t>
            </a:r>
            <a:r>
              <a:rPr lang="en-US" dirty="0" err="1"/>
              <a:t>pasa</a:t>
            </a:r>
            <a:r>
              <a:rPr lang="en-US" dirty="0"/>
              <a:t> </a:t>
            </a:r>
            <a:r>
              <a:rPr lang="en-US" dirty="0" err="1"/>
              <a:t>cuando</a:t>
            </a:r>
            <a:r>
              <a:rPr lang="en-US" dirty="0"/>
              <a:t> </a:t>
            </a:r>
            <a:r>
              <a:rPr lang="en-US" dirty="0" err="1"/>
              <a:t>www.example.com</a:t>
            </a:r>
            <a:r>
              <a:rPr lang="en-US" dirty="0"/>
              <a:t> </a:t>
            </a:r>
            <a:r>
              <a:rPr lang="en-US" dirty="0" err="1"/>
              <a:t>sólo</a:t>
            </a:r>
            <a:r>
              <a:rPr lang="en-US" dirty="0"/>
              <a:t> </a:t>
            </a:r>
            <a:r>
              <a:rPr lang="en-US" dirty="0" err="1"/>
              <a:t>tiene</a:t>
            </a:r>
            <a:r>
              <a:rPr lang="en-US" dirty="0"/>
              <a:t> </a:t>
            </a:r>
            <a:r>
              <a:rPr lang="en-US" dirty="0" err="1"/>
              <a:t>una</a:t>
            </a:r>
            <a:r>
              <a:rPr lang="en-US" dirty="0"/>
              <a:t> </a:t>
            </a:r>
            <a:r>
              <a:rPr lang="en-US" dirty="0" err="1"/>
              <a:t>direccion</a:t>
            </a:r>
            <a:r>
              <a:rPr lang="en-US" dirty="0"/>
              <a:t> IPv4 (</a:t>
            </a:r>
            <a:r>
              <a:rPr lang="en-US" dirty="0" err="1"/>
              <a:t>registro</a:t>
            </a:r>
            <a:r>
              <a:rPr lang="en-US" dirty="0"/>
              <a:t> A en el DNS)?</a:t>
            </a:r>
          </a:p>
          <a:p>
            <a:pPr lvl="1"/>
            <a:r>
              <a:rPr lang="en-US" dirty="0"/>
              <a:t>No </a:t>
            </a:r>
            <a:r>
              <a:rPr lang="en-US" dirty="0" err="1"/>
              <a:t>es</a:t>
            </a:r>
            <a:r>
              <a:rPr lang="en-US" dirty="0"/>
              <a:t> </a:t>
            </a:r>
            <a:r>
              <a:rPr lang="en-US" dirty="0" err="1"/>
              <a:t>posible</a:t>
            </a:r>
            <a:r>
              <a:rPr lang="en-US" dirty="0"/>
              <a:t> </a:t>
            </a:r>
            <a:r>
              <a:rPr lang="en-US" dirty="0" err="1" smtClean="0"/>
              <a:t>obtener</a:t>
            </a:r>
            <a:r>
              <a:rPr lang="en-US" dirty="0" smtClean="0"/>
              <a:t> la </a:t>
            </a:r>
            <a:r>
              <a:rPr lang="en-US" dirty="0" err="1"/>
              <a:t>dirección</a:t>
            </a:r>
            <a:r>
              <a:rPr lang="en-US" dirty="0"/>
              <a:t> </a:t>
            </a:r>
            <a:r>
              <a:rPr lang="en-US" dirty="0" smtClean="0"/>
              <a:t>IPv6 AAAA</a:t>
            </a:r>
            <a:endParaRPr lang="en-US" dirty="0"/>
          </a:p>
          <a:p>
            <a:r>
              <a:rPr lang="en-US" dirty="0"/>
              <a:t>Para </a:t>
            </a:r>
            <a:r>
              <a:rPr lang="en-US" dirty="0" err="1"/>
              <a:t>esto</a:t>
            </a:r>
            <a:r>
              <a:rPr lang="en-US" dirty="0"/>
              <a:t> se </a:t>
            </a:r>
            <a:r>
              <a:rPr lang="en-US" dirty="0" err="1"/>
              <a:t>usa</a:t>
            </a:r>
            <a:r>
              <a:rPr lang="en-US" dirty="0"/>
              <a:t> DNS64</a:t>
            </a:r>
          </a:p>
          <a:p>
            <a:pPr lvl="1"/>
            <a:r>
              <a:rPr lang="en-US" dirty="0" err="1"/>
              <a:t>Es</a:t>
            </a:r>
            <a:r>
              <a:rPr lang="en-US" dirty="0"/>
              <a:t> </a:t>
            </a:r>
            <a:r>
              <a:rPr lang="en-US" dirty="0" smtClean="0"/>
              <a:t>un </a:t>
            </a:r>
            <a:r>
              <a:rPr lang="en-US" dirty="0"/>
              <a:t>DNS </a:t>
            </a:r>
            <a:r>
              <a:rPr lang="en-US" dirty="0" err="1"/>
              <a:t>que</a:t>
            </a:r>
            <a:r>
              <a:rPr lang="en-US" dirty="0"/>
              <a:t> </a:t>
            </a:r>
            <a:r>
              <a:rPr lang="en-US" dirty="0" err="1"/>
              <a:t>transforma</a:t>
            </a:r>
            <a:r>
              <a:rPr lang="en-US" dirty="0"/>
              <a:t> </a:t>
            </a:r>
            <a:r>
              <a:rPr lang="en-US" dirty="0" err="1"/>
              <a:t>respuestas</a:t>
            </a:r>
            <a:r>
              <a:rPr lang="en-US" dirty="0"/>
              <a:t> </a:t>
            </a:r>
            <a:r>
              <a:rPr lang="en-US" dirty="0" err="1"/>
              <a:t>sólo</a:t>
            </a:r>
            <a:r>
              <a:rPr lang="en-US" dirty="0"/>
              <a:t> A en un </a:t>
            </a:r>
            <a:r>
              <a:rPr lang="en-US" dirty="0" err="1"/>
              <a:t>registro</a:t>
            </a:r>
            <a:r>
              <a:rPr lang="en-US" dirty="0"/>
              <a:t> AAAA del </a:t>
            </a:r>
            <a:r>
              <a:rPr lang="en-US" dirty="0" err="1"/>
              <a:t>rango</a:t>
            </a:r>
            <a:r>
              <a:rPr lang="en-US" dirty="0"/>
              <a:t> 64:ff9b::/96</a:t>
            </a:r>
          </a:p>
          <a:p>
            <a:pPr lvl="1"/>
            <a:r>
              <a:rPr lang="en-US" dirty="0"/>
              <a:t>De </a:t>
            </a:r>
            <a:r>
              <a:rPr lang="en-US" dirty="0" err="1"/>
              <a:t>esa</a:t>
            </a:r>
            <a:r>
              <a:rPr lang="en-US" dirty="0"/>
              <a:t> forma, se </a:t>
            </a:r>
            <a:r>
              <a:rPr lang="en-US" dirty="0" err="1"/>
              <a:t>establece</a:t>
            </a:r>
            <a:r>
              <a:rPr lang="en-US" dirty="0"/>
              <a:t> </a:t>
            </a:r>
            <a:r>
              <a:rPr lang="en-US" dirty="0" err="1"/>
              <a:t>una</a:t>
            </a:r>
            <a:r>
              <a:rPr lang="en-US" dirty="0"/>
              <a:t> </a:t>
            </a:r>
            <a:r>
              <a:rPr lang="en-US" dirty="0" err="1"/>
              <a:t>conexión</a:t>
            </a:r>
            <a:r>
              <a:rPr lang="en-US" dirty="0"/>
              <a:t> con </a:t>
            </a:r>
            <a:r>
              <a:rPr lang="en-US" dirty="0" err="1"/>
              <a:t>una</a:t>
            </a:r>
            <a:r>
              <a:rPr lang="en-US" dirty="0"/>
              <a:t> </a:t>
            </a:r>
            <a:r>
              <a:rPr lang="en-US" dirty="0" err="1"/>
              <a:t>dirección</a:t>
            </a:r>
            <a:r>
              <a:rPr lang="en-US" dirty="0"/>
              <a:t> IPv6 (</a:t>
            </a:r>
            <a:r>
              <a:rPr lang="en-US" dirty="0" err="1"/>
              <a:t>que</a:t>
            </a:r>
            <a:r>
              <a:rPr lang="en-US" dirty="0"/>
              <a:t> </a:t>
            </a:r>
            <a:r>
              <a:rPr lang="en-US" dirty="0" err="1"/>
              <a:t>luego</a:t>
            </a:r>
            <a:r>
              <a:rPr lang="en-US" dirty="0"/>
              <a:t> </a:t>
            </a:r>
            <a:r>
              <a:rPr lang="en-US" dirty="0" err="1"/>
              <a:t>pasa</a:t>
            </a:r>
            <a:r>
              <a:rPr lang="en-US" dirty="0"/>
              <a:t> </a:t>
            </a:r>
            <a:r>
              <a:rPr lang="en-US" dirty="0" err="1"/>
              <a:t>por</a:t>
            </a:r>
            <a:r>
              <a:rPr lang="en-US" dirty="0"/>
              <a:t> el NAT64 para </a:t>
            </a:r>
            <a:r>
              <a:rPr lang="en-US" dirty="0" err="1"/>
              <a:t>llegar</a:t>
            </a:r>
            <a:r>
              <a:rPr lang="en-US" dirty="0"/>
              <a:t> a IPv4)</a:t>
            </a:r>
          </a:p>
          <a:p>
            <a:pPr marL="0" indent="0">
              <a:buNone/>
            </a:pPr>
            <a:endParaRPr lang="en-US" dirty="0"/>
          </a:p>
        </p:txBody>
      </p:sp>
    </p:spTree>
    <p:extLst>
      <p:ext uri="{BB962C8B-B14F-4D97-AF65-F5344CB8AC3E}">
        <p14:creationId xmlns:p14="http://schemas.microsoft.com/office/powerpoint/2010/main" val="51910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NAT64</a:t>
            </a:r>
            <a:endParaRPr lang="en-US" dirty="0"/>
          </a:p>
        </p:txBody>
      </p:sp>
      <p:pic>
        <p:nvPicPr>
          <p:cNvPr id="4" name="Content Placeholder 3"/>
          <p:cNvPicPr>
            <a:picLocks noGrp="1" noChangeAspect="1"/>
          </p:cNvPicPr>
          <p:nvPr>
            <p:ph idx="1"/>
          </p:nvPr>
        </p:nvPicPr>
        <p:blipFill>
          <a:blip r:embed="rId2"/>
          <a:stretch>
            <a:fillRect/>
          </a:stretch>
        </p:blipFill>
        <p:spPr>
          <a:xfrm>
            <a:off x="673896" y="1600200"/>
            <a:ext cx="7796208" cy="4525963"/>
          </a:xfrm>
          <a:prstGeom prst="rect">
            <a:avLst/>
          </a:prstGeom>
        </p:spPr>
      </p:pic>
    </p:spTree>
    <p:extLst>
      <p:ext uri="{BB962C8B-B14F-4D97-AF65-F5344CB8AC3E}">
        <p14:creationId xmlns:p14="http://schemas.microsoft.com/office/powerpoint/2010/main" val="688347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DNS64</a:t>
            </a:r>
            <a:endParaRPr lang="en-US" dirty="0"/>
          </a:p>
        </p:txBody>
      </p:sp>
      <p:sp>
        <p:nvSpPr>
          <p:cNvPr id="3" name="Content Placeholder 2"/>
          <p:cNvSpPr>
            <a:spLocks noGrp="1"/>
          </p:cNvSpPr>
          <p:nvPr>
            <p:ph idx="1"/>
          </p:nvPr>
        </p:nvSpPr>
        <p:spPr/>
        <p:txBody>
          <a:bodyPr>
            <a:normAutofit fontScale="92500"/>
          </a:bodyPr>
          <a:lstStyle/>
          <a:p>
            <a:r>
              <a:rPr lang="en-US" dirty="0" smtClean="0"/>
              <a:t>DNS64 </a:t>
            </a:r>
            <a:r>
              <a:rPr lang="en-US" dirty="0" err="1" smtClean="0"/>
              <a:t>es</a:t>
            </a:r>
            <a:r>
              <a:rPr lang="en-US" dirty="0" smtClean="0"/>
              <a:t> </a:t>
            </a:r>
            <a:r>
              <a:rPr lang="en-US" dirty="0" err="1" smtClean="0"/>
              <a:t>una</a:t>
            </a:r>
            <a:r>
              <a:rPr lang="en-US" dirty="0" smtClean="0"/>
              <a:t> </a:t>
            </a:r>
            <a:r>
              <a:rPr lang="en-US" dirty="0" err="1" smtClean="0"/>
              <a:t>traducción</a:t>
            </a:r>
            <a:r>
              <a:rPr lang="en-US" dirty="0" smtClean="0"/>
              <a:t> a </a:t>
            </a:r>
            <a:r>
              <a:rPr lang="en-US" dirty="0" err="1" smtClean="0"/>
              <a:t>nivel</a:t>
            </a:r>
            <a:r>
              <a:rPr lang="en-US" dirty="0" smtClean="0"/>
              <a:t> de DNS </a:t>
            </a:r>
            <a:r>
              <a:rPr lang="en-US" dirty="0" err="1" smtClean="0"/>
              <a:t>que</a:t>
            </a:r>
            <a:r>
              <a:rPr lang="en-US" dirty="0" smtClean="0"/>
              <a:t> </a:t>
            </a:r>
            <a:r>
              <a:rPr lang="en-US" dirty="0" err="1" smtClean="0"/>
              <a:t>obra</a:t>
            </a:r>
            <a:r>
              <a:rPr lang="en-US" dirty="0" smtClean="0"/>
              <a:t> </a:t>
            </a:r>
            <a:r>
              <a:rPr lang="en-US" dirty="0" err="1" smtClean="0"/>
              <a:t>como</a:t>
            </a:r>
            <a:r>
              <a:rPr lang="en-US" dirty="0" smtClean="0"/>
              <a:t> </a:t>
            </a:r>
            <a:r>
              <a:rPr lang="en-US" dirty="0" err="1" smtClean="0"/>
              <a:t>complemento</a:t>
            </a:r>
            <a:r>
              <a:rPr lang="en-US" dirty="0" smtClean="0"/>
              <a:t> de NAT64 </a:t>
            </a:r>
            <a:r>
              <a:rPr lang="en-US" dirty="0" err="1" smtClean="0"/>
              <a:t>para</a:t>
            </a:r>
            <a:r>
              <a:rPr lang="en-US" dirty="0" smtClean="0"/>
              <a:t> </a:t>
            </a:r>
            <a:r>
              <a:rPr lang="en-US" dirty="0" err="1" smtClean="0"/>
              <a:t>permitir</a:t>
            </a:r>
            <a:r>
              <a:rPr lang="en-US" dirty="0" smtClean="0"/>
              <a:t> </a:t>
            </a:r>
            <a:r>
              <a:rPr lang="en-US" dirty="0" err="1" smtClean="0"/>
              <a:t>que</a:t>
            </a:r>
            <a:r>
              <a:rPr lang="en-US" dirty="0" smtClean="0"/>
              <a:t> los </a:t>
            </a:r>
            <a:r>
              <a:rPr lang="en-US" dirty="0" err="1" smtClean="0"/>
              <a:t>clientes</a:t>
            </a:r>
            <a:r>
              <a:rPr lang="en-US" dirty="0" smtClean="0"/>
              <a:t> v6 “</a:t>
            </a:r>
            <a:r>
              <a:rPr lang="en-US" dirty="0" err="1" smtClean="0"/>
              <a:t>vean</a:t>
            </a:r>
            <a:r>
              <a:rPr lang="en-US" dirty="0" smtClean="0"/>
              <a:t>” el </a:t>
            </a:r>
            <a:r>
              <a:rPr lang="en-US" dirty="0" err="1" smtClean="0"/>
              <a:t>contenido</a:t>
            </a:r>
            <a:r>
              <a:rPr lang="en-US" dirty="0" smtClean="0"/>
              <a:t> solo-v4</a:t>
            </a:r>
          </a:p>
          <a:p>
            <a:r>
              <a:rPr lang="en-US" dirty="0" smtClean="0"/>
              <a:t>¿</a:t>
            </a:r>
            <a:r>
              <a:rPr lang="en-US" dirty="0" err="1" smtClean="0"/>
              <a:t>Cómo</a:t>
            </a:r>
            <a:r>
              <a:rPr lang="en-US" dirty="0" smtClean="0"/>
              <a:t>?</a:t>
            </a:r>
          </a:p>
          <a:p>
            <a:pPr lvl="1"/>
            <a:r>
              <a:rPr lang="en-US" dirty="0" smtClean="0"/>
              <a:t>A </a:t>
            </a:r>
            <a:r>
              <a:rPr lang="en-US" dirty="0" err="1" smtClean="0"/>
              <a:t>través</a:t>
            </a:r>
            <a:r>
              <a:rPr lang="en-US" dirty="0" smtClean="0"/>
              <a:t> de un </a:t>
            </a:r>
            <a:r>
              <a:rPr lang="en-US" dirty="0" err="1" smtClean="0"/>
              <a:t>servidor</a:t>
            </a:r>
            <a:r>
              <a:rPr lang="en-US" dirty="0" smtClean="0"/>
              <a:t> </a:t>
            </a:r>
            <a:r>
              <a:rPr lang="en-US" dirty="0" err="1" smtClean="0"/>
              <a:t>recursivo</a:t>
            </a:r>
            <a:r>
              <a:rPr lang="en-US" dirty="0"/>
              <a:t> </a:t>
            </a:r>
            <a:r>
              <a:rPr lang="en-US" dirty="0" err="1" smtClean="0"/>
              <a:t>especialmente</a:t>
            </a:r>
            <a:r>
              <a:rPr lang="en-US" dirty="0" smtClean="0"/>
              <a:t> </a:t>
            </a:r>
            <a:r>
              <a:rPr lang="en-US" dirty="0" err="1" smtClean="0"/>
              <a:t>adaptado</a:t>
            </a:r>
            <a:endParaRPr lang="en-US" dirty="0" smtClean="0"/>
          </a:p>
          <a:p>
            <a:pPr lvl="1"/>
            <a:r>
              <a:rPr lang="en-US" dirty="0" err="1" smtClean="0"/>
              <a:t>Cuando</a:t>
            </a:r>
            <a:r>
              <a:rPr lang="en-US" dirty="0" smtClean="0"/>
              <a:t> </a:t>
            </a:r>
            <a:r>
              <a:rPr lang="en-US" dirty="0" err="1" smtClean="0"/>
              <a:t>recibe</a:t>
            </a:r>
            <a:r>
              <a:rPr lang="en-US" dirty="0" smtClean="0"/>
              <a:t> </a:t>
            </a:r>
            <a:r>
              <a:rPr lang="en-US" dirty="0" err="1" smtClean="0"/>
              <a:t>una</a:t>
            </a:r>
            <a:r>
              <a:rPr lang="en-US" dirty="0" smtClean="0"/>
              <a:t> </a:t>
            </a:r>
            <a:r>
              <a:rPr lang="en-US" dirty="0" err="1" smtClean="0"/>
              <a:t>pregunta</a:t>
            </a:r>
            <a:r>
              <a:rPr lang="en-US" dirty="0" smtClean="0"/>
              <a:t> </a:t>
            </a:r>
            <a:r>
              <a:rPr lang="en-US" dirty="0" err="1" smtClean="0"/>
              <a:t>por</a:t>
            </a:r>
            <a:r>
              <a:rPr lang="en-US" dirty="0" smtClean="0"/>
              <a:t> un AAAA</a:t>
            </a:r>
          </a:p>
          <a:p>
            <a:pPr lvl="2"/>
            <a:r>
              <a:rPr lang="en-US" dirty="0" err="1" smtClean="0"/>
              <a:t>Pregunta</a:t>
            </a:r>
            <a:r>
              <a:rPr lang="en-US" dirty="0" smtClean="0"/>
              <a:t> </a:t>
            </a:r>
            <a:r>
              <a:rPr lang="en-US" dirty="0" err="1" smtClean="0"/>
              <a:t>hacia</a:t>
            </a:r>
            <a:r>
              <a:rPr lang="en-US" dirty="0" smtClean="0"/>
              <a:t> </a:t>
            </a:r>
            <a:r>
              <a:rPr lang="en-US" dirty="0" err="1" smtClean="0"/>
              <a:t>afuera</a:t>
            </a:r>
            <a:r>
              <a:rPr lang="en-US" dirty="0" smtClean="0"/>
              <a:t> </a:t>
            </a:r>
            <a:r>
              <a:rPr lang="en-US" dirty="0" err="1" smtClean="0"/>
              <a:t>por</a:t>
            </a:r>
            <a:r>
              <a:rPr lang="en-US" dirty="0" smtClean="0"/>
              <a:t> A y AAAA</a:t>
            </a:r>
          </a:p>
          <a:p>
            <a:pPr lvl="3"/>
            <a:r>
              <a:rPr lang="en-US" dirty="0" smtClean="0"/>
              <a:t>Si </a:t>
            </a:r>
            <a:r>
              <a:rPr lang="en-US" dirty="0" err="1" smtClean="0"/>
              <a:t>recibe</a:t>
            </a:r>
            <a:r>
              <a:rPr lang="en-US" dirty="0" smtClean="0"/>
              <a:t> un A </a:t>
            </a:r>
            <a:r>
              <a:rPr lang="en-US" dirty="0" err="1" smtClean="0"/>
              <a:t>solamente</a:t>
            </a:r>
            <a:r>
              <a:rPr lang="en-US" dirty="0" smtClean="0"/>
              <a:t>, lo </a:t>
            </a:r>
            <a:r>
              <a:rPr lang="en-US" dirty="0" err="1" smtClean="0"/>
              <a:t>convierte</a:t>
            </a:r>
            <a:r>
              <a:rPr lang="en-US" dirty="0" smtClean="0"/>
              <a:t> en un AAAA, </a:t>
            </a:r>
            <a:r>
              <a:rPr lang="en-US" dirty="0" err="1" smtClean="0"/>
              <a:t>aplicando</a:t>
            </a:r>
            <a:r>
              <a:rPr lang="en-US" dirty="0" smtClean="0"/>
              <a:t> el </a:t>
            </a:r>
            <a:r>
              <a:rPr lang="en-US" dirty="0" err="1" smtClean="0"/>
              <a:t>mismo</a:t>
            </a:r>
            <a:r>
              <a:rPr lang="en-US" dirty="0" smtClean="0"/>
              <a:t> </a:t>
            </a:r>
            <a:r>
              <a:rPr lang="en-US" dirty="0" err="1" smtClean="0"/>
              <a:t>algoritmo</a:t>
            </a:r>
            <a:r>
              <a:rPr lang="en-US" dirty="0" smtClean="0"/>
              <a:t> de </a:t>
            </a:r>
            <a:r>
              <a:rPr lang="en-US" dirty="0" err="1" smtClean="0"/>
              <a:t>mapeo</a:t>
            </a:r>
            <a:r>
              <a:rPr lang="en-US" dirty="0" smtClean="0"/>
              <a:t> de </a:t>
            </a:r>
            <a:r>
              <a:rPr lang="en-US" dirty="0" err="1" smtClean="0"/>
              <a:t>direcciones</a:t>
            </a:r>
            <a:endParaRPr lang="en-US" dirty="0" smtClean="0"/>
          </a:p>
          <a:p>
            <a:endParaRPr lang="en-US" dirty="0"/>
          </a:p>
        </p:txBody>
      </p:sp>
    </p:spTree>
    <p:extLst>
      <p:ext uri="{BB962C8B-B14F-4D97-AF65-F5344CB8AC3E}">
        <p14:creationId xmlns:p14="http://schemas.microsoft.com/office/powerpoint/2010/main" val="318660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Arquitectura</a:t>
            </a:r>
            <a:r>
              <a:rPr lang="en-US" dirty="0" smtClean="0"/>
              <a:t> de red con NAT64</a:t>
            </a:r>
            <a:endParaRPr lang="en-US" dirty="0"/>
          </a:p>
        </p:txBody>
      </p:sp>
      <p:pic>
        <p:nvPicPr>
          <p:cNvPr id="4" name="Content Placeholder 3"/>
          <p:cNvPicPr>
            <a:picLocks noGrp="1" noChangeAspect="1"/>
          </p:cNvPicPr>
          <p:nvPr>
            <p:ph idx="1"/>
          </p:nvPr>
        </p:nvPicPr>
        <p:blipFill>
          <a:blip r:embed="rId3"/>
          <a:srcRect t="-6724" b="-6724"/>
          <a:stretch>
            <a:fillRect/>
          </a:stretch>
        </p:blipFill>
        <p:spPr>
          <a:xfrm>
            <a:off x="490266" y="1511300"/>
            <a:ext cx="8348934" cy="4368800"/>
          </a:xfrm>
        </p:spPr>
      </p:pic>
    </p:spTree>
    <p:extLst>
      <p:ext uri="{BB962C8B-B14F-4D97-AF65-F5344CB8AC3E}">
        <p14:creationId xmlns:p14="http://schemas.microsoft.com/office/powerpoint/2010/main" val="191712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a:t>
            </a:r>
            <a:r>
              <a:rPr lang="en-US" dirty="0" err="1"/>
              <a:t>grandes</a:t>
            </a:r>
            <a:r>
              <a:rPr lang="en-US" dirty="0"/>
              <a:t> </a:t>
            </a:r>
            <a:r>
              <a:rPr lang="en-US" dirty="0" err="1" smtClean="0"/>
              <a:t>rasgos</a:t>
            </a:r>
            <a:endParaRPr lang="en-US" dirty="0"/>
          </a:p>
        </p:txBody>
      </p:sp>
      <p:sp>
        <p:nvSpPr>
          <p:cNvPr id="3" name="Content Placeholder 2"/>
          <p:cNvSpPr>
            <a:spLocks noGrp="1"/>
          </p:cNvSpPr>
          <p:nvPr>
            <p:ph idx="1"/>
          </p:nvPr>
        </p:nvSpPr>
        <p:spPr/>
        <p:txBody>
          <a:bodyPr>
            <a:normAutofit/>
          </a:bodyPr>
          <a:lstStyle/>
          <a:p>
            <a:r>
              <a:rPr lang="en-US" dirty="0" err="1"/>
              <a:t>Tres</a:t>
            </a:r>
            <a:r>
              <a:rPr lang="en-US" dirty="0"/>
              <a:t> </a:t>
            </a:r>
            <a:r>
              <a:rPr lang="en-US" dirty="0" err="1"/>
              <a:t>tipos</a:t>
            </a:r>
            <a:r>
              <a:rPr lang="en-US" dirty="0"/>
              <a:t> de </a:t>
            </a:r>
            <a:r>
              <a:rPr lang="en-US" dirty="0" err="1"/>
              <a:t>mecanismos</a:t>
            </a:r>
            <a:r>
              <a:rPr lang="en-US" dirty="0"/>
              <a:t> de </a:t>
            </a:r>
            <a:r>
              <a:rPr lang="en-US" dirty="0" err="1"/>
              <a:t>transición</a:t>
            </a:r>
            <a:endParaRPr lang="en-US" dirty="0"/>
          </a:p>
          <a:p>
            <a:pPr lvl="1"/>
            <a:r>
              <a:rPr lang="en-US" dirty="0"/>
              <a:t>Dual Stack</a:t>
            </a:r>
          </a:p>
          <a:p>
            <a:pPr lvl="1"/>
            <a:r>
              <a:rPr lang="en-US" dirty="0" err="1"/>
              <a:t>Túneles</a:t>
            </a:r>
            <a:endParaRPr lang="en-US" dirty="0"/>
          </a:p>
          <a:p>
            <a:pPr lvl="1"/>
            <a:r>
              <a:rPr lang="en-US" dirty="0" err="1" smtClean="0"/>
              <a:t>Traducción</a:t>
            </a:r>
            <a:endParaRPr lang="en-US" dirty="0"/>
          </a:p>
          <a:p>
            <a:r>
              <a:rPr lang="en-US" dirty="0" err="1"/>
              <a:t>Veremos</a:t>
            </a:r>
            <a:r>
              <a:rPr lang="en-US" dirty="0"/>
              <a:t> </a:t>
            </a:r>
            <a:r>
              <a:rPr lang="en-US" dirty="0" err="1"/>
              <a:t>sólo</a:t>
            </a:r>
            <a:r>
              <a:rPr lang="en-US" dirty="0"/>
              <a:t> los </a:t>
            </a:r>
            <a:r>
              <a:rPr lang="en-US" dirty="0" err="1"/>
              <a:t>más</a:t>
            </a:r>
            <a:r>
              <a:rPr lang="en-US" dirty="0"/>
              <a:t> </a:t>
            </a:r>
            <a:r>
              <a:rPr lang="en-US" dirty="0" err="1"/>
              <a:t>difundidos</a:t>
            </a:r>
            <a:endParaRPr lang="en-US" dirty="0"/>
          </a:p>
          <a:p>
            <a:pPr lvl="1"/>
            <a:r>
              <a:rPr lang="en-US" dirty="0"/>
              <a:t>Hay </a:t>
            </a:r>
            <a:r>
              <a:rPr lang="en-US" dirty="0" err="1"/>
              <a:t>una</a:t>
            </a:r>
            <a:r>
              <a:rPr lang="en-US" dirty="0"/>
              <a:t> gran </a:t>
            </a:r>
            <a:r>
              <a:rPr lang="en-US" dirty="0" err="1"/>
              <a:t>cantidad</a:t>
            </a:r>
            <a:r>
              <a:rPr lang="en-US" dirty="0"/>
              <a:t> de </a:t>
            </a:r>
            <a:r>
              <a:rPr lang="en-US" dirty="0" err="1"/>
              <a:t>mecanismos</a:t>
            </a:r>
            <a:r>
              <a:rPr lang="en-US" dirty="0"/>
              <a:t> </a:t>
            </a:r>
            <a:r>
              <a:rPr lang="en-US" dirty="0" err="1"/>
              <a:t>propuestos</a:t>
            </a:r>
            <a:r>
              <a:rPr lang="en-US" dirty="0"/>
              <a:t> y en </a:t>
            </a:r>
            <a:r>
              <a:rPr lang="en-US" dirty="0" err="1"/>
              <a:t>discusión</a:t>
            </a:r>
            <a:endParaRPr lang="en-US" dirty="0"/>
          </a:p>
          <a:p>
            <a:pPr marL="0" indent="0">
              <a:buNone/>
            </a:pPr>
            <a:endParaRPr lang="en-US" dirty="0"/>
          </a:p>
        </p:txBody>
      </p:sp>
    </p:spTree>
    <p:extLst>
      <p:ext uri="{BB962C8B-B14F-4D97-AF65-F5344CB8AC3E}">
        <p14:creationId xmlns:p14="http://schemas.microsoft.com/office/powerpoint/2010/main" val="138966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endParaRPr lang="en-US" dirty="0"/>
          </a:p>
        </p:txBody>
      </p:sp>
      <p:sp>
        <p:nvSpPr>
          <p:cNvPr id="3" name="Content Placeholder 2"/>
          <p:cNvSpPr>
            <a:spLocks noGrp="1"/>
          </p:cNvSpPr>
          <p:nvPr>
            <p:ph idx="1"/>
          </p:nvPr>
        </p:nvSpPr>
        <p:spPr/>
        <p:txBody>
          <a:bodyPr>
            <a:normAutofit lnSpcReduction="10000"/>
          </a:bodyPr>
          <a:lstStyle/>
          <a:p>
            <a:r>
              <a:rPr lang="en-US" dirty="0"/>
              <a:t>Host IPv6 only, 2800:110:300::100 </a:t>
            </a:r>
            <a:r>
              <a:rPr lang="en-US" dirty="0" err="1"/>
              <a:t>intenta</a:t>
            </a:r>
            <a:r>
              <a:rPr lang="en-US" dirty="0"/>
              <a:t> </a:t>
            </a:r>
            <a:r>
              <a:rPr lang="en-US" dirty="0" err="1"/>
              <a:t>comunicarse</a:t>
            </a:r>
            <a:r>
              <a:rPr lang="en-US" dirty="0"/>
              <a:t> con </a:t>
            </a:r>
            <a:r>
              <a:rPr lang="en-US" dirty="0" err="1"/>
              <a:t>www.unpa.edu.ar</a:t>
            </a:r>
            <a:endParaRPr lang="en-US" dirty="0"/>
          </a:p>
          <a:p>
            <a:r>
              <a:rPr lang="en-US" dirty="0" err="1"/>
              <a:t>Dir</a:t>
            </a:r>
            <a:r>
              <a:rPr lang="en-US" dirty="0"/>
              <a:t> IP de </a:t>
            </a:r>
            <a:r>
              <a:rPr lang="en-US" dirty="0" err="1"/>
              <a:t>www.unpa.edu.ar</a:t>
            </a:r>
            <a:r>
              <a:rPr lang="en-US" dirty="0"/>
              <a:t> </a:t>
            </a:r>
            <a:r>
              <a:rPr lang="en-US" dirty="0" err="1"/>
              <a:t>es</a:t>
            </a:r>
            <a:r>
              <a:rPr lang="en-US" dirty="0"/>
              <a:t> 170.210.92.22, no </a:t>
            </a:r>
            <a:r>
              <a:rPr lang="en-US" dirty="0" err="1"/>
              <a:t>tiene</a:t>
            </a:r>
            <a:r>
              <a:rPr lang="en-US" dirty="0"/>
              <a:t> </a:t>
            </a:r>
            <a:r>
              <a:rPr lang="en-US" dirty="0" err="1"/>
              <a:t>dir</a:t>
            </a:r>
            <a:r>
              <a:rPr lang="en-US" dirty="0"/>
              <a:t> IPv6</a:t>
            </a:r>
          </a:p>
          <a:p>
            <a:pPr lvl="1"/>
            <a:r>
              <a:rPr lang="sv-SE" dirty="0"/>
              <a:t>DNS </a:t>
            </a:r>
            <a:r>
              <a:rPr lang="sv-SE" dirty="0" err="1"/>
              <a:t>retorna</a:t>
            </a:r>
            <a:r>
              <a:rPr lang="sv-SE" dirty="0"/>
              <a:t> </a:t>
            </a:r>
            <a:r>
              <a:rPr lang="sv-SE" dirty="0" err="1"/>
              <a:t>registro</a:t>
            </a:r>
            <a:r>
              <a:rPr lang="sv-SE" dirty="0"/>
              <a:t> A = 170.210.92.22</a:t>
            </a:r>
          </a:p>
          <a:p>
            <a:pPr lvl="1"/>
            <a:r>
              <a:rPr lang="es-ES_tradnl" dirty="0"/>
              <a:t>DNS64 convierte a AAAA = 64:ff9b::170.210.92.22</a:t>
            </a:r>
          </a:p>
          <a:p>
            <a:r>
              <a:rPr lang="es-ES_tradnl" dirty="0"/>
              <a:t>Se establece la conexión entre 2800:110:300::100 y 64:ff9b::170.210.92.22</a:t>
            </a:r>
          </a:p>
          <a:p>
            <a:pPr lvl="1"/>
            <a:r>
              <a:rPr lang="es-ES_tradnl" dirty="0"/>
              <a:t>El NAT64 se encargará de traducir a </a:t>
            </a:r>
            <a:r>
              <a:rPr lang="es-ES_tradnl" dirty="0" smtClean="0"/>
              <a:t>IPv4</a:t>
            </a:r>
            <a:endParaRPr lang="es-ES_tradnl" dirty="0"/>
          </a:p>
        </p:txBody>
      </p:sp>
    </p:spTree>
    <p:extLst>
      <p:ext uri="{BB962C8B-B14F-4D97-AF65-F5344CB8AC3E}">
        <p14:creationId xmlns:p14="http://schemas.microsoft.com/office/powerpoint/2010/main" val="81663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464XLAT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51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Problema</a:t>
            </a:r>
            <a:r>
              <a:rPr lang="en-US" dirty="0" smtClean="0"/>
              <a:t> de NAT64/DNS64:</a:t>
            </a:r>
          </a:p>
          <a:p>
            <a:pPr lvl="1"/>
            <a:r>
              <a:rPr lang="en-US" dirty="0" err="1" smtClean="0"/>
              <a:t>Es</a:t>
            </a:r>
            <a:r>
              <a:rPr lang="en-US" dirty="0" smtClean="0"/>
              <a:t> </a:t>
            </a:r>
            <a:r>
              <a:rPr lang="en-US" dirty="0" err="1" smtClean="0"/>
              <a:t>una</a:t>
            </a:r>
            <a:r>
              <a:rPr lang="en-US" dirty="0" smtClean="0"/>
              <a:t> </a:t>
            </a:r>
            <a:r>
              <a:rPr lang="en-US" dirty="0" err="1" smtClean="0"/>
              <a:t>buena</a:t>
            </a:r>
            <a:r>
              <a:rPr lang="en-US" dirty="0" smtClean="0"/>
              <a:t> </a:t>
            </a:r>
            <a:r>
              <a:rPr lang="en-US" dirty="0" err="1" smtClean="0"/>
              <a:t>solución</a:t>
            </a:r>
            <a:r>
              <a:rPr lang="en-US" dirty="0" smtClean="0"/>
              <a:t> para un </a:t>
            </a:r>
            <a:r>
              <a:rPr lang="en-US" dirty="0" err="1" smtClean="0"/>
              <a:t>mundo</a:t>
            </a:r>
            <a:r>
              <a:rPr lang="en-US" dirty="0" smtClean="0"/>
              <a:t> </a:t>
            </a:r>
            <a:r>
              <a:rPr lang="en-US" dirty="0" err="1" smtClean="0"/>
              <a:t>mayormente</a:t>
            </a:r>
            <a:r>
              <a:rPr lang="en-US" dirty="0" smtClean="0"/>
              <a:t> IPv6</a:t>
            </a:r>
          </a:p>
          <a:p>
            <a:pPr lvl="1"/>
            <a:r>
              <a:rPr lang="en-US" dirty="0" smtClean="0"/>
              <a:t>Sin embargo, </a:t>
            </a:r>
            <a:r>
              <a:rPr lang="en-US" dirty="0" err="1" smtClean="0"/>
              <a:t>algunas</a:t>
            </a:r>
            <a:r>
              <a:rPr lang="en-US" dirty="0" smtClean="0"/>
              <a:t> </a:t>
            </a:r>
            <a:r>
              <a:rPr lang="en-US" dirty="0" err="1" smtClean="0"/>
              <a:t>aplicaciones</a:t>
            </a:r>
            <a:r>
              <a:rPr lang="en-US" dirty="0" smtClean="0"/>
              <a:t> no </a:t>
            </a:r>
            <a:r>
              <a:rPr lang="en-US" dirty="0" err="1" smtClean="0"/>
              <a:t>funcionan</a:t>
            </a:r>
            <a:endParaRPr lang="en-US" dirty="0" smtClean="0"/>
          </a:p>
          <a:p>
            <a:pPr lvl="1"/>
            <a:r>
              <a:rPr lang="en-US" dirty="0" err="1" smtClean="0"/>
              <a:t>Particularmente</a:t>
            </a:r>
            <a:r>
              <a:rPr lang="en-US" dirty="0" smtClean="0"/>
              <a:t> skype, </a:t>
            </a:r>
            <a:r>
              <a:rPr lang="en-US" dirty="0" err="1" smtClean="0"/>
              <a:t>whatsapp</a:t>
            </a:r>
            <a:endParaRPr lang="en-US" dirty="0" smtClean="0"/>
          </a:p>
          <a:p>
            <a:pPr lvl="1"/>
            <a:r>
              <a:rPr lang="en-US" dirty="0" err="1" smtClean="0"/>
              <a:t>Problemas</a:t>
            </a:r>
            <a:r>
              <a:rPr lang="en-US" dirty="0" smtClean="0"/>
              <a:t> con </a:t>
            </a:r>
            <a:r>
              <a:rPr lang="en-US" dirty="0" err="1" smtClean="0"/>
              <a:t>sitios</a:t>
            </a:r>
            <a:r>
              <a:rPr lang="en-US" dirty="0" smtClean="0"/>
              <a:t> </a:t>
            </a:r>
            <a:r>
              <a:rPr lang="en-US" dirty="0" err="1" smtClean="0"/>
              <a:t>que</a:t>
            </a:r>
            <a:r>
              <a:rPr lang="en-US" dirty="0" smtClean="0"/>
              <a:t> </a:t>
            </a:r>
            <a:r>
              <a:rPr lang="en-US" dirty="0" err="1" smtClean="0"/>
              <a:t>usan</a:t>
            </a:r>
            <a:r>
              <a:rPr lang="en-US" dirty="0" smtClean="0"/>
              <a:t> </a:t>
            </a:r>
            <a:r>
              <a:rPr lang="en-US" dirty="0" err="1" smtClean="0"/>
              <a:t>literales</a:t>
            </a:r>
            <a:r>
              <a:rPr lang="en-US" dirty="0" smtClean="0"/>
              <a:t> IPv4</a:t>
            </a:r>
          </a:p>
          <a:p>
            <a:r>
              <a:rPr lang="en-US" dirty="0" smtClean="0"/>
              <a:t>La RFC 6877 define un </a:t>
            </a:r>
            <a:r>
              <a:rPr lang="en-US" dirty="0" err="1" smtClean="0"/>
              <a:t>mecanismo</a:t>
            </a:r>
            <a:r>
              <a:rPr lang="en-US" dirty="0" smtClean="0"/>
              <a:t> de </a:t>
            </a:r>
            <a:r>
              <a:rPr lang="en-US" dirty="0" err="1" smtClean="0"/>
              <a:t>doble</a:t>
            </a:r>
            <a:r>
              <a:rPr lang="en-US" dirty="0" smtClean="0"/>
              <a:t> </a:t>
            </a:r>
            <a:r>
              <a:rPr lang="en-US" dirty="0" err="1" smtClean="0"/>
              <a:t>traducción</a:t>
            </a:r>
            <a:r>
              <a:rPr lang="en-US" dirty="0" smtClean="0"/>
              <a:t>: 464XLAT a fin de resolver </a:t>
            </a:r>
            <a:r>
              <a:rPr lang="en-US" dirty="0" err="1" smtClean="0"/>
              <a:t>estos</a:t>
            </a:r>
            <a:r>
              <a:rPr lang="en-US" dirty="0" smtClean="0"/>
              <a:t> </a:t>
            </a:r>
            <a:r>
              <a:rPr lang="en-US" dirty="0" err="1" smtClean="0"/>
              <a:t>problemas</a:t>
            </a:r>
            <a:endParaRPr lang="en-US" dirty="0" smtClean="0"/>
          </a:p>
          <a:p>
            <a:endParaRPr lang="en-US" dirty="0"/>
          </a:p>
        </p:txBody>
      </p:sp>
    </p:spTree>
    <p:extLst>
      <p:ext uri="{BB962C8B-B14F-4D97-AF65-F5344CB8AC3E}">
        <p14:creationId xmlns:p14="http://schemas.microsoft.com/office/powerpoint/2010/main" val="998126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Combina</a:t>
            </a:r>
            <a:r>
              <a:rPr lang="en-US" dirty="0" smtClean="0"/>
              <a:t> un NAT64 en la red del </a:t>
            </a:r>
            <a:r>
              <a:rPr lang="en-US" dirty="0" err="1" smtClean="0"/>
              <a:t>proveedor</a:t>
            </a:r>
            <a:r>
              <a:rPr lang="en-US" dirty="0" smtClean="0"/>
              <a:t> (PLAT) con un </a:t>
            </a:r>
            <a:r>
              <a:rPr lang="en-US" dirty="0" err="1" smtClean="0"/>
              <a:t>mecanismo</a:t>
            </a:r>
            <a:r>
              <a:rPr lang="en-US" dirty="0" smtClean="0"/>
              <a:t> de </a:t>
            </a:r>
            <a:r>
              <a:rPr lang="en-US" dirty="0" err="1" smtClean="0"/>
              <a:t>traducción</a:t>
            </a:r>
            <a:r>
              <a:rPr lang="en-US" dirty="0" smtClean="0"/>
              <a:t> en la red del </a:t>
            </a:r>
            <a:r>
              <a:rPr lang="en-US" dirty="0" err="1" smtClean="0"/>
              <a:t>cliente</a:t>
            </a:r>
            <a:r>
              <a:rPr lang="en-US" dirty="0" smtClean="0"/>
              <a:t> o en el </a:t>
            </a:r>
            <a:r>
              <a:rPr lang="en-US" dirty="0" err="1" smtClean="0"/>
              <a:t>dispositivo</a:t>
            </a:r>
            <a:r>
              <a:rPr lang="en-US" dirty="0" smtClean="0"/>
              <a:t> (CLAT)</a:t>
            </a:r>
          </a:p>
          <a:p>
            <a:r>
              <a:rPr lang="en-US" dirty="0" smtClean="0"/>
              <a:t>PLAT: Provider side translator</a:t>
            </a:r>
          </a:p>
          <a:p>
            <a:pPr lvl="1"/>
            <a:r>
              <a:rPr lang="en-US" dirty="0" smtClean="0"/>
              <a:t>La </a:t>
            </a:r>
            <a:r>
              <a:rPr lang="en-US" dirty="0" err="1" smtClean="0"/>
              <a:t>traducción</a:t>
            </a:r>
            <a:r>
              <a:rPr lang="en-US" dirty="0" smtClean="0"/>
              <a:t> en el PLAT </a:t>
            </a:r>
            <a:r>
              <a:rPr lang="en-US" dirty="0" err="1" smtClean="0"/>
              <a:t>es</a:t>
            </a:r>
            <a:r>
              <a:rPr lang="en-US" dirty="0" smtClean="0"/>
              <a:t> </a:t>
            </a:r>
            <a:r>
              <a:rPr lang="en-US" dirty="0" err="1" smtClean="0"/>
              <a:t>stateful</a:t>
            </a:r>
            <a:endParaRPr lang="en-US" dirty="0" smtClean="0"/>
          </a:p>
          <a:p>
            <a:pPr lvl="1"/>
            <a:r>
              <a:rPr lang="en-US" dirty="0" smtClean="0"/>
              <a:t>El PLAT </a:t>
            </a:r>
            <a:r>
              <a:rPr lang="en-US" dirty="0" err="1" smtClean="0"/>
              <a:t>es</a:t>
            </a:r>
            <a:r>
              <a:rPr lang="en-US" dirty="0" smtClean="0"/>
              <a:t> un NAT64</a:t>
            </a:r>
          </a:p>
          <a:p>
            <a:r>
              <a:rPr lang="en-US" dirty="0" smtClean="0"/>
              <a:t>CLAT: customer side translator</a:t>
            </a:r>
          </a:p>
          <a:p>
            <a:pPr lvl="1"/>
            <a:r>
              <a:rPr lang="en-US" dirty="0"/>
              <a:t>La </a:t>
            </a:r>
            <a:r>
              <a:rPr lang="en-US" dirty="0" err="1"/>
              <a:t>traducción</a:t>
            </a:r>
            <a:r>
              <a:rPr lang="en-US" dirty="0"/>
              <a:t> en el CLAT </a:t>
            </a:r>
            <a:r>
              <a:rPr lang="en-US" dirty="0" err="1"/>
              <a:t>es</a:t>
            </a:r>
            <a:r>
              <a:rPr lang="en-US" dirty="0"/>
              <a:t> </a:t>
            </a:r>
            <a:r>
              <a:rPr lang="en-US" dirty="0" smtClean="0"/>
              <a:t>stateless</a:t>
            </a:r>
          </a:p>
          <a:p>
            <a:pPr lvl="1"/>
            <a:r>
              <a:rPr lang="en-US" dirty="0" smtClean="0"/>
              <a:t>El CLAT traduce de IPv4 </a:t>
            </a:r>
            <a:r>
              <a:rPr lang="en-US" dirty="0" err="1" smtClean="0"/>
              <a:t>privado</a:t>
            </a:r>
            <a:r>
              <a:rPr lang="en-US" dirty="0" smtClean="0"/>
              <a:t> a IPv6, </a:t>
            </a:r>
            <a:r>
              <a:rPr lang="en-US" dirty="0" err="1" smtClean="0"/>
              <a:t>traducción</a:t>
            </a:r>
            <a:r>
              <a:rPr lang="en-US" dirty="0" smtClean="0"/>
              <a:t> 1-1, </a:t>
            </a:r>
            <a:r>
              <a:rPr lang="en-US" dirty="0" err="1" smtClean="0"/>
              <a:t>dentro</a:t>
            </a:r>
            <a:r>
              <a:rPr lang="en-US" dirty="0" smtClean="0"/>
              <a:t> de un </a:t>
            </a:r>
            <a:r>
              <a:rPr lang="en-US" dirty="0" err="1" smtClean="0"/>
              <a:t>rango</a:t>
            </a:r>
            <a:r>
              <a:rPr lang="en-US" dirty="0" smtClean="0"/>
              <a:t> </a:t>
            </a:r>
            <a:r>
              <a:rPr lang="en-US" dirty="0" err="1" smtClean="0"/>
              <a:t>predeterminado</a:t>
            </a:r>
            <a:endParaRPr lang="en-US" dirty="0"/>
          </a:p>
          <a:p>
            <a:pPr marL="457200" lvl="1" indent="0">
              <a:buNone/>
            </a:pPr>
            <a:endParaRPr lang="en-US" dirty="0" smtClean="0"/>
          </a:p>
          <a:p>
            <a:endParaRPr lang="en-US" dirty="0"/>
          </a:p>
        </p:txBody>
      </p:sp>
    </p:spTree>
    <p:extLst>
      <p:ext uri="{BB962C8B-B14F-4D97-AF65-F5344CB8AC3E}">
        <p14:creationId xmlns:p14="http://schemas.microsoft.com/office/powerpoint/2010/main" val="1652743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464XLAT</a:t>
            </a:r>
            <a:endParaRPr lang="en-US" dirty="0"/>
          </a:p>
        </p:txBody>
      </p:sp>
      <p:sp>
        <p:nvSpPr>
          <p:cNvPr id="5" name="Rectangle 4"/>
          <p:cNvSpPr/>
          <p:nvPr/>
        </p:nvSpPr>
        <p:spPr>
          <a:xfrm>
            <a:off x="961901" y="1225689"/>
            <a:ext cx="6923314" cy="5632311"/>
          </a:xfrm>
          <a:prstGeom prst="rect">
            <a:avLst/>
          </a:prstGeom>
        </p:spPr>
        <p:txBody>
          <a:bodyPr wrap="square">
            <a:spAutoFit/>
          </a:bodyPr>
          <a:lstStyle/>
          <a:p>
            <a:r>
              <a:rPr lang="en-US" sz="1200" dirty="0">
                <a:solidFill>
                  <a:prstClr val="black"/>
                </a:solidFill>
                <a:latin typeface="Courier" charset="0"/>
              </a:rPr>
              <a:t> </a:t>
            </a:r>
            <a:r>
              <a:rPr lang="en-US" sz="1200" dirty="0" smtClean="0">
                <a:solidFill>
                  <a:prstClr val="black"/>
                </a:solidFill>
                <a:latin typeface="Courier" charset="0"/>
              </a:rPr>
              <a:t>                                +------+</a:t>
            </a:r>
            <a:endParaRPr lang="en-US" sz="1200" dirty="0">
              <a:solidFill>
                <a:prstClr val="black"/>
              </a:solidFill>
              <a:latin typeface="Courier" charset="0"/>
            </a:endParaRPr>
          </a:p>
          <a:p>
            <a:r>
              <a:rPr lang="en-US" sz="1200" dirty="0">
                <a:solidFill>
                  <a:prstClr val="black"/>
                </a:solidFill>
                <a:latin typeface="Courier" charset="0"/>
              </a:rPr>
              <a:t>                                 |  v6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         \</a:t>
            </a:r>
          </a:p>
          <a:p>
            <a:r>
              <a:rPr lang="ro-RO" sz="1200" dirty="0">
                <a:solidFill>
                  <a:prstClr val="black"/>
                </a:solidFill>
                <a:latin typeface="Courier" charset="0"/>
              </a:rPr>
              <a:t>                              /   IPv6    \</a:t>
            </a:r>
          </a:p>
          <a:p>
            <a:r>
              <a:rPr lang="ro-RO" sz="1200" dirty="0">
                <a:solidFill>
                  <a:prstClr val="black"/>
                </a:solidFill>
                <a:latin typeface="Courier" charset="0"/>
              </a:rPr>
              <a:t>                             |  Internet   |</a:t>
            </a:r>
          </a:p>
          <a:p>
            <a:r>
              <a:rPr lang="ro-RO" sz="1200" dirty="0">
                <a:solidFill>
                  <a:prstClr val="black"/>
                </a:solidFill>
                <a:latin typeface="Courier" charset="0"/>
              </a:rPr>
              <a:t>                              \           /</a:t>
            </a:r>
          </a:p>
          <a:p>
            <a:r>
              <a:rPr lang="fr-FR" sz="1200" dirty="0">
                <a:solidFill>
                  <a:prstClr val="black"/>
                </a:solidFill>
                <a:latin typeface="Courier" charset="0"/>
              </a:rPr>
              <a:t>                               `----+----'</a:t>
            </a:r>
          </a:p>
          <a:p>
            <a:r>
              <a:rPr lang="fr-FR" sz="1200" dirty="0">
                <a:solidFill>
                  <a:prstClr val="black"/>
                </a:solidFill>
                <a:latin typeface="Courier" charset="0"/>
              </a:rPr>
              <a:t>                                    |</a:t>
            </a:r>
          </a:p>
          <a:p>
            <a:r>
              <a:rPr lang="fr-FR" sz="1200" dirty="0">
                <a:solidFill>
                  <a:prstClr val="black"/>
                </a:solidFill>
                <a:latin typeface="Courier" charset="0"/>
              </a:rPr>
              <a:t>   +------+   |                 .---+---.                    .------.</a:t>
            </a:r>
          </a:p>
          <a:p>
            <a:r>
              <a:rPr lang="fr-FR" sz="1200" dirty="0">
                <a:solidFill>
                  <a:prstClr val="black"/>
                </a:solidFill>
                <a:latin typeface="Courier" charset="0"/>
              </a:rPr>
              <a:t>   |  v6  +---+   +------+     /         \     +------+     /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      |    /   IPv6    \    |      |    /   IPv4   \</a:t>
            </a:r>
          </a:p>
          <a:p>
            <a:r>
              <a:rPr lang="en-US" sz="1200" dirty="0">
                <a:solidFill>
                  <a:prstClr val="black"/>
                </a:solidFill>
                <a:latin typeface="Courier" charset="0"/>
              </a:rPr>
              <a:t>   +------+   +---+ CLAT +---+   Network   +---+ PLAT +---+  Internet  |</a:t>
            </a:r>
          </a:p>
          <a:p>
            <a:r>
              <a:rPr lang="en-US" sz="1200" dirty="0">
                <a:solidFill>
                  <a:prstClr val="black"/>
                </a:solidFill>
                <a:latin typeface="Courier" charset="0"/>
              </a:rPr>
              <a:t>   +--------+ |   |      |    \           /    |      |    \           /</a:t>
            </a:r>
          </a:p>
          <a:p>
            <a:r>
              <a:rPr lang="fr-FR" sz="1200" dirty="0">
                <a:solidFill>
                  <a:prstClr val="black"/>
                </a:solidFill>
                <a:latin typeface="Courier" charset="0"/>
              </a:rPr>
              <a:t>   | v4p/v6 +-+   +------+     `---------'     +------+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a:t>
            </a:r>
          </a:p>
          <a:p>
            <a:r>
              <a:rPr lang="ro-RO" sz="1200" dirty="0">
                <a:solidFill>
                  <a:prstClr val="black"/>
                </a:solidFill>
                <a:latin typeface="Courier" charset="0"/>
              </a:rPr>
              <a:t>   +--------+ |                                               +--+---+</a:t>
            </a:r>
          </a:p>
          <a:p>
            <a:r>
              <a:rPr lang="ro-RO" sz="1200" dirty="0">
                <a:solidFill>
                  <a:prstClr val="black"/>
                </a:solidFill>
                <a:latin typeface="Courier" charset="0"/>
              </a:rPr>
              <a:t>   +------+   |                                               | v4g  |</a:t>
            </a:r>
          </a:p>
          <a:p>
            <a:r>
              <a:rPr lang="ro-RO" sz="1200" dirty="0">
                <a:solidFill>
                  <a:prstClr val="black"/>
                </a:solidFill>
                <a:latin typeface="Courier" charset="0"/>
              </a:rPr>
              <a:t>   | v4p  +---+                                               | </a:t>
            </a:r>
            <a:r>
              <a:rPr lang="ro-RO" sz="1200" dirty="0" err="1">
                <a:solidFill>
                  <a:prstClr val="black"/>
                </a:solidFill>
                <a:latin typeface="Courier" charset="0"/>
              </a:rPr>
              <a:t>host</a:t>
            </a:r>
            <a:r>
              <a:rPr lang="ro-RO" sz="1200" dirty="0">
                <a:solidFill>
                  <a:prstClr val="black"/>
                </a:solidFill>
                <a:latin typeface="Courier" charset="0"/>
              </a:rPr>
              <a:t>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a:t>
            </a:r>
          </a:p>
          <a:p>
            <a:r>
              <a:rPr lang="ro-RO" sz="1200" dirty="0">
                <a:solidFill>
                  <a:prstClr val="black"/>
                </a:solidFill>
                <a:latin typeface="Courier" charset="0"/>
              </a:rPr>
              <a:t>   +------+   |</a:t>
            </a:r>
          </a:p>
          <a:p>
            <a:endParaRPr lang="ro-RO" sz="1200" dirty="0">
              <a:solidFill>
                <a:prstClr val="black"/>
              </a:solidFill>
              <a:latin typeface="Courier" charset="0"/>
            </a:endParaRPr>
          </a:p>
          <a:p>
            <a:r>
              <a:rPr lang="ro-RO" sz="1200" dirty="0">
                <a:solidFill>
                  <a:prstClr val="black"/>
                </a:solidFill>
                <a:latin typeface="Courier" charset="0"/>
              </a:rPr>
              <a:t>          &lt;- v4p -&gt; XLAT &lt;--------- v6 --------&gt; XLAT &lt;- v4g -&gt;</a:t>
            </a:r>
          </a:p>
          <a:p>
            <a:endParaRPr lang="ro-RO" sz="1200" dirty="0">
              <a:solidFill>
                <a:prstClr val="black"/>
              </a:solidFill>
              <a:latin typeface="Courier" charset="0"/>
            </a:endParaRPr>
          </a:p>
          <a:p>
            <a:r>
              <a:rPr lang="ro-RO" sz="1200" dirty="0">
                <a:solidFill>
                  <a:prstClr val="black"/>
                </a:solidFill>
                <a:latin typeface="Courier" charset="0"/>
              </a:rPr>
              <a:t>     v6  : Global IPv6</a:t>
            </a:r>
          </a:p>
          <a:p>
            <a:r>
              <a:rPr lang="it-IT" sz="1200" dirty="0">
                <a:solidFill>
                  <a:prstClr val="black"/>
                </a:solidFill>
                <a:latin typeface="Courier" charset="0"/>
              </a:rPr>
              <a:t>     v4p : Private IPv4</a:t>
            </a:r>
          </a:p>
          <a:p>
            <a:r>
              <a:rPr lang="ro-RO" sz="1200" dirty="0">
                <a:solidFill>
                  <a:prstClr val="black"/>
                </a:solidFill>
                <a:latin typeface="Courier" charset="0"/>
              </a:rPr>
              <a:t>     v4g : Global IPv4</a:t>
            </a:r>
            <a:endParaRPr lang="en-US" sz="1200" dirty="0"/>
          </a:p>
        </p:txBody>
      </p:sp>
    </p:spTree>
    <p:extLst>
      <p:ext uri="{BB962C8B-B14F-4D97-AF65-F5344CB8AC3E}">
        <p14:creationId xmlns:p14="http://schemas.microsoft.com/office/powerpoint/2010/main" val="1550314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pic>
        <p:nvPicPr>
          <p:cNvPr id="4" name="Content Placeholder 3"/>
          <p:cNvPicPr>
            <a:picLocks noGrp="1" noChangeAspect="1"/>
          </p:cNvPicPr>
          <p:nvPr>
            <p:ph idx="1"/>
          </p:nvPr>
        </p:nvPicPr>
        <p:blipFill>
          <a:blip r:embed="rId2"/>
          <a:stretch>
            <a:fillRect/>
          </a:stretch>
        </p:blipFill>
        <p:spPr>
          <a:xfrm>
            <a:off x="342042" y="1417638"/>
            <a:ext cx="8459916" cy="4139100"/>
          </a:xfrm>
          <a:prstGeom prst="rect">
            <a:avLst/>
          </a:prstGeom>
        </p:spPr>
      </p:pic>
    </p:spTree>
    <p:extLst>
      <p:ext uri="{BB962C8B-B14F-4D97-AF65-F5344CB8AC3E}">
        <p14:creationId xmlns:p14="http://schemas.microsoft.com/office/powerpoint/2010/main" val="684714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6763"/>
          </a:xfrm>
        </p:spPr>
        <p:txBody>
          <a:bodyPr>
            <a:normAutofit/>
          </a:bodyPr>
          <a:lstStyle/>
          <a:p>
            <a:r>
              <a:rPr lang="es-CR" dirty="0"/>
              <a:t>464XLAT</a:t>
            </a:r>
            <a:endParaRPr lang="es-ES_tradnl" dirty="0"/>
          </a:p>
        </p:txBody>
      </p:sp>
      <p:pic>
        <p:nvPicPr>
          <p:cNvPr id="4" name="Imagen 3" descr="464XL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98" y="853507"/>
            <a:ext cx="7390329" cy="5574294"/>
          </a:xfrm>
          <a:prstGeom prst="rect">
            <a:avLst/>
          </a:prstGeom>
        </p:spPr>
      </p:pic>
    </p:spTree>
    <p:extLst>
      <p:ext uri="{BB962C8B-B14F-4D97-AF65-F5344CB8AC3E}">
        <p14:creationId xmlns:p14="http://schemas.microsoft.com/office/powerpoint/2010/main" val="84304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lstStyle/>
          <a:p>
            <a:r>
              <a:rPr lang="en-US" dirty="0" smtClean="0"/>
              <a:t>La red del </a:t>
            </a:r>
            <a:r>
              <a:rPr lang="en-US" dirty="0" err="1" smtClean="0"/>
              <a:t>usuario</a:t>
            </a:r>
            <a:r>
              <a:rPr lang="en-US" dirty="0" smtClean="0"/>
              <a:t> </a:t>
            </a:r>
            <a:r>
              <a:rPr lang="en-US" dirty="0" err="1" smtClean="0"/>
              <a:t>tiene</a:t>
            </a:r>
            <a:r>
              <a:rPr lang="en-US" dirty="0" smtClean="0"/>
              <a:t> IPv6 </a:t>
            </a:r>
            <a:r>
              <a:rPr lang="en-US" dirty="0" err="1" smtClean="0"/>
              <a:t>nativo</a:t>
            </a:r>
            <a:r>
              <a:rPr lang="en-US" dirty="0" smtClean="0"/>
              <a:t>, </a:t>
            </a:r>
            <a:r>
              <a:rPr lang="en-US" dirty="0" err="1" smtClean="0"/>
              <a:t>por</a:t>
            </a:r>
            <a:r>
              <a:rPr lang="en-US" dirty="0" smtClean="0"/>
              <a:t> lo </a:t>
            </a:r>
            <a:r>
              <a:rPr lang="en-US" dirty="0" err="1" smtClean="0"/>
              <a:t>tanto</a:t>
            </a:r>
            <a:r>
              <a:rPr lang="en-US" dirty="0" smtClean="0"/>
              <a:t>, no </a:t>
            </a:r>
            <a:r>
              <a:rPr lang="en-US" dirty="0" err="1" smtClean="0"/>
              <a:t>es</a:t>
            </a:r>
            <a:r>
              <a:rPr lang="en-US" dirty="0" smtClean="0"/>
              <a:t> </a:t>
            </a:r>
            <a:r>
              <a:rPr lang="en-US" dirty="0" err="1" smtClean="0"/>
              <a:t>necesario</a:t>
            </a:r>
            <a:r>
              <a:rPr lang="en-US" dirty="0" smtClean="0"/>
              <a:t> </a:t>
            </a:r>
            <a:r>
              <a:rPr lang="en-US" dirty="0" err="1" smtClean="0"/>
              <a:t>traducción</a:t>
            </a:r>
            <a:r>
              <a:rPr lang="en-US" dirty="0" smtClean="0"/>
              <a:t> para </a:t>
            </a:r>
            <a:r>
              <a:rPr lang="en-US" dirty="0" err="1" smtClean="0"/>
              <a:t>llegar</a:t>
            </a:r>
            <a:r>
              <a:rPr lang="en-US" dirty="0" smtClean="0"/>
              <a:t> a </a:t>
            </a:r>
            <a:r>
              <a:rPr lang="en-US" dirty="0" err="1" smtClean="0"/>
              <a:t>sitios</a:t>
            </a:r>
            <a:r>
              <a:rPr lang="en-US" dirty="0" smtClean="0"/>
              <a:t> IPv6</a:t>
            </a:r>
          </a:p>
          <a:p>
            <a:r>
              <a:rPr lang="en-US" dirty="0" smtClean="0"/>
              <a:t>El CLAT </a:t>
            </a:r>
            <a:r>
              <a:rPr lang="en-US" dirty="0" err="1" smtClean="0"/>
              <a:t>puede</a:t>
            </a:r>
            <a:r>
              <a:rPr lang="en-US" dirty="0" smtClean="0"/>
              <a:t> </a:t>
            </a:r>
            <a:r>
              <a:rPr lang="en-US" dirty="0" err="1" smtClean="0"/>
              <a:t>ser</a:t>
            </a:r>
            <a:r>
              <a:rPr lang="en-US" dirty="0" smtClean="0"/>
              <a:t> </a:t>
            </a:r>
            <a:r>
              <a:rPr lang="en-US" dirty="0" err="1" smtClean="0"/>
              <a:t>implementado</a:t>
            </a:r>
            <a:r>
              <a:rPr lang="en-US" dirty="0" smtClean="0"/>
              <a:t> en la red o en el </a:t>
            </a:r>
            <a:r>
              <a:rPr lang="en-US" dirty="0" err="1" smtClean="0"/>
              <a:t>dispositivo</a:t>
            </a:r>
            <a:endParaRPr lang="en-US" dirty="0" smtClean="0"/>
          </a:p>
          <a:p>
            <a:r>
              <a:rPr lang="en-US" dirty="0" err="1" smtClean="0"/>
              <a:t>Actualmente</a:t>
            </a:r>
            <a:r>
              <a:rPr lang="en-US" dirty="0" smtClean="0"/>
              <a:t> se </a:t>
            </a:r>
            <a:r>
              <a:rPr lang="en-US" dirty="0" err="1" smtClean="0"/>
              <a:t>está</a:t>
            </a:r>
            <a:r>
              <a:rPr lang="en-US" dirty="0" smtClean="0"/>
              <a:t> </a:t>
            </a:r>
            <a:r>
              <a:rPr lang="en-US" dirty="0" err="1" smtClean="0"/>
              <a:t>discutiendo</a:t>
            </a:r>
            <a:r>
              <a:rPr lang="en-US" dirty="0" smtClean="0"/>
              <a:t> la </a:t>
            </a:r>
            <a:r>
              <a:rPr lang="en-US" dirty="0" err="1" smtClean="0"/>
              <a:t>posibilidad</a:t>
            </a:r>
            <a:r>
              <a:rPr lang="en-US" dirty="0" smtClean="0"/>
              <a:t> de </a:t>
            </a:r>
            <a:r>
              <a:rPr lang="en-US" dirty="0" err="1" smtClean="0"/>
              <a:t>incluir</a:t>
            </a:r>
            <a:r>
              <a:rPr lang="en-US" dirty="0" smtClean="0"/>
              <a:t> un CLAT en los </a:t>
            </a:r>
            <a:r>
              <a:rPr lang="en-US" dirty="0" err="1" smtClean="0"/>
              <a:t>sistemas</a:t>
            </a:r>
            <a:r>
              <a:rPr lang="en-US" dirty="0" smtClean="0"/>
              <a:t> </a:t>
            </a:r>
            <a:r>
              <a:rPr lang="en-US" dirty="0" err="1" smtClean="0"/>
              <a:t>operativos</a:t>
            </a:r>
            <a:r>
              <a:rPr lang="en-US" dirty="0" smtClean="0"/>
              <a:t> </a:t>
            </a:r>
            <a:r>
              <a:rPr lang="en-US" dirty="0" err="1" smtClean="0"/>
              <a:t>tradicionales</a:t>
            </a:r>
            <a:endParaRPr lang="en-US" dirty="0"/>
          </a:p>
        </p:txBody>
      </p:sp>
    </p:spTree>
    <p:extLst>
      <p:ext uri="{BB962C8B-B14F-4D97-AF65-F5344CB8AC3E}">
        <p14:creationId xmlns:p14="http://schemas.microsoft.com/office/powerpoint/2010/main" val="397461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DS-Lite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13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sp>
        <p:nvSpPr>
          <p:cNvPr id="3" name="Content Placeholder 2"/>
          <p:cNvSpPr>
            <a:spLocks noGrp="1"/>
          </p:cNvSpPr>
          <p:nvPr>
            <p:ph idx="1"/>
          </p:nvPr>
        </p:nvSpPr>
        <p:spPr/>
        <p:txBody>
          <a:bodyPr/>
          <a:lstStyle/>
          <a:p>
            <a:r>
              <a:rPr lang="en-US" dirty="0" err="1" smtClean="0"/>
              <a:t>Definido</a:t>
            </a:r>
            <a:r>
              <a:rPr lang="en-US" dirty="0" smtClean="0"/>
              <a:t> en RFC 6333</a:t>
            </a:r>
          </a:p>
          <a:p>
            <a:r>
              <a:rPr lang="en-US" dirty="0" smtClean="0"/>
              <a:t>Similar a 464XLAT, </a:t>
            </a:r>
            <a:r>
              <a:rPr lang="en-US" dirty="0" err="1" smtClean="0"/>
              <a:t>pero</a:t>
            </a:r>
            <a:r>
              <a:rPr lang="en-US" dirty="0" smtClean="0"/>
              <a:t> </a:t>
            </a:r>
            <a:r>
              <a:rPr lang="en-US" dirty="0" err="1" smtClean="0"/>
              <a:t>encapsula</a:t>
            </a:r>
            <a:r>
              <a:rPr lang="en-US" dirty="0" smtClean="0"/>
              <a:t> en un </a:t>
            </a:r>
            <a:r>
              <a:rPr lang="en-US" dirty="0" err="1" smtClean="0"/>
              <a:t>túnel</a:t>
            </a:r>
            <a:r>
              <a:rPr lang="en-US" dirty="0" smtClean="0"/>
              <a:t> los </a:t>
            </a:r>
            <a:r>
              <a:rPr lang="en-US" dirty="0" err="1" smtClean="0"/>
              <a:t>paquetes</a:t>
            </a:r>
            <a:r>
              <a:rPr lang="en-US" dirty="0" smtClean="0"/>
              <a:t> IPv4 en </a:t>
            </a:r>
            <a:r>
              <a:rPr lang="en-US" dirty="0" err="1" smtClean="0"/>
              <a:t>vez</a:t>
            </a:r>
            <a:r>
              <a:rPr lang="en-US" dirty="0" smtClean="0"/>
              <a:t> de </a:t>
            </a:r>
            <a:r>
              <a:rPr lang="en-US" dirty="0" err="1" smtClean="0"/>
              <a:t>una</a:t>
            </a:r>
            <a:r>
              <a:rPr lang="en-US" dirty="0" smtClean="0"/>
              <a:t> </a:t>
            </a:r>
            <a:r>
              <a:rPr lang="en-US" dirty="0" err="1" smtClean="0"/>
              <a:t>doble</a:t>
            </a:r>
            <a:r>
              <a:rPr lang="en-US" dirty="0" smtClean="0"/>
              <a:t> </a:t>
            </a:r>
            <a:r>
              <a:rPr lang="en-US" dirty="0" err="1" smtClean="0"/>
              <a:t>traducción</a:t>
            </a:r>
            <a:endParaRPr lang="en-US" dirty="0" smtClean="0"/>
          </a:p>
          <a:p>
            <a:r>
              <a:rPr lang="en-US" dirty="0" smtClean="0"/>
              <a:t>En </a:t>
            </a:r>
            <a:r>
              <a:rPr lang="en-US" dirty="0" err="1" smtClean="0"/>
              <a:t>este</a:t>
            </a:r>
            <a:r>
              <a:rPr lang="en-US" dirty="0" smtClean="0"/>
              <a:t> </a:t>
            </a:r>
            <a:r>
              <a:rPr lang="en-US" dirty="0" err="1" smtClean="0"/>
              <a:t>caso</a:t>
            </a:r>
            <a:r>
              <a:rPr lang="en-US" dirty="0" smtClean="0"/>
              <a:t> el </a:t>
            </a:r>
            <a:r>
              <a:rPr lang="en-US" dirty="0" err="1" smtClean="0"/>
              <a:t>equipo</a:t>
            </a:r>
            <a:r>
              <a:rPr lang="en-US" dirty="0" smtClean="0"/>
              <a:t> de </a:t>
            </a:r>
            <a:r>
              <a:rPr lang="en-US" dirty="0" err="1" smtClean="0"/>
              <a:t>cliente</a:t>
            </a:r>
            <a:r>
              <a:rPr lang="en-US" dirty="0" smtClean="0"/>
              <a:t> </a:t>
            </a:r>
            <a:r>
              <a:rPr lang="en-US" dirty="0" err="1" smtClean="0"/>
              <a:t>recibe</a:t>
            </a:r>
            <a:r>
              <a:rPr lang="en-US" dirty="0" smtClean="0"/>
              <a:t> el </a:t>
            </a:r>
            <a:r>
              <a:rPr lang="en-US" dirty="0" err="1" smtClean="0"/>
              <a:t>nombre</a:t>
            </a:r>
            <a:r>
              <a:rPr lang="en-US" dirty="0" smtClean="0"/>
              <a:t> de B4: basic bridge broadband</a:t>
            </a:r>
          </a:p>
          <a:p>
            <a:r>
              <a:rPr lang="en-US" dirty="0" smtClean="0"/>
              <a:t>El </a:t>
            </a:r>
            <a:r>
              <a:rPr lang="en-US" dirty="0" err="1" smtClean="0"/>
              <a:t>traductor</a:t>
            </a:r>
            <a:r>
              <a:rPr lang="en-US" dirty="0" smtClean="0"/>
              <a:t> del </a:t>
            </a:r>
            <a:r>
              <a:rPr lang="en-US" dirty="0" err="1" smtClean="0"/>
              <a:t>proveedor</a:t>
            </a:r>
            <a:r>
              <a:rPr lang="en-US" dirty="0" smtClean="0"/>
              <a:t> </a:t>
            </a:r>
            <a:r>
              <a:rPr lang="en-US" dirty="0" err="1" smtClean="0"/>
              <a:t>recibe</a:t>
            </a:r>
            <a:r>
              <a:rPr lang="en-US" dirty="0" smtClean="0"/>
              <a:t> el </a:t>
            </a:r>
            <a:r>
              <a:rPr lang="en-US" dirty="0" err="1" smtClean="0"/>
              <a:t>nombre</a:t>
            </a:r>
            <a:r>
              <a:rPr lang="en-US" dirty="0" smtClean="0"/>
              <a:t> de AFTR (address family transition router)</a:t>
            </a:r>
            <a:endParaRPr lang="en-US" dirty="0"/>
          </a:p>
        </p:txBody>
      </p:sp>
    </p:spTree>
    <p:extLst>
      <p:ext uri="{BB962C8B-B14F-4D97-AF65-F5344CB8AC3E}">
        <p14:creationId xmlns:p14="http://schemas.microsoft.com/office/powerpoint/2010/main" val="159722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Paradigma</a:t>
            </a:r>
            <a:r>
              <a:rPr lang="en-US" dirty="0" smtClean="0"/>
              <a:t> en </a:t>
            </a:r>
            <a:r>
              <a:rPr lang="en-US" dirty="0"/>
              <a:t>los </a:t>
            </a:r>
            <a:r>
              <a:rPr lang="en-US" dirty="0" err="1" smtClean="0"/>
              <a:t>comienzos</a:t>
            </a:r>
            <a:endParaRPr lang="en-US" dirty="0"/>
          </a:p>
        </p:txBody>
      </p:sp>
      <p:sp>
        <p:nvSpPr>
          <p:cNvPr id="3" name="Content Placeholder 2"/>
          <p:cNvSpPr>
            <a:spLocks noGrp="1"/>
          </p:cNvSpPr>
          <p:nvPr>
            <p:ph idx="1"/>
          </p:nvPr>
        </p:nvSpPr>
        <p:spPr/>
        <p:txBody>
          <a:bodyPr>
            <a:normAutofit fontScale="92500"/>
          </a:bodyPr>
          <a:lstStyle/>
          <a:p>
            <a:r>
              <a:rPr lang="en-US" dirty="0" err="1"/>
              <a:t>Habrá</a:t>
            </a:r>
            <a:r>
              <a:rPr lang="en-US" dirty="0"/>
              <a:t> un </a:t>
            </a:r>
            <a:r>
              <a:rPr lang="en-US" dirty="0" err="1"/>
              <a:t>tiempo</a:t>
            </a:r>
            <a:r>
              <a:rPr lang="en-US" dirty="0"/>
              <a:t> de </a:t>
            </a:r>
            <a:r>
              <a:rPr lang="en-US" dirty="0" err="1"/>
              <a:t>convivencia</a:t>
            </a:r>
            <a:r>
              <a:rPr lang="en-US" dirty="0"/>
              <a:t> entre IPv6 e IPv4</a:t>
            </a:r>
          </a:p>
          <a:p>
            <a:pPr lvl="1"/>
            <a:r>
              <a:rPr lang="en-US" dirty="0"/>
              <a:t>Para </a:t>
            </a:r>
            <a:r>
              <a:rPr lang="en-US" dirty="0" err="1"/>
              <a:t>cuando</a:t>
            </a:r>
            <a:r>
              <a:rPr lang="en-US" dirty="0"/>
              <a:t> IPv4 se </a:t>
            </a:r>
            <a:r>
              <a:rPr lang="en-US" dirty="0" err="1"/>
              <a:t>agote</a:t>
            </a:r>
            <a:r>
              <a:rPr lang="en-US" dirty="0"/>
              <a:t>, IPv6 se </a:t>
            </a:r>
            <a:r>
              <a:rPr lang="en-US" dirty="0" err="1"/>
              <a:t>habrá</a:t>
            </a:r>
            <a:r>
              <a:rPr lang="en-US" dirty="0"/>
              <a:t> </a:t>
            </a:r>
            <a:r>
              <a:rPr lang="en-US" dirty="0" err="1"/>
              <a:t>implementado</a:t>
            </a:r>
            <a:r>
              <a:rPr lang="en-US" dirty="0"/>
              <a:t> en </a:t>
            </a:r>
            <a:r>
              <a:rPr lang="en-US" dirty="0" err="1"/>
              <a:t>toda</a:t>
            </a:r>
            <a:r>
              <a:rPr lang="en-US" dirty="0"/>
              <a:t> la red</a:t>
            </a:r>
          </a:p>
          <a:p>
            <a:pPr lvl="1"/>
            <a:r>
              <a:rPr lang="en-US" dirty="0"/>
              <a:t>Los </a:t>
            </a:r>
            <a:r>
              <a:rPr lang="en-US" dirty="0" err="1"/>
              <a:t>mecanismos</a:t>
            </a:r>
            <a:r>
              <a:rPr lang="en-US" dirty="0"/>
              <a:t> de </a:t>
            </a:r>
            <a:r>
              <a:rPr lang="en-US" dirty="0" err="1"/>
              <a:t>transición</a:t>
            </a:r>
            <a:r>
              <a:rPr lang="en-US" dirty="0"/>
              <a:t> </a:t>
            </a:r>
            <a:r>
              <a:rPr lang="en-US" dirty="0" err="1"/>
              <a:t>permitirían</a:t>
            </a:r>
            <a:r>
              <a:rPr lang="en-US" dirty="0"/>
              <a:t> </a:t>
            </a:r>
            <a:r>
              <a:rPr lang="en-US" dirty="0" err="1"/>
              <a:t>esa</a:t>
            </a:r>
            <a:r>
              <a:rPr lang="en-US" dirty="0"/>
              <a:t> </a:t>
            </a:r>
            <a:r>
              <a:rPr lang="en-US" dirty="0" err="1"/>
              <a:t>convivencia</a:t>
            </a:r>
            <a:r>
              <a:rPr lang="en-US" dirty="0"/>
              <a:t> entre los </a:t>
            </a:r>
            <a:r>
              <a:rPr lang="en-US" dirty="0" err="1"/>
              <a:t>protocolos</a:t>
            </a:r>
            <a:endParaRPr lang="en-US" dirty="0"/>
          </a:p>
          <a:p>
            <a:r>
              <a:rPr lang="en-US" dirty="0" err="1"/>
              <a:t>Que</a:t>
            </a:r>
            <a:r>
              <a:rPr lang="en-US" dirty="0"/>
              <a:t> </a:t>
            </a:r>
            <a:r>
              <a:rPr lang="en-US" dirty="0" err="1"/>
              <a:t>pasó</a:t>
            </a:r>
            <a:r>
              <a:rPr lang="en-US" dirty="0"/>
              <a:t>?</a:t>
            </a:r>
          </a:p>
          <a:p>
            <a:pPr lvl="1"/>
            <a:r>
              <a:rPr lang="en-US" dirty="0"/>
              <a:t>IPv6 </a:t>
            </a:r>
            <a:r>
              <a:rPr lang="en-US" dirty="0" err="1"/>
              <a:t>nunca</a:t>
            </a:r>
            <a:r>
              <a:rPr lang="en-US" dirty="0"/>
              <a:t> se </a:t>
            </a:r>
            <a:r>
              <a:rPr lang="en-US" dirty="0" err="1"/>
              <a:t>terminó</a:t>
            </a:r>
            <a:r>
              <a:rPr lang="en-US" dirty="0"/>
              <a:t> de </a:t>
            </a:r>
            <a:r>
              <a:rPr lang="en-US" dirty="0" err="1"/>
              <a:t>desplegar</a:t>
            </a:r>
            <a:endParaRPr lang="en-US" dirty="0"/>
          </a:p>
          <a:p>
            <a:pPr lvl="2"/>
            <a:r>
              <a:rPr lang="en-US" dirty="0" err="1"/>
              <a:t>Pero</a:t>
            </a:r>
            <a:r>
              <a:rPr lang="en-US" dirty="0"/>
              <a:t> IPv4 se </a:t>
            </a:r>
            <a:r>
              <a:rPr lang="en-US" dirty="0" err="1"/>
              <a:t>agotó</a:t>
            </a:r>
            <a:r>
              <a:rPr lang="en-US" dirty="0"/>
              <a:t>...</a:t>
            </a:r>
          </a:p>
          <a:p>
            <a:r>
              <a:rPr lang="en-US" dirty="0" err="1"/>
              <a:t>Entonces</a:t>
            </a:r>
            <a:r>
              <a:rPr lang="en-US" dirty="0"/>
              <a:t>? </a:t>
            </a:r>
            <a:r>
              <a:rPr lang="en-US" dirty="0" err="1"/>
              <a:t>Que</a:t>
            </a:r>
            <a:r>
              <a:rPr lang="en-US" dirty="0"/>
              <a:t> </a:t>
            </a:r>
            <a:r>
              <a:rPr lang="en-US" dirty="0" err="1"/>
              <a:t>hacemos</a:t>
            </a:r>
            <a:r>
              <a:rPr lang="en-US" dirty="0" smtClean="0"/>
              <a:t>?</a:t>
            </a:r>
            <a:endParaRPr lang="en-US" dirty="0"/>
          </a:p>
        </p:txBody>
      </p:sp>
    </p:spTree>
    <p:extLst>
      <p:ext uri="{BB962C8B-B14F-4D97-AF65-F5344CB8AC3E}">
        <p14:creationId xmlns:p14="http://schemas.microsoft.com/office/powerpoint/2010/main" val="2069687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pic>
        <p:nvPicPr>
          <p:cNvPr id="4" name="Content Placeholder 3"/>
          <p:cNvPicPr>
            <a:picLocks noGrp="1" noChangeAspect="1"/>
          </p:cNvPicPr>
          <p:nvPr>
            <p:ph idx="1"/>
          </p:nvPr>
        </p:nvPicPr>
        <p:blipFill>
          <a:blip r:embed="rId2"/>
          <a:stretch>
            <a:fillRect/>
          </a:stretch>
        </p:blipFill>
        <p:spPr>
          <a:xfrm>
            <a:off x="1059010" y="1605207"/>
            <a:ext cx="8084990" cy="4021870"/>
          </a:xfrm>
          <a:prstGeom prst="rect">
            <a:avLst/>
          </a:prstGeom>
        </p:spPr>
      </p:pic>
    </p:spTree>
    <p:extLst>
      <p:ext uri="{BB962C8B-B14F-4D97-AF65-F5344CB8AC3E}">
        <p14:creationId xmlns:p14="http://schemas.microsoft.com/office/powerpoint/2010/main" val="784127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sp>
        <p:nvSpPr>
          <p:cNvPr id="3" name="Content Placeholder 2"/>
          <p:cNvSpPr>
            <a:spLocks noGrp="1"/>
          </p:cNvSpPr>
          <p:nvPr>
            <p:ph idx="1"/>
          </p:nvPr>
        </p:nvSpPr>
        <p:spPr/>
        <p:txBody>
          <a:bodyPr/>
          <a:lstStyle/>
          <a:p>
            <a:r>
              <a:rPr lang="en-US" dirty="0" smtClean="0"/>
              <a:t>El </a:t>
            </a:r>
            <a:r>
              <a:rPr lang="en-US" dirty="0" err="1" smtClean="0"/>
              <a:t>usuario</a:t>
            </a:r>
            <a:r>
              <a:rPr lang="en-US" dirty="0" smtClean="0"/>
              <a:t> </a:t>
            </a:r>
            <a:r>
              <a:rPr lang="en-US" dirty="0" err="1" smtClean="0"/>
              <a:t>recibe</a:t>
            </a:r>
            <a:r>
              <a:rPr lang="en-US" dirty="0" smtClean="0"/>
              <a:t> </a:t>
            </a:r>
            <a:r>
              <a:rPr lang="en-US" dirty="0" err="1" smtClean="0"/>
              <a:t>una</a:t>
            </a:r>
            <a:r>
              <a:rPr lang="en-US" dirty="0" smtClean="0"/>
              <a:t> IPv4 </a:t>
            </a:r>
            <a:r>
              <a:rPr lang="en-US" dirty="0" err="1" smtClean="0"/>
              <a:t>privada</a:t>
            </a:r>
            <a:endParaRPr lang="en-US" dirty="0" smtClean="0"/>
          </a:p>
          <a:p>
            <a:r>
              <a:rPr lang="en-US" dirty="0" smtClean="0"/>
              <a:t>La </a:t>
            </a:r>
            <a:r>
              <a:rPr lang="en-US" dirty="0" err="1" smtClean="0"/>
              <a:t>conectividad</a:t>
            </a:r>
            <a:r>
              <a:rPr lang="en-US" dirty="0" smtClean="0"/>
              <a:t> IPv6 </a:t>
            </a:r>
            <a:r>
              <a:rPr lang="en-US" dirty="0" err="1" smtClean="0"/>
              <a:t>es</a:t>
            </a:r>
            <a:r>
              <a:rPr lang="en-US" dirty="0" smtClean="0"/>
              <a:t> </a:t>
            </a:r>
            <a:r>
              <a:rPr lang="en-US" dirty="0" err="1" smtClean="0"/>
              <a:t>realizada</a:t>
            </a:r>
            <a:r>
              <a:rPr lang="en-US" dirty="0" smtClean="0"/>
              <a:t> en forma </a:t>
            </a:r>
            <a:r>
              <a:rPr lang="en-US" dirty="0" err="1" smtClean="0"/>
              <a:t>nativa</a:t>
            </a:r>
            <a:endParaRPr lang="en-US" dirty="0" smtClean="0"/>
          </a:p>
          <a:p>
            <a:r>
              <a:rPr lang="en-US" dirty="0" smtClean="0"/>
              <a:t>No hay </a:t>
            </a:r>
            <a:r>
              <a:rPr lang="en-US" dirty="0" err="1" smtClean="0"/>
              <a:t>doble</a:t>
            </a:r>
            <a:r>
              <a:rPr lang="en-US" dirty="0" smtClean="0"/>
              <a:t> </a:t>
            </a:r>
            <a:r>
              <a:rPr lang="en-US" dirty="0" err="1" smtClean="0"/>
              <a:t>traducción</a:t>
            </a:r>
            <a:endParaRPr lang="en-US" dirty="0" smtClean="0"/>
          </a:p>
          <a:p>
            <a:r>
              <a:rPr lang="en-US" dirty="0" smtClean="0"/>
              <a:t>Para </a:t>
            </a:r>
            <a:r>
              <a:rPr lang="en-US" dirty="0" err="1" smtClean="0"/>
              <a:t>posibilitar</a:t>
            </a:r>
            <a:r>
              <a:rPr lang="en-US" dirty="0" smtClean="0"/>
              <a:t> la </a:t>
            </a:r>
            <a:r>
              <a:rPr lang="en-US" dirty="0" err="1"/>
              <a:t>identificación</a:t>
            </a:r>
            <a:r>
              <a:rPr lang="en-US" dirty="0"/>
              <a:t> de los </a:t>
            </a:r>
            <a:r>
              <a:rPr lang="en-US" dirty="0" err="1"/>
              <a:t>accesos</a:t>
            </a:r>
            <a:r>
              <a:rPr lang="en-US" dirty="0"/>
              <a:t> </a:t>
            </a:r>
            <a:r>
              <a:rPr lang="en-US" dirty="0" err="1"/>
              <a:t>vía</a:t>
            </a:r>
            <a:r>
              <a:rPr lang="en-US" dirty="0"/>
              <a:t> IPv4 </a:t>
            </a:r>
            <a:r>
              <a:rPr lang="en-US" dirty="0" err="1"/>
              <a:t>es</a:t>
            </a:r>
            <a:r>
              <a:rPr lang="en-US" dirty="0"/>
              <a:t> </a:t>
            </a:r>
            <a:r>
              <a:rPr lang="en-US" dirty="0" err="1"/>
              <a:t>necesario</a:t>
            </a:r>
            <a:r>
              <a:rPr lang="en-US" dirty="0"/>
              <a:t> </a:t>
            </a:r>
            <a:r>
              <a:rPr lang="en-US" dirty="0" err="1"/>
              <a:t>llevar</a:t>
            </a:r>
            <a:r>
              <a:rPr lang="en-US" dirty="0"/>
              <a:t> un </a:t>
            </a:r>
            <a:r>
              <a:rPr lang="en-US" dirty="0" err="1"/>
              <a:t>registro</a:t>
            </a:r>
            <a:r>
              <a:rPr lang="en-US" dirty="0"/>
              <a:t> de los </a:t>
            </a:r>
            <a:r>
              <a:rPr lang="en-US" dirty="0" err="1"/>
              <a:t>puertos</a:t>
            </a:r>
            <a:r>
              <a:rPr lang="en-US" dirty="0"/>
              <a:t> de </a:t>
            </a:r>
            <a:r>
              <a:rPr lang="en-US" dirty="0" err="1"/>
              <a:t>origen</a:t>
            </a:r>
            <a:r>
              <a:rPr lang="en-US" dirty="0"/>
              <a:t> de los </a:t>
            </a:r>
            <a:r>
              <a:rPr lang="en-US" dirty="0" err="1"/>
              <a:t>usuarios</a:t>
            </a:r>
            <a:r>
              <a:rPr lang="en-US" dirty="0"/>
              <a:t>. </a:t>
            </a:r>
          </a:p>
          <a:p>
            <a:pPr marL="0" indent="0">
              <a:buNone/>
            </a:pPr>
            <a:endParaRPr lang="en-US" dirty="0"/>
          </a:p>
        </p:txBody>
      </p:sp>
    </p:spTree>
    <p:extLst>
      <p:ext uri="{BB962C8B-B14F-4D97-AF65-F5344CB8AC3E}">
        <p14:creationId xmlns:p14="http://schemas.microsoft.com/office/powerpoint/2010/main" val="1118627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82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err="1" smtClean="0"/>
              <a:t>Es</a:t>
            </a:r>
            <a:r>
              <a:rPr lang="en-US" dirty="0" smtClean="0"/>
              <a:t> </a:t>
            </a:r>
            <a:r>
              <a:rPr lang="en-US" dirty="0" err="1" smtClean="0"/>
              <a:t>una</a:t>
            </a:r>
            <a:r>
              <a:rPr lang="en-US" dirty="0" smtClean="0"/>
              <a:t> </a:t>
            </a:r>
            <a:r>
              <a:rPr lang="en-US" dirty="0" err="1" smtClean="0"/>
              <a:t>técnica</a:t>
            </a:r>
            <a:r>
              <a:rPr lang="en-US" dirty="0" smtClean="0"/>
              <a:t> similar a </a:t>
            </a:r>
            <a:r>
              <a:rPr lang="en-US" dirty="0" err="1" smtClean="0"/>
              <a:t>las</a:t>
            </a:r>
            <a:r>
              <a:rPr lang="en-US" dirty="0" smtClean="0"/>
              <a:t> </a:t>
            </a:r>
            <a:r>
              <a:rPr lang="en-US" dirty="0" err="1" smtClean="0"/>
              <a:t>anteriores</a:t>
            </a:r>
            <a:endParaRPr lang="en-US" dirty="0" smtClean="0"/>
          </a:p>
          <a:p>
            <a:r>
              <a:rPr lang="en-US" dirty="0" smtClean="0"/>
              <a:t>Mapping of Address and Port</a:t>
            </a:r>
          </a:p>
          <a:p>
            <a:r>
              <a:rPr lang="en-US" dirty="0" smtClean="0"/>
              <a:t>En </a:t>
            </a:r>
            <a:r>
              <a:rPr lang="en-US" dirty="0" err="1" smtClean="0"/>
              <a:t>vez</a:t>
            </a:r>
            <a:r>
              <a:rPr lang="en-US" dirty="0" smtClean="0"/>
              <a:t> de un NAT </a:t>
            </a:r>
            <a:r>
              <a:rPr lang="en-US" dirty="0" err="1" smtClean="0"/>
              <a:t>comparte</a:t>
            </a:r>
            <a:r>
              <a:rPr lang="en-US" dirty="0" smtClean="0"/>
              <a:t> </a:t>
            </a:r>
            <a:r>
              <a:rPr lang="en-US" dirty="0" err="1" smtClean="0"/>
              <a:t>direcciones</a:t>
            </a:r>
            <a:r>
              <a:rPr lang="en-US" dirty="0" smtClean="0"/>
              <a:t> </a:t>
            </a:r>
            <a:r>
              <a:rPr lang="en-US" dirty="0" err="1" smtClean="0"/>
              <a:t>mediante</a:t>
            </a:r>
            <a:r>
              <a:rPr lang="en-US" dirty="0" smtClean="0"/>
              <a:t> A+P:</a:t>
            </a:r>
          </a:p>
          <a:p>
            <a:pPr lvl="1"/>
            <a:r>
              <a:rPr lang="en-US" dirty="0" err="1"/>
              <a:t>una</a:t>
            </a:r>
            <a:r>
              <a:rPr lang="en-US" dirty="0"/>
              <a:t> </a:t>
            </a:r>
            <a:r>
              <a:rPr lang="en-US" dirty="0" err="1"/>
              <a:t>misma</a:t>
            </a:r>
            <a:r>
              <a:rPr lang="en-US" dirty="0"/>
              <a:t> </a:t>
            </a:r>
            <a:r>
              <a:rPr lang="en-US" dirty="0" err="1"/>
              <a:t>dirección</a:t>
            </a:r>
            <a:r>
              <a:rPr lang="en-US" dirty="0"/>
              <a:t> </a:t>
            </a:r>
            <a:r>
              <a:rPr lang="en-US" dirty="0" err="1"/>
              <a:t>válida</a:t>
            </a:r>
            <a:r>
              <a:rPr lang="en-US" dirty="0"/>
              <a:t> se </a:t>
            </a:r>
            <a:r>
              <a:rPr lang="en-US" dirty="0" err="1"/>
              <a:t>atribuye</a:t>
            </a:r>
            <a:r>
              <a:rPr lang="en-US" dirty="0"/>
              <a:t> a </a:t>
            </a:r>
            <a:r>
              <a:rPr lang="en-US" dirty="0" err="1"/>
              <a:t>varios</a:t>
            </a:r>
            <a:r>
              <a:rPr lang="en-US" dirty="0"/>
              <a:t> </a:t>
            </a:r>
            <a:r>
              <a:rPr lang="en-US" dirty="0" err="1"/>
              <a:t>usuarios</a:t>
            </a:r>
            <a:r>
              <a:rPr lang="en-US" dirty="0"/>
              <a:t> </a:t>
            </a:r>
            <a:r>
              <a:rPr lang="en-US" dirty="0" err="1"/>
              <a:t>diferentes</a:t>
            </a:r>
            <a:r>
              <a:rPr lang="en-US" dirty="0"/>
              <a:t>, </a:t>
            </a:r>
            <a:r>
              <a:rPr lang="en-US" dirty="0" err="1"/>
              <a:t>pero</a:t>
            </a:r>
            <a:r>
              <a:rPr lang="en-US" dirty="0"/>
              <a:t> </a:t>
            </a:r>
            <a:r>
              <a:rPr lang="en-US" dirty="0" err="1"/>
              <a:t>cada</a:t>
            </a:r>
            <a:r>
              <a:rPr lang="en-US" dirty="0"/>
              <a:t> </a:t>
            </a:r>
            <a:r>
              <a:rPr lang="en-US" dirty="0" err="1"/>
              <a:t>usuario</a:t>
            </a:r>
            <a:r>
              <a:rPr lang="en-US" dirty="0"/>
              <a:t> solo </a:t>
            </a:r>
            <a:r>
              <a:rPr lang="en-US" dirty="0" err="1"/>
              <a:t>puede</a:t>
            </a:r>
            <a:r>
              <a:rPr lang="en-US" dirty="0"/>
              <a:t> </a:t>
            </a:r>
            <a:r>
              <a:rPr lang="en-US" dirty="0" err="1"/>
              <a:t>utilizar</a:t>
            </a:r>
            <a:r>
              <a:rPr lang="en-US" dirty="0"/>
              <a:t> un </a:t>
            </a:r>
            <a:r>
              <a:rPr lang="en-US" dirty="0" err="1"/>
              <a:t>rango</a:t>
            </a:r>
            <a:r>
              <a:rPr lang="en-US" dirty="0"/>
              <a:t> </a:t>
            </a:r>
            <a:r>
              <a:rPr lang="en-US" dirty="0" err="1"/>
              <a:t>restringido</a:t>
            </a:r>
            <a:r>
              <a:rPr lang="en-US" dirty="0"/>
              <a:t> de </a:t>
            </a:r>
            <a:r>
              <a:rPr lang="en-US" dirty="0" err="1" smtClean="0"/>
              <a:t>puertos</a:t>
            </a:r>
            <a:endParaRPr lang="en-US" dirty="0" smtClean="0"/>
          </a:p>
          <a:p>
            <a:pPr lvl="1"/>
            <a:r>
              <a:rPr lang="en-US" dirty="0" smtClean="0"/>
              <a:t>A+P </a:t>
            </a:r>
            <a:r>
              <a:rPr lang="en-US" dirty="0" err="1" smtClean="0"/>
              <a:t>definida</a:t>
            </a:r>
            <a:r>
              <a:rPr lang="en-US" dirty="0" smtClean="0"/>
              <a:t> en RFC 6346 </a:t>
            </a:r>
            <a:endParaRPr lang="en-US" dirty="0"/>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612766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err="1" smtClean="0"/>
              <a:t>Existen</a:t>
            </a:r>
            <a:r>
              <a:rPr lang="en-US" dirty="0" smtClean="0"/>
              <a:t> dos </a:t>
            </a:r>
            <a:r>
              <a:rPr lang="en-US" dirty="0" err="1" smtClean="0"/>
              <a:t>técnicas</a:t>
            </a:r>
            <a:r>
              <a:rPr lang="en-US" dirty="0" smtClean="0"/>
              <a:t>: MAP-E y MAP-T</a:t>
            </a:r>
          </a:p>
          <a:p>
            <a:r>
              <a:rPr lang="en-US" dirty="0" smtClean="0"/>
              <a:t>MAP-E: </a:t>
            </a:r>
            <a:r>
              <a:rPr lang="en-US" dirty="0" err="1" smtClean="0"/>
              <a:t>Encapsulamiento</a:t>
            </a:r>
            <a:r>
              <a:rPr lang="en-US" dirty="0" smtClean="0"/>
              <a:t>, </a:t>
            </a:r>
            <a:r>
              <a:rPr lang="en-US" dirty="0" err="1" smtClean="0"/>
              <a:t>funciona</a:t>
            </a:r>
            <a:r>
              <a:rPr lang="en-US" dirty="0" smtClean="0"/>
              <a:t> </a:t>
            </a:r>
            <a:r>
              <a:rPr lang="en-US" dirty="0" err="1" smtClean="0"/>
              <a:t>mediante</a:t>
            </a:r>
            <a:r>
              <a:rPr lang="en-US" dirty="0" smtClean="0"/>
              <a:t> un </a:t>
            </a:r>
            <a:r>
              <a:rPr lang="en-US" dirty="0" err="1" smtClean="0"/>
              <a:t>túnel</a:t>
            </a:r>
            <a:r>
              <a:rPr lang="en-US" dirty="0" smtClean="0"/>
              <a:t> para </a:t>
            </a:r>
            <a:r>
              <a:rPr lang="en-US" dirty="0" err="1" smtClean="0"/>
              <a:t>encapsular</a:t>
            </a:r>
            <a:r>
              <a:rPr lang="en-US" dirty="0" smtClean="0"/>
              <a:t> IPv4 en IPv6 (similar a DS-Lite)</a:t>
            </a:r>
          </a:p>
          <a:p>
            <a:r>
              <a:rPr lang="en-US" dirty="0" smtClean="0"/>
              <a:t>MAP-T: </a:t>
            </a:r>
            <a:r>
              <a:rPr lang="en-US" dirty="0" err="1"/>
              <a:t>T</a:t>
            </a:r>
            <a:r>
              <a:rPr lang="en-US" dirty="0" err="1" smtClean="0"/>
              <a:t>raducción</a:t>
            </a:r>
            <a:r>
              <a:rPr lang="en-US" dirty="0" smtClean="0"/>
              <a:t>, </a:t>
            </a:r>
            <a:r>
              <a:rPr lang="en-US" dirty="0" err="1" smtClean="0"/>
              <a:t>realiza</a:t>
            </a:r>
            <a:r>
              <a:rPr lang="en-US" dirty="0" smtClean="0"/>
              <a:t> </a:t>
            </a:r>
            <a:r>
              <a:rPr lang="en-US" dirty="0" err="1" smtClean="0"/>
              <a:t>una</a:t>
            </a:r>
            <a:r>
              <a:rPr lang="en-US" dirty="0" smtClean="0"/>
              <a:t> </a:t>
            </a:r>
            <a:r>
              <a:rPr lang="en-US" dirty="0" err="1" smtClean="0"/>
              <a:t>doble</a:t>
            </a:r>
            <a:r>
              <a:rPr lang="en-US" dirty="0" smtClean="0"/>
              <a:t> </a:t>
            </a:r>
            <a:r>
              <a:rPr lang="en-US" dirty="0" err="1" smtClean="0"/>
              <a:t>traducción</a:t>
            </a:r>
            <a:r>
              <a:rPr lang="en-US" dirty="0" smtClean="0"/>
              <a:t> (similar a 464XLAT)</a:t>
            </a:r>
          </a:p>
        </p:txBody>
      </p:sp>
    </p:spTree>
    <p:extLst>
      <p:ext uri="{BB962C8B-B14F-4D97-AF65-F5344CB8AC3E}">
        <p14:creationId xmlns:p14="http://schemas.microsoft.com/office/powerpoint/2010/main" val="1318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MAP-T</a:t>
            </a:r>
            <a:endParaRPr lang="en-US" dirty="0"/>
          </a:p>
        </p:txBody>
      </p:sp>
      <p:pic>
        <p:nvPicPr>
          <p:cNvPr id="4" name="Content Placeholder 3"/>
          <p:cNvPicPr>
            <a:picLocks noGrp="1" noChangeAspect="1"/>
          </p:cNvPicPr>
          <p:nvPr>
            <p:ph idx="1"/>
          </p:nvPr>
        </p:nvPicPr>
        <p:blipFill>
          <a:blip r:embed="rId2"/>
          <a:stretch>
            <a:fillRect/>
          </a:stretch>
        </p:blipFill>
        <p:spPr>
          <a:xfrm>
            <a:off x="607870" y="2214808"/>
            <a:ext cx="8078930" cy="3702843"/>
          </a:xfrm>
          <a:prstGeom prst="rect">
            <a:avLst/>
          </a:prstGeom>
        </p:spPr>
      </p:pic>
    </p:spTree>
    <p:extLst>
      <p:ext uri="{BB962C8B-B14F-4D97-AF65-F5344CB8AC3E}">
        <p14:creationId xmlns:p14="http://schemas.microsoft.com/office/powerpoint/2010/main" val="2097050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MAP-E</a:t>
            </a:r>
            <a:endParaRPr lang="en-US" dirty="0"/>
          </a:p>
        </p:txBody>
      </p:sp>
      <p:pic>
        <p:nvPicPr>
          <p:cNvPr id="4" name="Content Placeholder 3"/>
          <p:cNvPicPr>
            <a:picLocks noGrp="1" noChangeAspect="1"/>
          </p:cNvPicPr>
          <p:nvPr>
            <p:ph idx="1"/>
          </p:nvPr>
        </p:nvPicPr>
        <p:blipFill>
          <a:blip r:embed="rId2"/>
          <a:stretch>
            <a:fillRect/>
          </a:stretch>
        </p:blipFill>
        <p:spPr>
          <a:xfrm>
            <a:off x="457200" y="1617784"/>
            <a:ext cx="8506406" cy="4149970"/>
          </a:xfrm>
          <a:prstGeom prst="rect">
            <a:avLst/>
          </a:prstGeom>
        </p:spPr>
      </p:pic>
    </p:spTree>
    <p:extLst>
      <p:ext uri="{BB962C8B-B14F-4D97-AF65-F5344CB8AC3E}">
        <p14:creationId xmlns:p14="http://schemas.microsoft.com/office/powerpoint/2010/main" val="684704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Al </a:t>
            </a:r>
            <a:r>
              <a:rPr lang="en-US" dirty="0" err="1" smtClean="0"/>
              <a:t>igual</a:t>
            </a:r>
            <a:r>
              <a:rPr lang="en-US" dirty="0" smtClean="0"/>
              <a:t> </a:t>
            </a:r>
            <a:r>
              <a:rPr lang="en-US" dirty="0" err="1" smtClean="0"/>
              <a:t>que</a:t>
            </a:r>
            <a:r>
              <a:rPr lang="en-US" dirty="0" smtClean="0"/>
              <a:t> en los </a:t>
            </a:r>
            <a:r>
              <a:rPr lang="en-US" dirty="0" err="1" smtClean="0"/>
              <a:t>otros</a:t>
            </a:r>
            <a:r>
              <a:rPr lang="en-US" dirty="0" smtClean="0"/>
              <a:t> </a:t>
            </a:r>
            <a:r>
              <a:rPr lang="en-US" dirty="0" err="1" smtClean="0"/>
              <a:t>casos</a:t>
            </a:r>
            <a:r>
              <a:rPr lang="en-US" dirty="0" smtClean="0"/>
              <a:t>, </a:t>
            </a:r>
            <a:r>
              <a:rPr lang="en-US" dirty="0" err="1" smtClean="0"/>
              <a:t>conectividad</a:t>
            </a:r>
            <a:r>
              <a:rPr lang="en-US" dirty="0" smtClean="0"/>
              <a:t> IPv6 </a:t>
            </a:r>
            <a:r>
              <a:rPr lang="en-US" dirty="0" err="1" smtClean="0"/>
              <a:t>nativa</a:t>
            </a:r>
            <a:endParaRPr lang="en-US" dirty="0" smtClean="0"/>
          </a:p>
          <a:p>
            <a:r>
              <a:rPr lang="en-US" dirty="0" smtClean="0"/>
              <a:t>El </a:t>
            </a:r>
            <a:r>
              <a:rPr lang="en-US" dirty="0" err="1" smtClean="0"/>
              <a:t>usuario</a:t>
            </a:r>
            <a:r>
              <a:rPr lang="en-US" dirty="0" smtClean="0"/>
              <a:t> </a:t>
            </a:r>
            <a:r>
              <a:rPr lang="en-US" dirty="0" err="1" smtClean="0"/>
              <a:t>recibe</a:t>
            </a:r>
            <a:r>
              <a:rPr lang="en-US" dirty="0" smtClean="0"/>
              <a:t> </a:t>
            </a:r>
            <a:r>
              <a:rPr lang="en-US" dirty="0" err="1" smtClean="0"/>
              <a:t>una</a:t>
            </a:r>
            <a:r>
              <a:rPr lang="en-US" dirty="0" smtClean="0"/>
              <a:t> </a:t>
            </a:r>
            <a:r>
              <a:rPr lang="en-US" dirty="0" err="1" smtClean="0"/>
              <a:t>direccion</a:t>
            </a:r>
            <a:r>
              <a:rPr lang="en-US" dirty="0" smtClean="0"/>
              <a:t> IPv4 </a:t>
            </a:r>
            <a:r>
              <a:rPr lang="en-US" dirty="0" err="1" smtClean="0"/>
              <a:t>privada</a:t>
            </a:r>
            <a:endParaRPr lang="en-US" dirty="0" smtClean="0"/>
          </a:p>
          <a:p>
            <a:r>
              <a:rPr lang="en-US" dirty="0" smtClean="0"/>
              <a:t>La </a:t>
            </a:r>
            <a:r>
              <a:rPr lang="en-US" dirty="0" err="1" smtClean="0"/>
              <a:t>ventaja</a:t>
            </a:r>
            <a:r>
              <a:rPr lang="en-US" dirty="0" smtClean="0"/>
              <a:t> </a:t>
            </a:r>
            <a:r>
              <a:rPr lang="en-US" dirty="0" err="1" smtClean="0"/>
              <a:t>es</a:t>
            </a:r>
            <a:r>
              <a:rPr lang="en-US" dirty="0" smtClean="0"/>
              <a:t> </a:t>
            </a:r>
            <a:r>
              <a:rPr lang="en-US" dirty="0" err="1" smtClean="0"/>
              <a:t>que</a:t>
            </a:r>
            <a:r>
              <a:rPr lang="en-US" dirty="0" smtClean="0"/>
              <a:t> no hay un NAT </a:t>
            </a:r>
            <a:r>
              <a:rPr lang="en-US" dirty="0" err="1" smtClean="0"/>
              <a:t>stateful</a:t>
            </a:r>
            <a:r>
              <a:rPr lang="en-US" dirty="0" smtClean="0"/>
              <a:t> en el </a:t>
            </a:r>
            <a:r>
              <a:rPr lang="en-US" dirty="0" err="1" smtClean="0"/>
              <a:t>proveedor</a:t>
            </a:r>
            <a:endParaRPr lang="en-US" dirty="0" smtClean="0"/>
          </a:p>
          <a:p>
            <a:r>
              <a:rPr lang="en-US" dirty="0" smtClean="0"/>
              <a:t>Sin embargo, hay </a:t>
            </a:r>
            <a:r>
              <a:rPr lang="en-US" dirty="0" err="1" smtClean="0"/>
              <a:t>restricción</a:t>
            </a:r>
            <a:r>
              <a:rPr lang="en-US" dirty="0" smtClean="0"/>
              <a:t> de </a:t>
            </a:r>
            <a:r>
              <a:rPr lang="en-US" dirty="0" err="1" smtClean="0"/>
              <a:t>puertos</a:t>
            </a:r>
            <a:endParaRPr lang="en-US" dirty="0"/>
          </a:p>
        </p:txBody>
      </p:sp>
    </p:spTree>
    <p:extLst>
      <p:ext uri="{BB962C8B-B14F-4D97-AF65-F5344CB8AC3E}">
        <p14:creationId xmlns:p14="http://schemas.microsoft.com/office/powerpoint/2010/main" val="737071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Muchos</a:t>
            </a:r>
            <a:r>
              <a:rPr lang="en-US" dirty="0"/>
              <a:t> </a:t>
            </a:r>
            <a:r>
              <a:rPr lang="en-US" dirty="0" err="1"/>
              <a:t>mecanismos</a:t>
            </a:r>
            <a:r>
              <a:rPr lang="en-US" dirty="0"/>
              <a:t> </a:t>
            </a:r>
            <a:r>
              <a:rPr lang="en-US" dirty="0" err="1" smtClean="0"/>
              <a:t>recientes</a:t>
            </a:r>
            <a:endParaRPr lang="en-US" dirty="0"/>
          </a:p>
        </p:txBody>
      </p:sp>
      <p:sp>
        <p:nvSpPr>
          <p:cNvPr id="3" name="Content Placeholder 2"/>
          <p:cNvSpPr>
            <a:spLocks noGrp="1"/>
          </p:cNvSpPr>
          <p:nvPr>
            <p:ph idx="1"/>
          </p:nvPr>
        </p:nvSpPr>
        <p:spPr/>
        <p:txBody>
          <a:bodyPr>
            <a:normAutofit lnSpcReduction="10000"/>
          </a:bodyPr>
          <a:lstStyle/>
          <a:p>
            <a:r>
              <a:rPr lang="en-US" dirty="0" smtClean="0"/>
              <a:t>Se </a:t>
            </a:r>
            <a:r>
              <a:rPr lang="en-US" dirty="0" err="1" smtClean="0"/>
              <a:t>debe</a:t>
            </a:r>
            <a:r>
              <a:rPr lang="en-US" dirty="0" smtClean="0"/>
              <a:t> </a:t>
            </a:r>
            <a:r>
              <a:rPr lang="en-US" dirty="0" err="1" smtClean="0"/>
              <a:t>elegir</a:t>
            </a:r>
            <a:r>
              <a:rPr lang="en-US" dirty="0" smtClean="0"/>
              <a:t> la </a:t>
            </a:r>
            <a:r>
              <a:rPr lang="en-US" dirty="0" err="1" smtClean="0"/>
              <a:t>técnica</a:t>
            </a:r>
            <a:r>
              <a:rPr lang="en-US" dirty="0" smtClean="0"/>
              <a:t> </a:t>
            </a:r>
            <a:r>
              <a:rPr lang="en-US" dirty="0" err="1" smtClean="0"/>
              <a:t>más</a:t>
            </a:r>
            <a:r>
              <a:rPr lang="en-US" dirty="0" smtClean="0"/>
              <a:t> </a:t>
            </a:r>
            <a:r>
              <a:rPr lang="en-US" dirty="0" err="1" smtClean="0"/>
              <a:t>adecuada</a:t>
            </a:r>
            <a:r>
              <a:rPr lang="en-US" dirty="0" smtClean="0"/>
              <a:t> para </a:t>
            </a:r>
            <a:r>
              <a:rPr lang="en-US" dirty="0" err="1" smtClean="0"/>
              <a:t>nuestras</a:t>
            </a:r>
            <a:r>
              <a:rPr lang="en-US" dirty="0" smtClean="0"/>
              <a:t> </a:t>
            </a:r>
            <a:r>
              <a:rPr lang="en-US" dirty="0" err="1" smtClean="0"/>
              <a:t>necesidades</a:t>
            </a:r>
            <a:endParaRPr lang="en-US" dirty="0"/>
          </a:p>
          <a:p>
            <a:r>
              <a:rPr lang="en-US" dirty="0" smtClean="0"/>
              <a:t>En </a:t>
            </a:r>
            <a:r>
              <a:rPr lang="en-US" dirty="0"/>
              <a:t>la IETF </a:t>
            </a:r>
            <a:r>
              <a:rPr lang="en-US" dirty="0" smtClean="0"/>
              <a:t>se </a:t>
            </a:r>
            <a:r>
              <a:rPr lang="en-US" dirty="0" err="1" smtClean="0"/>
              <a:t>discuten</a:t>
            </a:r>
            <a:r>
              <a:rPr lang="en-US" dirty="0"/>
              <a:t> </a:t>
            </a:r>
            <a:r>
              <a:rPr lang="en-US" dirty="0" err="1" smtClean="0"/>
              <a:t>estos</a:t>
            </a:r>
            <a:r>
              <a:rPr lang="en-US" dirty="0" smtClean="0"/>
              <a:t> </a:t>
            </a:r>
            <a:r>
              <a:rPr lang="en-US" dirty="0" err="1" smtClean="0"/>
              <a:t>mecanismos</a:t>
            </a:r>
            <a:endParaRPr lang="en-US" dirty="0"/>
          </a:p>
          <a:p>
            <a:r>
              <a:rPr lang="en-US" dirty="0"/>
              <a:t>Se </a:t>
            </a:r>
            <a:r>
              <a:rPr lang="en-US" dirty="0" err="1"/>
              <a:t>basan</a:t>
            </a:r>
            <a:r>
              <a:rPr lang="en-US" dirty="0"/>
              <a:t> </a:t>
            </a:r>
            <a:r>
              <a:rPr lang="en-US" dirty="0" err="1"/>
              <a:t>fundamentalmente</a:t>
            </a:r>
            <a:r>
              <a:rPr lang="en-US" dirty="0"/>
              <a:t> en la </a:t>
            </a:r>
            <a:r>
              <a:rPr lang="en-US" dirty="0" err="1"/>
              <a:t>carencia</a:t>
            </a:r>
            <a:r>
              <a:rPr lang="en-US" dirty="0"/>
              <a:t> de </a:t>
            </a:r>
            <a:r>
              <a:rPr lang="en-US" dirty="0" err="1"/>
              <a:t>direcciones</a:t>
            </a:r>
            <a:r>
              <a:rPr lang="en-US" dirty="0"/>
              <a:t> IPv4</a:t>
            </a:r>
          </a:p>
          <a:p>
            <a:pPr lvl="1"/>
            <a:r>
              <a:rPr lang="en-US" dirty="0" err="1"/>
              <a:t>Fundamentalmente</a:t>
            </a:r>
            <a:r>
              <a:rPr lang="en-US" dirty="0"/>
              <a:t> </a:t>
            </a:r>
            <a:r>
              <a:rPr lang="en-US" dirty="0" err="1"/>
              <a:t>propuestas</a:t>
            </a:r>
            <a:r>
              <a:rPr lang="en-US" dirty="0"/>
              <a:t> para </a:t>
            </a:r>
            <a:r>
              <a:rPr lang="en-US" dirty="0" err="1"/>
              <a:t>poder</a:t>
            </a:r>
            <a:r>
              <a:rPr lang="en-US" dirty="0"/>
              <a:t> </a:t>
            </a:r>
            <a:r>
              <a:rPr lang="en-US" dirty="0" err="1"/>
              <a:t>interoperar</a:t>
            </a:r>
            <a:r>
              <a:rPr lang="en-US" dirty="0"/>
              <a:t> con IPv4 </a:t>
            </a:r>
            <a:r>
              <a:rPr lang="en-US" dirty="0" err="1"/>
              <a:t>desde</a:t>
            </a:r>
            <a:r>
              <a:rPr lang="en-US" dirty="0"/>
              <a:t> </a:t>
            </a:r>
            <a:r>
              <a:rPr lang="en-US" dirty="0" err="1"/>
              <a:t>redes</a:t>
            </a:r>
            <a:r>
              <a:rPr lang="en-US" dirty="0"/>
              <a:t> IPv6</a:t>
            </a:r>
          </a:p>
          <a:p>
            <a:pPr lvl="1"/>
            <a:r>
              <a:rPr lang="en-US" dirty="0" err="1"/>
              <a:t>También</a:t>
            </a:r>
            <a:r>
              <a:rPr lang="en-US" dirty="0"/>
              <a:t> </a:t>
            </a:r>
            <a:r>
              <a:rPr lang="en-US" dirty="0" err="1"/>
              <a:t>propuestas</a:t>
            </a:r>
            <a:r>
              <a:rPr lang="en-US" dirty="0"/>
              <a:t> para </a:t>
            </a:r>
            <a:r>
              <a:rPr lang="en-US" dirty="0" err="1"/>
              <a:t>compartir</a:t>
            </a:r>
            <a:r>
              <a:rPr lang="en-US" dirty="0"/>
              <a:t> </a:t>
            </a:r>
            <a:r>
              <a:rPr lang="en-US" dirty="0" err="1"/>
              <a:t>direcciones</a:t>
            </a:r>
            <a:r>
              <a:rPr lang="en-US" dirty="0"/>
              <a:t> </a:t>
            </a:r>
            <a:r>
              <a:rPr lang="en-US" dirty="0" smtClean="0"/>
              <a:t>IPv4</a:t>
            </a:r>
            <a:endParaRPr lang="en-US" dirty="0"/>
          </a:p>
        </p:txBody>
      </p:sp>
    </p:spTree>
    <p:extLst>
      <p:ext uri="{BB962C8B-B14F-4D97-AF65-F5344CB8AC3E}">
        <p14:creationId xmlns:p14="http://schemas.microsoft.com/office/powerpoint/2010/main" val="1579524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Breve </a:t>
            </a:r>
            <a:r>
              <a:rPr lang="en-US" dirty="0" err="1" smtClean="0"/>
              <a:t>resumen</a:t>
            </a:r>
            <a:endParaRPr lang="en-US" dirty="0"/>
          </a:p>
        </p:txBody>
      </p:sp>
      <p:sp>
        <p:nvSpPr>
          <p:cNvPr id="5" name="Text Placeholder 4"/>
          <p:cNvSpPr>
            <a:spLocks noGrp="1"/>
          </p:cNvSpPr>
          <p:nvPr>
            <p:ph type="body" idx="1"/>
          </p:nvPr>
        </p:nvSpPr>
        <p:spPr/>
        <p:txBody>
          <a:bodyPr/>
          <a:lstStyle/>
          <a:p>
            <a:r>
              <a:rPr lang="en-US" u="sng" dirty="0" err="1"/>
              <a:t>Infraestructura</a:t>
            </a:r>
            <a:r>
              <a:rPr lang="en-US" u="sng" dirty="0"/>
              <a:t> </a:t>
            </a:r>
            <a:r>
              <a:rPr lang="en-US" u="sng" dirty="0" smtClean="0"/>
              <a:t>IPv4</a:t>
            </a:r>
            <a:endParaRPr lang="en-US" dirty="0"/>
          </a:p>
        </p:txBody>
      </p:sp>
      <p:sp>
        <p:nvSpPr>
          <p:cNvPr id="6" name="Content Placeholder 5"/>
          <p:cNvSpPr>
            <a:spLocks noGrp="1"/>
          </p:cNvSpPr>
          <p:nvPr>
            <p:ph sz="half" idx="2"/>
          </p:nvPr>
        </p:nvSpPr>
        <p:spPr/>
        <p:txBody>
          <a:bodyPr/>
          <a:lstStyle/>
          <a:p>
            <a:r>
              <a:rPr lang="en-US" dirty="0" smtClean="0"/>
              <a:t>Dual </a:t>
            </a:r>
            <a:r>
              <a:rPr lang="en-US" dirty="0"/>
              <a:t>Stack (?)</a:t>
            </a:r>
          </a:p>
          <a:p>
            <a:r>
              <a:rPr lang="en-US" dirty="0" err="1"/>
              <a:t>Túneles</a:t>
            </a:r>
            <a:r>
              <a:rPr lang="en-US" dirty="0"/>
              <a:t> 6in4 </a:t>
            </a:r>
            <a:r>
              <a:rPr lang="en-US" dirty="0" err="1"/>
              <a:t>manuales</a:t>
            </a:r>
            <a:endParaRPr lang="en-US" dirty="0"/>
          </a:p>
          <a:p>
            <a:r>
              <a:rPr lang="en-US" dirty="0" err="1"/>
              <a:t>Túnel</a:t>
            </a:r>
            <a:r>
              <a:rPr lang="en-US" dirty="0"/>
              <a:t> broker</a:t>
            </a:r>
          </a:p>
          <a:p>
            <a:r>
              <a:rPr lang="en-US" dirty="0"/>
              <a:t>6to4 / </a:t>
            </a:r>
            <a:r>
              <a:rPr lang="en-US" dirty="0" err="1"/>
              <a:t>Teredo</a:t>
            </a:r>
            <a:endParaRPr lang="en-US" dirty="0"/>
          </a:p>
          <a:p>
            <a:r>
              <a:rPr lang="en-US" dirty="0"/>
              <a:t>6rd</a:t>
            </a:r>
          </a:p>
          <a:p>
            <a:endParaRPr lang="en-US" dirty="0"/>
          </a:p>
          <a:p>
            <a:endParaRPr lang="en-US" dirty="0"/>
          </a:p>
        </p:txBody>
      </p:sp>
      <p:sp>
        <p:nvSpPr>
          <p:cNvPr id="7" name="Text Placeholder 6"/>
          <p:cNvSpPr>
            <a:spLocks noGrp="1"/>
          </p:cNvSpPr>
          <p:nvPr>
            <p:ph type="body" sz="quarter" idx="3"/>
          </p:nvPr>
        </p:nvSpPr>
        <p:spPr/>
        <p:txBody>
          <a:bodyPr/>
          <a:lstStyle/>
          <a:p>
            <a:r>
              <a:rPr lang="en-US" u="sng" dirty="0" err="1"/>
              <a:t>Infraestructura</a:t>
            </a:r>
            <a:r>
              <a:rPr lang="en-US" u="sng" dirty="0"/>
              <a:t> </a:t>
            </a:r>
            <a:r>
              <a:rPr lang="en-US" u="sng" dirty="0" smtClean="0"/>
              <a:t>IPv6</a:t>
            </a:r>
            <a:endParaRPr lang="en-US" dirty="0"/>
          </a:p>
        </p:txBody>
      </p:sp>
      <p:sp>
        <p:nvSpPr>
          <p:cNvPr id="8" name="Content Placeholder 7"/>
          <p:cNvSpPr>
            <a:spLocks noGrp="1"/>
          </p:cNvSpPr>
          <p:nvPr>
            <p:ph sz="quarter" idx="4"/>
          </p:nvPr>
        </p:nvSpPr>
        <p:spPr/>
        <p:txBody>
          <a:bodyPr/>
          <a:lstStyle/>
          <a:p>
            <a:r>
              <a:rPr lang="en-US" dirty="0" smtClean="0"/>
              <a:t>NAT64/DNS64</a:t>
            </a:r>
          </a:p>
          <a:p>
            <a:r>
              <a:rPr lang="en-US" dirty="0" smtClean="0"/>
              <a:t>464XLAT</a:t>
            </a:r>
            <a:endParaRPr lang="en-US" dirty="0"/>
          </a:p>
          <a:p>
            <a:r>
              <a:rPr lang="en-US" dirty="0"/>
              <a:t>DS-Lite</a:t>
            </a:r>
          </a:p>
          <a:p>
            <a:r>
              <a:rPr lang="en-US" dirty="0" smtClean="0"/>
              <a:t>MAP-T, MAP-E</a:t>
            </a:r>
            <a:endParaRPr lang="en-US" dirty="0"/>
          </a:p>
          <a:p>
            <a:r>
              <a:rPr lang="en-US" dirty="0"/>
              <a:t>4rd</a:t>
            </a:r>
          </a:p>
          <a:p>
            <a:endParaRPr lang="en-US" dirty="0"/>
          </a:p>
        </p:txBody>
      </p:sp>
    </p:spTree>
    <p:extLst>
      <p:ext uri="{BB962C8B-B14F-4D97-AF65-F5344CB8AC3E}">
        <p14:creationId xmlns:p14="http://schemas.microsoft.com/office/powerpoint/2010/main" val="52874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Surgen</a:t>
            </a:r>
            <a:r>
              <a:rPr lang="en-US" dirty="0"/>
              <a:t> </a:t>
            </a:r>
            <a:r>
              <a:rPr lang="en-US" dirty="0" err="1"/>
              <a:t>otros</a:t>
            </a:r>
            <a:r>
              <a:rPr lang="en-US" dirty="0"/>
              <a:t> </a:t>
            </a:r>
            <a:r>
              <a:rPr lang="en-US" dirty="0" err="1"/>
              <a:t>mecanismos</a:t>
            </a:r>
            <a:r>
              <a:rPr lang="en-US" dirty="0"/>
              <a:t> de </a:t>
            </a:r>
            <a:r>
              <a:rPr lang="en-US" dirty="0" err="1" smtClean="0"/>
              <a:t>transición</a:t>
            </a:r>
            <a:endParaRPr lang="en-US" dirty="0"/>
          </a:p>
        </p:txBody>
      </p:sp>
      <p:sp>
        <p:nvSpPr>
          <p:cNvPr id="3" name="Content Placeholder 2"/>
          <p:cNvSpPr>
            <a:spLocks noGrp="1"/>
          </p:cNvSpPr>
          <p:nvPr>
            <p:ph idx="1"/>
          </p:nvPr>
        </p:nvSpPr>
        <p:spPr/>
        <p:txBody>
          <a:bodyPr/>
          <a:lstStyle/>
          <a:p>
            <a:r>
              <a:rPr lang="en-US" dirty="0"/>
              <a:t>Antes: </a:t>
            </a:r>
            <a:r>
              <a:rPr lang="en-US" dirty="0" err="1"/>
              <a:t>basados</a:t>
            </a:r>
            <a:r>
              <a:rPr lang="en-US" dirty="0"/>
              <a:t> en red </a:t>
            </a:r>
            <a:r>
              <a:rPr lang="en-US" dirty="0" err="1"/>
              <a:t>mayoritariamente</a:t>
            </a:r>
            <a:r>
              <a:rPr lang="en-US" dirty="0"/>
              <a:t> IPv4, </a:t>
            </a:r>
            <a:r>
              <a:rPr lang="en-US" dirty="0" err="1"/>
              <a:t>mecanismos</a:t>
            </a:r>
            <a:r>
              <a:rPr lang="en-US" dirty="0"/>
              <a:t> para </a:t>
            </a:r>
            <a:r>
              <a:rPr lang="en-US" dirty="0" err="1"/>
              <a:t>llegar</a:t>
            </a:r>
            <a:r>
              <a:rPr lang="en-US" dirty="0"/>
              <a:t> a IPv6</a:t>
            </a:r>
          </a:p>
          <a:p>
            <a:r>
              <a:rPr lang="en-US" dirty="0" err="1"/>
              <a:t>Ahora</a:t>
            </a:r>
            <a:r>
              <a:rPr lang="en-US" dirty="0"/>
              <a:t>: </a:t>
            </a:r>
            <a:r>
              <a:rPr lang="en-US" dirty="0" err="1"/>
              <a:t>pensados</a:t>
            </a:r>
            <a:r>
              <a:rPr lang="en-US" dirty="0"/>
              <a:t> para </a:t>
            </a:r>
            <a:r>
              <a:rPr lang="en-US" dirty="0" err="1"/>
              <a:t>redes</a:t>
            </a:r>
            <a:r>
              <a:rPr lang="en-US" dirty="0"/>
              <a:t> IPv6 </a:t>
            </a:r>
            <a:r>
              <a:rPr lang="en-US" dirty="0" err="1"/>
              <a:t>nativas</a:t>
            </a:r>
            <a:r>
              <a:rPr lang="en-US" dirty="0"/>
              <a:t>, </a:t>
            </a:r>
            <a:r>
              <a:rPr lang="en-US" dirty="0" err="1"/>
              <a:t>mantienen</a:t>
            </a:r>
            <a:r>
              <a:rPr lang="en-US" dirty="0"/>
              <a:t> la </a:t>
            </a:r>
            <a:r>
              <a:rPr lang="en-US" dirty="0" err="1"/>
              <a:t>compatibilidad</a:t>
            </a:r>
            <a:r>
              <a:rPr lang="en-US" dirty="0"/>
              <a:t> con IPv4</a:t>
            </a:r>
          </a:p>
          <a:p>
            <a:pPr lvl="1"/>
            <a:r>
              <a:rPr lang="en-US" dirty="0"/>
              <a:t>NAT64/DNS64</a:t>
            </a:r>
          </a:p>
          <a:p>
            <a:pPr lvl="1"/>
            <a:r>
              <a:rPr lang="en-US" dirty="0"/>
              <a:t>DS-Lite</a:t>
            </a:r>
          </a:p>
          <a:p>
            <a:pPr lvl="1"/>
            <a:r>
              <a:rPr lang="en-US" dirty="0" smtClean="0"/>
              <a:t>MAP-T, MAP-E</a:t>
            </a:r>
            <a:endParaRPr lang="en-US" dirty="0"/>
          </a:p>
          <a:p>
            <a:pPr lvl="1"/>
            <a:r>
              <a:rPr lang="en-US" dirty="0" err="1"/>
              <a:t>Otros</a:t>
            </a:r>
            <a:endParaRPr lang="en-US" dirty="0"/>
          </a:p>
          <a:p>
            <a:endParaRPr lang="en-US" dirty="0"/>
          </a:p>
        </p:txBody>
      </p:sp>
    </p:spTree>
    <p:extLst>
      <p:ext uri="{BB962C8B-B14F-4D97-AF65-F5344CB8AC3E}">
        <p14:creationId xmlns:p14="http://schemas.microsoft.com/office/powerpoint/2010/main" val="63980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Algunas</a:t>
            </a:r>
            <a:r>
              <a:rPr lang="en-US" dirty="0" smtClean="0"/>
              <a:t> RFC </a:t>
            </a:r>
            <a:r>
              <a:rPr lang="en-US" dirty="0" err="1" smtClean="0"/>
              <a:t>recomendadas</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RFC 7755 y RFC 7756</a:t>
            </a:r>
          </a:p>
          <a:p>
            <a:pPr lvl="1"/>
            <a:r>
              <a:rPr lang="en-US" sz="3200" dirty="0"/>
              <a:t>SIIT-DC: Stateless IP/ICMP Translation for IPv6 Data Center </a:t>
            </a:r>
            <a:r>
              <a:rPr lang="en-US" sz="3200" dirty="0" smtClean="0"/>
              <a:t>Environments</a:t>
            </a:r>
          </a:p>
          <a:p>
            <a:pPr lvl="1"/>
            <a:r>
              <a:rPr lang="en-US" sz="3200" dirty="0" err="1" smtClean="0"/>
              <a:t>Describen</a:t>
            </a:r>
            <a:r>
              <a:rPr lang="en-US" sz="3200" dirty="0" smtClean="0"/>
              <a:t> </a:t>
            </a:r>
            <a:r>
              <a:rPr lang="en-US" sz="3200" dirty="0" err="1" smtClean="0"/>
              <a:t>como</a:t>
            </a:r>
            <a:r>
              <a:rPr lang="en-US" sz="3200" dirty="0" smtClean="0"/>
              <a:t> </a:t>
            </a:r>
            <a:r>
              <a:rPr lang="en-US" sz="3200" dirty="0" err="1" smtClean="0"/>
              <a:t>usar</a:t>
            </a:r>
            <a:r>
              <a:rPr lang="en-US" sz="3200" dirty="0" smtClean="0"/>
              <a:t> </a:t>
            </a:r>
            <a:r>
              <a:rPr lang="en-US" sz="3200" dirty="0" err="1" smtClean="0"/>
              <a:t>técnicas</a:t>
            </a:r>
            <a:r>
              <a:rPr lang="en-US" sz="3200" dirty="0" smtClean="0"/>
              <a:t> de </a:t>
            </a:r>
            <a:r>
              <a:rPr lang="en-US" sz="3200" dirty="0" err="1" smtClean="0"/>
              <a:t>transición</a:t>
            </a:r>
            <a:r>
              <a:rPr lang="en-US" sz="3200" dirty="0" smtClean="0"/>
              <a:t> </a:t>
            </a:r>
            <a:r>
              <a:rPr lang="en-US" sz="3200" dirty="0" err="1" smtClean="0"/>
              <a:t>como</a:t>
            </a:r>
            <a:r>
              <a:rPr lang="en-US" sz="3200" dirty="0" smtClean="0"/>
              <a:t> NAT64 / 464XLAT para datacenters IPv6-only</a:t>
            </a:r>
          </a:p>
          <a:p>
            <a:r>
              <a:rPr lang="en-US" sz="3600" dirty="0" smtClean="0"/>
              <a:t>RFC 7269</a:t>
            </a:r>
          </a:p>
          <a:p>
            <a:pPr lvl="1"/>
            <a:r>
              <a:rPr lang="en-US" sz="3200" dirty="0"/>
              <a:t>NAT64 Deployment Options and </a:t>
            </a:r>
            <a:r>
              <a:rPr lang="en-US" sz="3200" dirty="0" smtClean="0"/>
              <a:t>Experience</a:t>
            </a:r>
          </a:p>
          <a:p>
            <a:r>
              <a:rPr lang="en-US" sz="3600" dirty="0" smtClean="0"/>
              <a:t>RFC 6877</a:t>
            </a:r>
          </a:p>
          <a:p>
            <a:pPr lvl="1"/>
            <a:r>
              <a:rPr lang="en-US" sz="3200" dirty="0"/>
              <a:t>464XLAT</a:t>
            </a:r>
            <a:r>
              <a:rPr lang="en-US" sz="3200" dirty="0"/>
              <a:t>: Combination of </a:t>
            </a:r>
            <a:r>
              <a:rPr lang="en-US" sz="3200" dirty="0" err="1"/>
              <a:t>Stateful</a:t>
            </a:r>
            <a:r>
              <a:rPr lang="en-US" sz="3200" dirty="0"/>
              <a:t> and Stateless Translation	</a:t>
            </a:r>
            <a:endParaRPr lang="en-US" dirty="0"/>
          </a:p>
          <a:p>
            <a:pPr lvl="1"/>
            <a:endParaRPr lang="en-US" sz="3200" dirty="0"/>
          </a:p>
        </p:txBody>
      </p:sp>
    </p:spTree>
    <p:extLst>
      <p:ext uri="{BB962C8B-B14F-4D97-AF65-F5344CB8AC3E}">
        <p14:creationId xmlns:p14="http://schemas.microsoft.com/office/powerpoint/2010/main" val="1521867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330" y="2956956"/>
            <a:ext cx="3287118" cy="630942"/>
          </a:xfrm>
          <a:prstGeom prst="rect">
            <a:avLst/>
          </a:prstGeom>
          <a:noFill/>
        </p:spPr>
        <p:txBody>
          <a:bodyPr wrap="none" rtlCol="0">
            <a:spAutoFit/>
          </a:bodyPr>
          <a:lstStyle/>
          <a:p>
            <a:r>
              <a:rPr lang="en-US" sz="3500" dirty="0" err="1">
                <a:latin typeface="+mj-lt"/>
                <a:ea typeface="+mj-ea"/>
                <a:cs typeface="+mj-cs"/>
              </a:rPr>
              <a:t>Muchas</a:t>
            </a:r>
            <a:r>
              <a:rPr lang="en-US" sz="3500" dirty="0">
                <a:latin typeface="+mj-lt"/>
                <a:ea typeface="+mj-ea"/>
                <a:cs typeface="+mj-cs"/>
              </a:rPr>
              <a:t> gracias…</a:t>
            </a:r>
          </a:p>
        </p:txBody>
      </p:sp>
    </p:spTree>
    <p:extLst>
      <p:ext uri="{BB962C8B-B14F-4D97-AF65-F5344CB8AC3E}">
        <p14:creationId xmlns:p14="http://schemas.microsoft.com/office/powerpoint/2010/main" val="19628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Dual Stack</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13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a:t>
            </a:r>
            <a:r>
              <a:rPr lang="en-US" dirty="0" smtClean="0"/>
              <a:t>Stack</a:t>
            </a:r>
            <a:endParaRPr lang="en-US" dirty="0"/>
          </a:p>
        </p:txBody>
      </p:sp>
      <p:sp>
        <p:nvSpPr>
          <p:cNvPr id="3" name="Content Placeholder 2"/>
          <p:cNvSpPr>
            <a:spLocks noGrp="1"/>
          </p:cNvSpPr>
          <p:nvPr>
            <p:ph idx="1"/>
          </p:nvPr>
        </p:nvSpPr>
        <p:spPr/>
        <p:txBody>
          <a:bodyPr/>
          <a:lstStyle/>
          <a:p>
            <a:r>
              <a:rPr lang="en-US" dirty="0"/>
              <a:t>Las dos </a:t>
            </a:r>
            <a:r>
              <a:rPr lang="en-US" dirty="0" err="1"/>
              <a:t>pilas</a:t>
            </a:r>
            <a:r>
              <a:rPr lang="en-US" dirty="0"/>
              <a:t> del </a:t>
            </a:r>
            <a:r>
              <a:rPr lang="en-US" dirty="0" err="1"/>
              <a:t>protocolo</a:t>
            </a:r>
            <a:r>
              <a:rPr lang="en-US" dirty="0"/>
              <a:t> en el </a:t>
            </a:r>
            <a:r>
              <a:rPr lang="en-US" dirty="0" err="1"/>
              <a:t>mismo</a:t>
            </a:r>
            <a:r>
              <a:rPr lang="en-US" dirty="0"/>
              <a:t> hosts</a:t>
            </a:r>
          </a:p>
          <a:p>
            <a:r>
              <a:rPr lang="en-US" dirty="0" err="1"/>
              <a:t>Permite</a:t>
            </a:r>
            <a:r>
              <a:rPr lang="en-US" dirty="0"/>
              <a:t> la </a:t>
            </a:r>
            <a:r>
              <a:rPr lang="en-US" dirty="0" err="1"/>
              <a:t>coexistenia</a:t>
            </a:r>
            <a:r>
              <a:rPr lang="en-US" dirty="0"/>
              <a:t> de IPv4 e IPv6 en el </a:t>
            </a:r>
            <a:r>
              <a:rPr lang="en-US" dirty="0" err="1"/>
              <a:t>mismo</a:t>
            </a:r>
            <a:r>
              <a:rPr lang="en-US" dirty="0"/>
              <a:t> </a:t>
            </a:r>
            <a:r>
              <a:rPr lang="en-US" dirty="0" err="1"/>
              <a:t>dispositivo</a:t>
            </a:r>
            <a:r>
              <a:rPr lang="en-US" dirty="0"/>
              <a:t>.</a:t>
            </a:r>
          </a:p>
          <a:p>
            <a:r>
              <a:rPr lang="en-US" dirty="0"/>
              <a:t>Las </a:t>
            </a:r>
            <a:r>
              <a:rPr lang="en-US" dirty="0" err="1"/>
              <a:t>aplicaciones</a:t>
            </a:r>
            <a:r>
              <a:rPr lang="en-US" dirty="0"/>
              <a:t> (y </a:t>
            </a:r>
            <a:r>
              <a:rPr lang="en-US" dirty="0" err="1"/>
              <a:t>librerias</a:t>
            </a:r>
            <a:r>
              <a:rPr lang="en-US" dirty="0"/>
              <a:t>) </a:t>
            </a:r>
            <a:r>
              <a:rPr lang="en-US" dirty="0" err="1"/>
              <a:t>eligen</a:t>
            </a:r>
            <a:r>
              <a:rPr lang="en-US" dirty="0"/>
              <a:t> la </a:t>
            </a:r>
            <a:r>
              <a:rPr lang="en-US" dirty="0" err="1"/>
              <a:t>versión</a:t>
            </a:r>
            <a:r>
              <a:rPr lang="en-US" dirty="0"/>
              <a:t> del </a:t>
            </a:r>
            <a:r>
              <a:rPr lang="en-US" dirty="0" err="1"/>
              <a:t>protocolo</a:t>
            </a:r>
            <a:r>
              <a:rPr lang="en-US" dirty="0"/>
              <a:t> a </a:t>
            </a:r>
            <a:r>
              <a:rPr lang="en-US" dirty="0" err="1"/>
              <a:t>utilizar</a:t>
            </a:r>
            <a:endParaRPr lang="en-US" dirty="0"/>
          </a:p>
          <a:p>
            <a:r>
              <a:rPr lang="en-US" dirty="0"/>
              <a:t>“</a:t>
            </a:r>
            <a:r>
              <a:rPr lang="en-US" dirty="0" err="1"/>
              <a:t>Naturalmente</a:t>
            </a:r>
            <a:r>
              <a:rPr lang="en-US" dirty="0"/>
              <a:t>” se </a:t>
            </a:r>
            <a:r>
              <a:rPr lang="en-US" dirty="0" err="1"/>
              <a:t>va</a:t>
            </a:r>
            <a:r>
              <a:rPr lang="en-US" dirty="0"/>
              <a:t> </a:t>
            </a:r>
            <a:r>
              <a:rPr lang="en-US" dirty="0" err="1"/>
              <a:t>realizando</a:t>
            </a:r>
            <a:r>
              <a:rPr lang="en-US" dirty="0"/>
              <a:t> la </a:t>
            </a:r>
            <a:r>
              <a:rPr lang="en-US" dirty="0" err="1"/>
              <a:t>transición</a:t>
            </a:r>
            <a:r>
              <a:rPr lang="en-US" dirty="0"/>
              <a:t> (</a:t>
            </a:r>
            <a:r>
              <a:rPr lang="en-US" dirty="0" err="1"/>
              <a:t>aplicación</a:t>
            </a:r>
            <a:r>
              <a:rPr lang="en-US" dirty="0"/>
              <a:t> a </a:t>
            </a:r>
            <a:r>
              <a:rPr lang="en-US" dirty="0" err="1"/>
              <a:t>aplicación</a:t>
            </a:r>
            <a:r>
              <a:rPr lang="en-US" dirty="0" smtClean="0"/>
              <a:t>)</a:t>
            </a:r>
            <a:endParaRPr lang="en-US" dirty="0"/>
          </a:p>
        </p:txBody>
      </p:sp>
    </p:spTree>
    <p:extLst>
      <p:ext uri="{BB962C8B-B14F-4D97-AF65-F5344CB8AC3E}">
        <p14:creationId xmlns:p14="http://schemas.microsoft.com/office/powerpoint/2010/main" val="1481265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897120" y="1752600"/>
            <a:ext cx="4556160" cy="426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9" tIns="40820" rIns="81639" bIns="40820"/>
          <a:lstStyle>
            <a:lvl1pPr marL="196850" indent="-196850"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1pPr>
            <a:lvl2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2pPr>
            <a:lvl3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3pPr>
            <a:lvl4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4pPr>
            <a:lvl5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9pPr>
          </a:lstStyle>
          <a:p>
            <a:pPr eaLnBrk="1">
              <a:spcBef>
                <a:spcPts val="1361"/>
              </a:spcBef>
              <a:buSzPct val="45000"/>
              <a:buFont typeface="Wingdings" charset="2"/>
              <a:buChar char=""/>
            </a:pPr>
            <a:r>
              <a:rPr lang="es-AR" dirty="0" smtClean="0">
                <a:solidFill>
                  <a:srgbClr val="000000"/>
                </a:solidFill>
                <a:latin typeface="FoundryMonoline-Bold"/>
                <a:cs typeface="FoundryMonoline-Bold"/>
              </a:rPr>
              <a:t>Los nodos se tornan capaces de enviar/recibir paquetes tanto IPv4 como IPv6 </a:t>
            </a:r>
          </a:p>
          <a:p>
            <a:pPr eaLnBrk="1">
              <a:spcBef>
                <a:spcPts val="1361"/>
              </a:spcBef>
              <a:buSzPct val="45000"/>
              <a:buFont typeface="Wingdings" charset="2"/>
              <a:buChar char=""/>
            </a:pPr>
            <a:r>
              <a:rPr lang="es-AR" dirty="0" smtClean="0">
                <a:solidFill>
                  <a:srgbClr val="000000"/>
                </a:solidFill>
                <a:latin typeface="FoundryMonoline-Bold"/>
                <a:cs typeface="FoundryMonoline-Bold"/>
              </a:rPr>
              <a:t>Un nodo IPv6/IPv4 cuando se comunica con un nodo IPv6, se comporta como un nodo IPv6 y en la comunicación con uno IPv4, como un nodo IPv4</a:t>
            </a:r>
          </a:p>
          <a:p>
            <a:pPr eaLnBrk="1">
              <a:spcBef>
                <a:spcPts val="1361"/>
              </a:spcBef>
              <a:buSzPct val="45000"/>
              <a:buFont typeface="Wingdings" charset="2"/>
              <a:buChar char=""/>
            </a:pPr>
            <a:r>
              <a:rPr lang="es-AR" dirty="0" smtClean="0">
                <a:solidFill>
                  <a:srgbClr val="000000"/>
                </a:solidFill>
                <a:latin typeface="FoundryMonoline-Bold"/>
                <a:cs typeface="FoundryMonoline-Bold"/>
              </a:rPr>
              <a:t>El nodo precisa al menos una dirección de cada una de las pilas</a:t>
            </a:r>
          </a:p>
          <a:p>
            <a:pPr eaLnBrk="1">
              <a:spcBef>
                <a:spcPts val="1361"/>
              </a:spcBef>
              <a:buSzPct val="45000"/>
              <a:buFont typeface="Wingdings" charset="2"/>
              <a:buChar char=""/>
            </a:pPr>
            <a:r>
              <a:rPr lang="es-AR" dirty="0" smtClean="0">
                <a:solidFill>
                  <a:srgbClr val="000000"/>
                </a:solidFill>
                <a:latin typeface="FoundryMonoline-Bold"/>
                <a:cs typeface="FoundryMonoline-Bold"/>
              </a:rPr>
              <a:t>Utiliza mecanismos IPv4, como por ejemplo DHCP, para tomar direcciones IPv4, y mecanismos IPv6 para direcciones IPv6</a:t>
            </a:r>
            <a:endParaRPr lang="es-AR" dirty="0">
              <a:solidFill>
                <a:srgbClr val="000000"/>
              </a:solidFill>
              <a:latin typeface="FoundryMonoline-Bold"/>
              <a:cs typeface="FoundryMonoline-Bold"/>
            </a:endParaRPr>
          </a:p>
        </p:txBody>
      </p:sp>
      <p:sp>
        <p:nvSpPr>
          <p:cNvPr id="8195" name="Text Box 2"/>
          <p:cNvSpPr txBox="1">
            <a:spLocks noChangeArrowheads="1"/>
          </p:cNvSpPr>
          <p:nvPr/>
        </p:nvSpPr>
        <p:spPr bwMode="auto">
          <a:xfrm>
            <a:off x="408960" y="722091"/>
            <a:ext cx="8326080" cy="6495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ctr" eaLnBrk="1">
              <a:lnSpc>
                <a:spcPct val="100000"/>
              </a:lnSpc>
            </a:pPr>
            <a:r>
              <a:rPr lang="pt-BR" sz="4000" dirty="0" smtClean="0">
                <a:solidFill>
                  <a:srgbClr val="000000"/>
                </a:solidFill>
                <a:effectLst>
                  <a:outerShdw blurRad="50800" dist="38100" dir="2700000" algn="tl" rotWithShape="0">
                    <a:prstClr val="black">
                      <a:alpha val="40000"/>
                    </a:prstClr>
                  </a:outerShdw>
                </a:effectLst>
                <a:latin typeface="FoundryMonoline-Bold"/>
                <a:cs typeface="FoundryMonoline-Bold"/>
              </a:rPr>
              <a:t>Doble pila</a:t>
            </a:r>
            <a:endParaRPr lang="pt-BR" sz="4000" dirty="0">
              <a:solidFill>
                <a:srgbClr val="000000"/>
              </a:solidFill>
              <a:effectLst>
                <a:outerShdw blurRad="50800" dist="38100" dir="2700000" algn="tl" rotWithShape="0">
                  <a:prstClr val="black">
                    <a:alpha val="40000"/>
                  </a:prstClr>
                </a:outerShdw>
              </a:effectLst>
              <a:latin typeface="FoundryMonoline-Bold"/>
              <a:cs typeface="FoundryMonoline-Bold"/>
            </a:endParaRPr>
          </a:p>
        </p:txBody>
      </p:sp>
      <p:pic>
        <p:nvPicPr>
          <p:cNvPr id="2" name="Imagen 1"/>
          <p:cNvPicPr>
            <a:picLocks noChangeAspect="1"/>
          </p:cNvPicPr>
          <p:nvPr/>
        </p:nvPicPr>
        <p:blipFill>
          <a:blip r:embed="rId3"/>
          <a:stretch>
            <a:fillRect/>
          </a:stretch>
        </p:blipFill>
        <p:spPr>
          <a:xfrm>
            <a:off x="5670238" y="1851832"/>
            <a:ext cx="2413000" cy="3530600"/>
          </a:xfrm>
          <a:prstGeom prst="rect">
            <a:avLst/>
          </a:prstGeom>
        </p:spPr>
      </p:pic>
    </p:spTree>
    <p:extLst>
      <p:ext uri="{BB962C8B-B14F-4D97-AF65-F5344CB8AC3E}">
        <p14:creationId xmlns:p14="http://schemas.microsoft.com/office/powerpoint/2010/main" val="208489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920160" y="1676400"/>
            <a:ext cx="7303680" cy="3505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marL="623888" indent="-19367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just" eaLnBrk="1">
              <a:spcBef>
                <a:spcPts val="1542"/>
              </a:spcBef>
              <a:buSzPct val="45000"/>
              <a:buFont typeface="Wingdings" charset="2"/>
              <a:buChar char=""/>
            </a:pPr>
            <a:r>
              <a:rPr lang="es-EC" dirty="0" smtClean="0">
                <a:solidFill>
                  <a:srgbClr val="000000"/>
                </a:solidFill>
                <a:latin typeface="+mj-lt"/>
              </a:rPr>
              <a:t> </a:t>
            </a:r>
            <a:r>
              <a:rPr lang="es-EC" sz="2400" dirty="0" smtClean="0">
                <a:solidFill>
                  <a:srgbClr val="000000"/>
                </a:solidFill>
                <a:latin typeface="FoundryMonoline-Bold"/>
                <a:cs typeface="FoundryMonoline-Bold"/>
              </a:rPr>
              <a:t>Una red de doble pila es una infraestructura capaz de encaminar ambos tipos de paquetes </a:t>
            </a:r>
          </a:p>
          <a:p>
            <a:pPr algn="just" eaLnBrk="1">
              <a:spcBef>
                <a:spcPts val="1542"/>
              </a:spcBef>
              <a:buSzPct val="45000"/>
              <a:buFont typeface="Wingdings" charset="2"/>
              <a:buChar char=""/>
            </a:pPr>
            <a:r>
              <a:rPr lang="es-EC" sz="2400" dirty="0" smtClean="0">
                <a:solidFill>
                  <a:srgbClr val="000000"/>
                </a:solidFill>
                <a:latin typeface="FoundryMonoline-Bold"/>
                <a:cs typeface="FoundryMonoline-Bold"/>
              </a:rPr>
              <a:t>  Algunos aspectos a tener en cuenta:</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servers de DNS</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protocolos de ruteo</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firewalls !!!!</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Cambios en el gerenciamiento de red</a:t>
            </a:r>
            <a:endParaRPr lang="es-EC" sz="2400" dirty="0">
              <a:solidFill>
                <a:srgbClr val="000000"/>
              </a:solidFill>
              <a:latin typeface="FoundryMonoline-Bold"/>
              <a:cs typeface="FoundryMonoline-Bold"/>
            </a:endParaRPr>
          </a:p>
        </p:txBody>
      </p:sp>
      <p:sp>
        <p:nvSpPr>
          <p:cNvPr id="9219" name="Text Box 2"/>
          <p:cNvSpPr txBox="1">
            <a:spLocks noChangeArrowheads="1"/>
          </p:cNvSpPr>
          <p:nvPr/>
        </p:nvSpPr>
        <p:spPr bwMode="auto">
          <a:xfrm>
            <a:off x="408960" y="722091"/>
            <a:ext cx="8326080" cy="6495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ctr" eaLnBrk="1">
              <a:lnSpc>
                <a:spcPct val="100000"/>
              </a:lnSpc>
            </a:pPr>
            <a:r>
              <a:rPr lang="pt-BR" sz="4000" dirty="0" smtClean="0">
                <a:solidFill>
                  <a:srgbClr val="000000"/>
                </a:solidFill>
                <a:effectLst>
                  <a:outerShdw blurRad="50800" dist="38100" dir="2700000" algn="tl" rotWithShape="0">
                    <a:prstClr val="black">
                      <a:alpha val="40000"/>
                    </a:prstClr>
                  </a:outerShdw>
                </a:effectLst>
                <a:latin typeface="FoundryMonoline-Bold"/>
                <a:cs typeface="FoundryMonoline-Bold"/>
              </a:rPr>
              <a:t>Doble pila</a:t>
            </a:r>
            <a:endParaRPr lang="pt-BR" sz="4000" dirty="0">
              <a:solidFill>
                <a:srgbClr val="000000"/>
              </a:solidFill>
              <a:effectLst>
                <a:outerShdw blurRad="50800" dist="38100" dir="2700000" algn="tl" rotWithShape="0">
                  <a:prstClr val="black">
                    <a:alpha val="40000"/>
                  </a:prstClr>
                </a:outerShdw>
              </a:effectLst>
              <a:latin typeface="FoundryMonoline-Bold"/>
              <a:cs typeface="FoundryMonoline-Bold"/>
            </a:endParaRPr>
          </a:p>
        </p:txBody>
      </p:sp>
    </p:spTree>
    <p:extLst>
      <p:ext uri="{BB962C8B-B14F-4D97-AF65-F5344CB8AC3E}">
        <p14:creationId xmlns:p14="http://schemas.microsoft.com/office/powerpoint/2010/main" val="1970669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Túneles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651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lantilla-LACNIC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Plantilla-LACNIC2013.potx</Template>
  <TotalTime>264</TotalTime>
  <Words>1906</Words>
  <Application>Microsoft Macintosh PowerPoint</Application>
  <PresentationFormat>On-screen Show (4:3)</PresentationFormat>
  <Paragraphs>237</Paragraphs>
  <Slides>41</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Courier</vt:lpstr>
      <vt:lpstr>DejaVu Sans</vt:lpstr>
      <vt:lpstr>FoundryMonoline-Bold</vt:lpstr>
      <vt:lpstr>Times New Roman</vt:lpstr>
      <vt:lpstr>Wingdings</vt:lpstr>
      <vt:lpstr>Arial</vt:lpstr>
      <vt:lpstr>Plantilla-LACNIC2013</vt:lpstr>
      <vt:lpstr>PowerPoint Presentation</vt:lpstr>
      <vt:lpstr>A grandes rasgos</vt:lpstr>
      <vt:lpstr>Paradigma en los comienzos</vt:lpstr>
      <vt:lpstr>Surgen otros mecanismos de transición</vt:lpstr>
      <vt:lpstr>Dual Stack</vt:lpstr>
      <vt:lpstr>Dual Stack</vt:lpstr>
      <vt:lpstr>PowerPoint Presentation</vt:lpstr>
      <vt:lpstr>PowerPoint Presentation</vt:lpstr>
      <vt:lpstr>Túneles</vt:lpstr>
      <vt:lpstr>Túneles</vt:lpstr>
      <vt:lpstr>Atravesando redes IPv4 con  túneles</vt:lpstr>
      <vt:lpstr>Mecanismos de transición basados en túneles</vt:lpstr>
      <vt:lpstr>NAT64</vt:lpstr>
      <vt:lpstr>NAT64 / DNS64 </vt:lpstr>
      <vt:lpstr>NAT64</vt:lpstr>
      <vt:lpstr>DNS64</vt:lpstr>
      <vt:lpstr>NAT64</vt:lpstr>
      <vt:lpstr>DNS64</vt:lpstr>
      <vt:lpstr>Arquitectura de red con NAT64</vt:lpstr>
      <vt:lpstr>Ejemplo</vt:lpstr>
      <vt:lpstr>464XLAT</vt:lpstr>
      <vt:lpstr>464XLAT</vt:lpstr>
      <vt:lpstr>464XLAT</vt:lpstr>
      <vt:lpstr>464XLAT</vt:lpstr>
      <vt:lpstr>464XLAT</vt:lpstr>
      <vt:lpstr>464XLAT</vt:lpstr>
      <vt:lpstr>464XLAT</vt:lpstr>
      <vt:lpstr>DS-Lite</vt:lpstr>
      <vt:lpstr>DS-Lite</vt:lpstr>
      <vt:lpstr>DS-Lite</vt:lpstr>
      <vt:lpstr>DS-Lite</vt:lpstr>
      <vt:lpstr>MAP</vt:lpstr>
      <vt:lpstr>MAP</vt:lpstr>
      <vt:lpstr>MAP</vt:lpstr>
      <vt:lpstr>MAP-T</vt:lpstr>
      <vt:lpstr>MAP-E</vt:lpstr>
      <vt:lpstr>MAP</vt:lpstr>
      <vt:lpstr>Muchos mecanismos recientes</vt:lpstr>
      <vt:lpstr>Breve resumen</vt:lpstr>
      <vt:lpstr>Algunas RFC recomendadas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Dario Pedretti</dc:creator>
  <cp:lastModifiedBy>Guillermo Cicileo</cp:lastModifiedBy>
  <cp:revision>27</cp:revision>
  <dcterms:created xsi:type="dcterms:W3CDTF">2012-10-02T20:15:20Z</dcterms:created>
  <dcterms:modified xsi:type="dcterms:W3CDTF">2016-03-31T23:56:02Z</dcterms:modified>
</cp:coreProperties>
</file>