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14" r:id="rId3"/>
    <p:sldId id="258" r:id="rId4"/>
    <p:sldId id="317" r:id="rId5"/>
    <p:sldId id="259" r:id="rId6"/>
    <p:sldId id="318" r:id="rId7"/>
    <p:sldId id="321" r:id="rId8"/>
    <p:sldId id="265" r:id="rId9"/>
    <p:sldId id="266" r:id="rId10"/>
    <p:sldId id="267" r:id="rId11"/>
    <p:sldId id="319" r:id="rId12"/>
    <p:sldId id="322" r:id="rId13"/>
    <p:sldId id="320" r:id="rId14"/>
    <p:sldId id="269" r:id="rId15"/>
    <p:sldId id="270" r:id="rId16"/>
    <p:sldId id="273" r:id="rId17"/>
    <p:sldId id="275" r:id="rId18"/>
    <p:sldId id="276" r:id="rId19"/>
    <p:sldId id="325" r:id="rId20"/>
    <p:sldId id="327" r:id="rId21"/>
    <p:sldId id="329" r:id="rId22"/>
    <p:sldId id="330" r:id="rId23"/>
    <p:sldId id="277" r:id="rId24"/>
    <p:sldId id="324" r:id="rId25"/>
    <p:sldId id="278" r:id="rId26"/>
    <p:sldId id="279" r:id="rId27"/>
    <p:sldId id="290" r:id="rId28"/>
    <p:sldId id="291" r:id="rId29"/>
    <p:sldId id="331" r:id="rId30"/>
    <p:sldId id="332" r:id="rId31"/>
    <p:sldId id="293" r:id="rId32"/>
    <p:sldId id="294" r:id="rId33"/>
    <p:sldId id="295" r:id="rId34"/>
    <p:sldId id="296" r:id="rId35"/>
    <p:sldId id="297" r:id="rId36"/>
    <p:sldId id="299" r:id="rId37"/>
    <p:sldId id="301" r:id="rId38"/>
    <p:sldId id="302" r:id="rId39"/>
    <p:sldId id="309" r:id="rId40"/>
    <p:sldId id="310" r:id="rId41"/>
    <p:sldId id="334" r:id="rId42"/>
    <p:sldId id="315" r:id="rId43"/>
    <p:sldId id="335" r:id="rId44"/>
    <p:sldId id="316" r:id="rId45"/>
    <p:sldId id="25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632"/>
  </p:normalViewPr>
  <p:slideViewPr>
    <p:cSldViewPr snapToGrid="0" snapToObjects="1">
      <p:cViewPr varScale="1">
        <p:scale>
          <a:sx n="66" d="100"/>
          <a:sy n="66" d="100"/>
        </p:scale>
        <p:origin x="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de BGP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Patricio Isa Lavalle</a:t>
            </a:r>
            <a:endParaRPr lang="en-US" b="1" dirty="0"/>
          </a:p>
        </p:txBody>
      </p:sp>
      <p:pic>
        <p:nvPicPr>
          <p:cNvPr id="4" name="Picture 3" descr="logo_techwise_curvas copy [Converted]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7" r="204" b="38025"/>
          <a:stretch/>
        </p:blipFill>
        <p:spPr>
          <a:xfrm>
            <a:off x="685800" y="5697280"/>
            <a:ext cx="2422530" cy="592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787" y="5276755"/>
            <a:ext cx="1214078" cy="1177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76" y="5464263"/>
            <a:ext cx="2389224" cy="825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5335" y="3533486"/>
            <a:ext cx="1759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spc="200" dirty="0" smtClean="0">
                <a:solidFill>
                  <a:schemeClr val="tx2"/>
                </a:solidFill>
                <a:latin typeface="+mj-lt"/>
              </a:rPr>
              <a:t>20/4/2015</a:t>
            </a:r>
            <a:endParaRPr lang="en-US" sz="2400" b="1" cap="all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62788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Encuentro</a:t>
            </a:r>
            <a:r>
              <a:rPr lang="en-US" b="1" dirty="0"/>
              <a:t> </a:t>
            </a:r>
            <a:r>
              <a:rPr lang="en-US" b="1" dirty="0" err="1"/>
              <a:t>Nacional</a:t>
            </a:r>
            <a:r>
              <a:rPr lang="en-US" b="1" dirty="0"/>
              <a:t> de </a:t>
            </a:r>
            <a:r>
              <a:rPr lang="en-US" b="1" dirty="0" err="1" smtClean="0"/>
              <a:t>Técnicos</a:t>
            </a:r>
            <a:r>
              <a:rPr lang="en-US" b="1" dirty="0" smtClean="0"/>
              <a:t> CABASE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94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6493" y="3605272"/>
            <a:ext cx="2847739" cy="1172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Hop en red </a:t>
            </a:r>
            <a:r>
              <a:rPr lang="en-US" dirty="0" err="1" smtClean="0"/>
              <a:t>Multiaccess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1594278"/>
            <a:ext cx="8331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En </a:t>
            </a:r>
            <a:r>
              <a:rPr lang="en-US" sz="2000" dirty="0" err="1">
                <a:solidFill>
                  <a:srgbClr val="292934"/>
                </a:solidFill>
              </a:rPr>
              <a:t>redes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multiaccess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smtClean="0">
                <a:solidFill>
                  <a:srgbClr val="292934"/>
                </a:solidFill>
              </a:rPr>
              <a:t>(Ethernet Layer 2, o NBMA multipoint) el </a:t>
            </a:r>
            <a:r>
              <a:rPr lang="en-US" sz="2000" dirty="0">
                <a:solidFill>
                  <a:srgbClr val="292934"/>
                </a:solidFill>
              </a:rPr>
              <a:t>next hop no se </a:t>
            </a:r>
            <a:r>
              <a:rPr lang="en-US" sz="2000" dirty="0" err="1">
                <a:solidFill>
                  <a:srgbClr val="292934"/>
                </a:solidFill>
              </a:rPr>
              <a:t>actualiza</a:t>
            </a:r>
            <a:r>
              <a:rPr lang="en-US" sz="2000" dirty="0">
                <a:solidFill>
                  <a:srgbClr val="292934"/>
                </a:solidFill>
              </a:rPr>
              <a:t> para </a:t>
            </a:r>
            <a:r>
              <a:rPr lang="en-US" sz="2000" dirty="0" err="1">
                <a:solidFill>
                  <a:srgbClr val="292934"/>
                </a:solidFill>
              </a:rPr>
              <a:t>optimizar</a:t>
            </a:r>
            <a:r>
              <a:rPr lang="en-US" sz="2000" dirty="0">
                <a:solidFill>
                  <a:srgbClr val="292934"/>
                </a:solidFill>
              </a:rPr>
              <a:t> el </a:t>
            </a:r>
            <a:r>
              <a:rPr lang="en-US" sz="2000" dirty="0" err="1">
                <a:solidFill>
                  <a:srgbClr val="292934"/>
                </a:solidFill>
              </a:rPr>
              <a:t>proceso</a:t>
            </a:r>
            <a:r>
              <a:rPr lang="en-US" sz="2000" dirty="0">
                <a:solidFill>
                  <a:srgbClr val="292934"/>
                </a:solidFill>
              </a:rPr>
              <a:t> de </a:t>
            </a:r>
            <a:r>
              <a:rPr lang="en-US" sz="2000" dirty="0" smtClean="0">
                <a:solidFill>
                  <a:srgbClr val="292934"/>
                </a:solidFill>
              </a:rPr>
              <a:t>forwarding.</a:t>
            </a: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rgbClr val="292934"/>
                </a:solidFill>
              </a:rPr>
              <a:t>Esto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requiere</a:t>
            </a:r>
            <a:r>
              <a:rPr lang="en-US" sz="2000" dirty="0">
                <a:solidFill>
                  <a:srgbClr val="292934"/>
                </a:solidFill>
              </a:rPr>
              <a:t> Full Mesh y </a:t>
            </a:r>
            <a:r>
              <a:rPr lang="en-US" sz="2000" dirty="0" err="1">
                <a:solidFill>
                  <a:srgbClr val="292934"/>
                </a:solidFill>
              </a:rPr>
              <a:t>cuidado</a:t>
            </a:r>
            <a:r>
              <a:rPr lang="en-US" sz="2000" dirty="0">
                <a:solidFill>
                  <a:srgbClr val="292934"/>
                </a:solidFill>
              </a:rPr>
              <a:t> especial en </a:t>
            </a:r>
            <a:r>
              <a:rPr lang="en-US" sz="2000" dirty="0" err="1">
                <a:solidFill>
                  <a:srgbClr val="292934"/>
                </a:solidFill>
              </a:rPr>
              <a:t>Topologías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como</a:t>
            </a:r>
            <a:r>
              <a:rPr lang="en-US" sz="2000" dirty="0">
                <a:solidFill>
                  <a:srgbClr val="292934"/>
                </a:solidFill>
              </a:rPr>
              <a:t> Hub/Spoke NBMA</a:t>
            </a:r>
          </a:p>
        </p:txBody>
      </p:sp>
      <p:pic>
        <p:nvPicPr>
          <p:cNvPr id="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66" y="4010300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81122" y="4165113"/>
            <a:ext cx="975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rgbClr val="FFFF00"/>
                </a:solidFill>
                <a:latin typeface="Consolas"/>
                <a:cs typeface="Consolas"/>
              </a:rPr>
              <a:t>10.1.0.2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42379" y="3607237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200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6493" y="5455862"/>
            <a:ext cx="2847739" cy="118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66" y="5987114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11014" y="6173320"/>
            <a:ext cx="1011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rgbClr val="FFFF00"/>
                </a:solidFill>
                <a:latin typeface="Consolas"/>
                <a:cs typeface="Consolas"/>
              </a:rPr>
              <a:t>10.1.0.3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2378" y="5450755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300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4868" y="4171241"/>
            <a:ext cx="2324782" cy="1556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95" y="4960220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93211" y="5086707"/>
            <a:ext cx="1011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400" dirty="0">
                <a:solidFill>
                  <a:srgbClr val="FFFF00"/>
                </a:solidFill>
                <a:latin typeface="Consolas"/>
                <a:cs typeface="Consolas"/>
              </a:rPr>
              <a:t>10.1.0.1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74868" y="4172269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100</a:t>
            </a:r>
          </a:p>
        </p:txBody>
      </p:sp>
      <p:cxnSp>
        <p:nvCxnSpPr>
          <p:cNvPr id="21" name="Straight Connector 20"/>
          <p:cNvCxnSpPr>
            <a:endCxn id="8" idx="1"/>
          </p:cNvCxnSpPr>
          <p:nvPr/>
        </p:nvCxnSpPr>
        <p:spPr>
          <a:xfrm flipV="1">
            <a:off x="4478489" y="4189159"/>
            <a:ext cx="1383977" cy="29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4478489" y="6165973"/>
            <a:ext cx="13839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8489" y="3636717"/>
            <a:ext cx="0" cy="3006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entagon 31"/>
          <p:cNvSpPr/>
          <p:nvPr/>
        </p:nvSpPr>
        <p:spPr>
          <a:xfrm rot="20653792">
            <a:off x="3760631" y="4106472"/>
            <a:ext cx="1224772" cy="58772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10.1.0.0/16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AS-Path 100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NH 10.1.0.1</a:t>
            </a:r>
          </a:p>
        </p:txBody>
      </p:sp>
      <p:sp>
        <p:nvSpPr>
          <p:cNvPr id="33" name="Pentagon 32"/>
          <p:cNvSpPr/>
          <p:nvPr/>
        </p:nvSpPr>
        <p:spPr>
          <a:xfrm rot="5400000">
            <a:off x="4851373" y="4860324"/>
            <a:ext cx="1539369" cy="63841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10.1.0.0/16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AS-Path 200 100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NH 10.1.0.1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586722" y="5108850"/>
            <a:ext cx="1891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968646" y="4992462"/>
            <a:ext cx="4528969" cy="1235326"/>
          </a:xfrm>
          <a:custGeom>
            <a:avLst/>
            <a:gdLst>
              <a:gd name="connsiteX0" fmla="*/ 0 w 4528969"/>
              <a:gd name="connsiteY0" fmla="*/ 85151 h 1235326"/>
              <a:gd name="connsiteX1" fmla="*/ 2485016 w 4528969"/>
              <a:gd name="connsiteY1" fmla="*/ 106666 h 1235326"/>
              <a:gd name="connsiteX2" fmla="*/ 2506531 w 4528969"/>
              <a:gd name="connsiteY2" fmla="*/ 1139400 h 1235326"/>
              <a:gd name="connsiteX3" fmla="*/ 4528969 w 4528969"/>
              <a:gd name="connsiteY3" fmla="*/ 1128642 h 123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8969" h="1235326">
                <a:moveTo>
                  <a:pt x="0" y="85151"/>
                </a:moveTo>
                <a:cubicBezTo>
                  <a:pt x="1033630" y="8054"/>
                  <a:pt x="2067261" y="-69042"/>
                  <a:pt x="2485016" y="106666"/>
                </a:cubicBezTo>
                <a:cubicBezTo>
                  <a:pt x="2902771" y="282374"/>
                  <a:pt x="2165872" y="969071"/>
                  <a:pt x="2506531" y="1139400"/>
                </a:cubicBezTo>
                <a:cubicBezTo>
                  <a:pt x="2847190" y="1309729"/>
                  <a:pt x="3688079" y="1219185"/>
                  <a:pt x="4528969" y="1128642"/>
                </a:cubicBezTo>
              </a:path>
            </a:pathLst>
          </a:custGeom>
          <a:noFill/>
          <a:ln w="38100" cmpd="sng">
            <a:solidFill>
              <a:srgbClr val="0070C0"/>
            </a:solidFill>
            <a:headEnd type="triangle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Callout 27"/>
          <p:cNvSpPr/>
          <p:nvPr/>
        </p:nvSpPr>
        <p:spPr>
          <a:xfrm>
            <a:off x="4907518" y="2809329"/>
            <a:ext cx="3414032" cy="914540"/>
          </a:xfrm>
          <a:prstGeom prst="cloudCallout">
            <a:avLst>
              <a:gd name="adj1" fmla="val -14763"/>
              <a:gd name="adj2" fmla="val 887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Propago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rutas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</a:t>
            </a:r>
            <a:r>
              <a:rPr lang="en-US" sz="1600" dirty="0" err="1" smtClean="0">
                <a:solidFill>
                  <a:schemeClr val="tx1"/>
                </a:solidFill>
              </a:rPr>
              <a:t>switcheo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estas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redes</a:t>
            </a:r>
            <a:r>
              <a:rPr lang="en-US" sz="1600" dirty="0" smtClean="0">
                <a:solidFill>
                  <a:schemeClr val="tx1"/>
                </a:solidFill>
              </a:rPr>
              <a:t> entre </a:t>
            </a:r>
            <a:r>
              <a:rPr lang="en-US" sz="1600" dirty="0" err="1" smtClean="0">
                <a:solidFill>
                  <a:schemeClr val="tx1"/>
                </a:solidFill>
              </a:rPr>
              <a:t>miembros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6052842" y="5103443"/>
            <a:ext cx="2893249" cy="699731"/>
          </a:xfrm>
          <a:prstGeom prst="cloudCallout">
            <a:avLst>
              <a:gd name="adj1" fmla="val -44406"/>
              <a:gd name="adj2" fmla="val 810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Forwarding </a:t>
            </a:r>
            <a:r>
              <a:rPr lang="en-US" sz="1600" dirty="0" err="1" smtClean="0">
                <a:solidFill>
                  <a:schemeClr val="tx1"/>
                </a:solidFill>
              </a:rPr>
              <a:t>directo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optimizado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9440" y="4310768"/>
            <a:ext cx="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NAP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28616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Evaluaci</a:t>
            </a:r>
            <a:r>
              <a:rPr lang="es-ES_tradnl" dirty="0" err="1" smtClean="0"/>
              <a:t>ón</a:t>
            </a:r>
            <a:r>
              <a:rPr lang="es-ES_tradnl" dirty="0" smtClean="0"/>
              <a:t> de métrica</a:t>
            </a:r>
            <a:br>
              <a:rPr lang="es-ES_tradnl" dirty="0" smtClean="0"/>
            </a:br>
            <a:r>
              <a:rPr lang="es-ES_tradnl" sz="3100" dirty="0" smtClean="0"/>
              <a:t>Qué pasa si recibo 2 rutas para la misma red por BGP?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943" y="1694612"/>
            <a:ext cx="8557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rgbClr val="292934"/>
                </a:solidFill>
              </a:rPr>
              <a:t>Excluir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rutas</a:t>
            </a:r>
            <a:r>
              <a:rPr lang="en-US" sz="2400" dirty="0">
                <a:solidFill>
                  <a:srgbClr val="292934"/>
                </a:solidFill>
              </a:rPr>
              <a:t> con Next Hop </a:t>
            </a:r>
            <a:r>
              <a:rPr lang="en-US" sz="2400" dirty="0" err="1">
                <a:solidFill>
                  <a:srgbClr val="292934"/>
                </a:solidFill>
              </a:rPr>
              <a:t>inaccesible</a:t>
            </a: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292934"/>
                </a:solidFill>
              </a:rPr>
              <a:t>Preferir</a:t>
            </a:r>
            <a:r>
              <a:rPr lang="en-US" sz="2400" dirty="0">
                <a:solidFill>
                  <a:srgbClr val="292934"/>
                </a:solidFill>
              </a:rPr>
              <a:t> mayor Weight (</a:t>
            </a:r>
            <a:r>
              <a:rPr lang="en-US" sz="2400" dirty="0" err="1">
                <a:solidFill>
                  <a:srgbClr val="292934"/>
                </a:solidFill>
              </a:rPr>
              <a:t>Alcance</a:t>
            </a:r>
            <a:r>
              <a:rPr lang="en-US" sz="2400" dirty="0">
                <a:solidFill>
                  <a:srgbClr val="292934"/>
                </a:solidFill>
              </a:rPr>
              <a:t> local al router)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292934"/>
                </a:solidFill>
              </a:rPr>
              <a:t>Preferir</a:t>
            </a:r>
            <a:r>
              <a:rPr lang="en-US" sz="2400" dirty="0">
                <a:solidFill>
                  <a:srgbClr val="292934"/>
                </a:solidFill>
              </a:rPr>
              <a:t> mayor Local Preference (</a:t>
            </a:r>
            <a:r>
              <a:rPr lang="en-US" sz="2400" dirty="0" err="1">
                <a:solidFill>
                  <a:srgbClr val="292934"/>
                </a:solidFill>
              </a:rPr>
              <a:t>Alcance</a:t>
            </a:r>
            <a:r>
              <a:rPr lang="en-US" sz="2400" dirty="0">
                <a:solidFill>
                  <a:srgbClr val="292934"/>
                </a:solidFill>
              </a:rPr>
              <a:t> en </a:t>
            </a:r>
            <a:r>
              <a:rPr lang="en-US" sz="2400" dirty="0" err="1">
                <a:solidFill>
                  <a:srgbClr val="292934"/>
                </a:solidFill>
              </a:rPr>
              <a:t>todo</a:t>
            </a:r>
            <a:r>
              <a:rPr lang="en-US" sz="2400" dirty="0">
                <a:solidFill>
                  <a:srgbClr val="292934"/>
                </a:solidFill>
              </a:rPr>
              <a:t> el AS)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292934"/>
                </a:solidFill>
              </a:rPr>
              <a:t>Preferir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rutas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originadas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por</a:t>
            </a:r>
            <a:r>
              <a:rPr lang="en-US" sz="2400" dirty="0">
                <a:solidFill>
                  <a:srgbClr val="292934"/>
                </a:solidFill>
              </a:rPr>
              <a:t> el router </a:t>
            </a:r>
            <a:r>
              <a:rPr lang="en-US" sz="2400" dirty="0" err="1">
                <a:solidFill>
                  <a:srgbClr val="292934"/>
                </a:solidFill>
              </a:rPr>
              <a:t>sobre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las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recibidas</a:t>
            </a: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292934"/>
                </a:solidFill>
              </a:rPr>
              <a:t>Preferir</a:t>
            </a:r>
            <a:r>
              <a:rPr lang="en-US" sz="2400" dirty="0">
                <a:solidFill>
                  <a:srgbClr val="292934"/>
                </a:solidFill>
              </a:rPr>
              <a:t> AS Path </a:t>
            </a:r>
            <a:r>
              <a:rPr lang="en-US" sz="2400" dirty="0" err="1">
                <a:solidFill>
                  <a:srgbClr val="292934"/>
                </a:solidFill>
              </a:rPr>
              <a:t>más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corto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smtClean="0">
                <a:solidFill>
                  <a:srgbClr val="292934"/>
                </a:solidFill>
              </a:rPr>
              <a:t>(</a:t>
            </a:r>
            <a:r>
              <a:rPr lang="en-US" sz="2400" dirty="0" err="1" smtClean="0">
                <a:solidFill>
                  <a:srgbClr val="292934"/>
                </a:solidFill>
              </a:rPr>
              <a:t>cantidad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>
                <a:solidFill>
                  <a:srgbClr val="292934"/>
                </a:solidFill>
              </a:rPr>
              <a:t>de ASs)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292934"/>
                </a:solidFill>
              </a:rPr>
              <a:t>Preferir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menor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código</a:t>
            </a:r>
            <a:r>
              <a:rPr lang="en-US" sz="2400" dirty="0">
                <a:solidFill>
                  <a:srgbClr val="292934"/>
                </a:solidFill>
              </a:rPr>
              <a:t> de Origen (IGP &lt; EGP &lt; Incomplete</a:t>
            </a:r>
            <a:r>
              <a:rPr lang="en-US" sz="2400" dirty="0" smtClean="0">
                <a:solidFill>
                  <a:srgbClr val="292934"/>
                </a:solidFill>
              </a:rPr>
              <a:t>)</a:t>
            </a: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28616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Evaluaci</a:t>
            </a:r>
            <a:r>
              <a:rPr lang="es-ES_tradnl" dirty="0" err="1" smtClean="0"/>
              <a:t>ón</a:t>
            </a:r>
            <a:r>
              <a:rPr lang="es-ES_tradnl" dirty="0" smtClean="0"/>
              <a:t> de métrica (cont.)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4553" y="1524001"/>
            <a:ext cx="88203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292934"/>
                </a:solidFill>
              </a:rPr>
              <a:t>7. </a:t>
            </a:r>
            <a:r>
              <a:rPr lang="en-US" sz="2400" dirty="0" err="1" smtClean="0">
                <a:solidFill>
                  <a:srgbClr val="292934"/>
                </a:solidFill>
              </a:rPr>
              <a:t>Preferir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menor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MultiExit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>
                <a:solidFill>
                  <a:srgbClr val="292934"/>
                </a:solidFill>
              </a:rPr>
              <a:t>Discriminator (MED)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292934"/>
                </a:solidFill>
              </a:rPr>
              <a:t>8. </a:t>
            </a:r>
            <a:r>
              <a:rPr lang="en-US" sz="2400" dirty="0" err="1" smtClean="0">
                <a:solidFill>
                  <a:srgbClr val="292934"/>
                </a:solidFill>
              </a:rPr>
              <a:t>Preferir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rutas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externas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sobre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las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internas</a:t>
            </a:r>
            <a:r>
              <a:rPr lang="en-US" sz="2400" dirty="0">
                <a:solidFill>
                  <a:srgbClr val="292934"/>
                </a:solidFill>
              </a:rPr>
              <a:t> (</a:t>
            </a:r>
            <a:r>
              <a:rPr lang="en-US" sz="2400" dirty="0" err="1">
                <a:solidFill>
                  <a:srgbClr val="292934"/>
                </a:solidFill>
              </a:rPr>
              <a:t>iBGP</a:t>
            </a:r>
            <a:r>
              <a:rPr lang="en-US" sz="2400" dirty="0">
                <a:solidFill>
                  <a:srgbClr val="292934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292934"/>
                </a:solidFill>
              </a:rPr>
              <a:t>9. Para </a:t>
            </a:r>
            <a:r>
              <a:rPr lang="en-US" sz="2400" dirty="0" err="1">
                <a:solidFill>
                  <a:srgbClr val="292934"/>
                </a:solidFill>
              </a:rPr>
              <a:t>las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rutas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internas</a:t>
            </a:r>
            <a:r>
              <a:rPr lang="en-US" sz="2400" dirty="0">
                <a:solidFill>
                  <a:srgbClr val="292934"/>
                </a:solidFill>
              </a:rPr>
              <a:t> (</a:t>
            </a:r>
            <a:r>
              <a:rPr lang="en-US" sz="2400" dirty="0" err="1">
                <a:solidFill>
                  <a:srgbClr val="292934"/>
                </a:solidFill>
              </a:rPr>
              <a:t>iBGP</a:t>
            </a:r>
            <a:r>
              <a:rPr lang="en-US" sz="2400" dirty="0">
                <a:solidFill>
                  <a:srgbClr val="292934"/>
                </a:solidFill>
              </a:rPr>
              <a:t>), </a:t>
            </a:r>
            <a:r>
              <a:rPr lang="en-US" sz="2400" dirty="0" err="1">
                <a:solidFill>
                  <a:srgbClr val="292934"/>
                </a:solidFill>
              </a:rPr>
              <a:t>preferir</a:t>
            </a:r>
            <a:r>
              <a:rPr lang="en-US" sz="2400" dirty="0">
                <a:solidFill>
                  <a:srgbClr val="292934"/>
                </a:solidFill>
              </a:rPr>
              <a:t> la de </a:t>
            </a:r>
            <a:r>
              <a:rPr lang="en-US" sz="2400" dirty="0" err="1">
                <a:solidFill>
                  <a:srgbClr val="292934"/>
                </a:solidFill>
              </a:rPr>
              <a:t>menor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métrica</a:t>
            </a:r>
            <a:r>
              <a:rPr lang="en-US" sz="2400" dirty="0">
                <a:solidFill>
                  <a:srgbClr val="292934"/>
                </a:solidFill>
              </a:rPr>
              <a:t> (IGP) al </a:t>
            </a:r>
            <a:r>
              <a:rPr lang="en-US" sz="2400" dirty="0" err="1">
                <a:solidFill>
                  <a:srgbClr val="292934"/>
                </a:solidFill>
              </a:rPr>
              <a:t>originador</a:t>
            </a:r>
            <a:endParaRPr lang="en-US" sz="2400" dirty="0">
              <a:solidFill>
                <a:srgbClr val="292934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292934"/>
                </a:solidFill>
              </a:rPr>
              <a:t>10. Para </a:t>
            </a:r>
            <a:r>
              <a:rPr lang="en-US" sz="2400" dirty="0" err="1">
                <a:solidFill>
                  <a:srgbClr val="292934"/>
                </a:solidFill>
              </a:rPr>
              <a:t>rutas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externas</a:t>
            </a:r>
            <a:r>
              <a:rPr lang="en-US" sz="2400" dirty="0">
                <a:solidFill>
                  <a:srgbClr val="292934"/>
                </a:solidFill>
              </a:rPr>
              <a:t> (</a:t>
            </a:r>
            <a:r>
              <a:rPr lang="en-US" sz="2400" dirty="0" err="1">
                <a:solidFill>
                  <a:srgbClr val="292934"/>
                </a:solidFill>
              </a:rPr>
              <a:t>eBGP</a:t>
            </a:r>
            <a:r>
              <a:rPr lang="en-US" sz="2400" dirty="0">
                <a:solidFill>
                  <a:srgbClr val="292934"/>
                </a:solidFill>
              </a:rPr>
              <a:t>) </a:t>
            </a:r>
            <a:r>
              <a:rPr lang="en-US" sz="2400" dirty="0" err="1">
                <a:solidFill>
                  <a:srgbClr val="292934"/>
                </a:solidFill>
              </a:rPr>
              <a:t>preferir</a:t>
            </a:r>
            <a:r>
              <a:rPr lang="en-US" sz="2400" dirty="0">
                <a:solidFill>
                  <a:srgbClr val="292934"/>
                </a:solidFill>
              </a:rPr>
              <a:t> la </a:t>
            </a:r>
            <a:r>
              <a:rPr lang="en-US" sz="2400" dirty="0" err="1">
                <a:solidFill>
                  <a:srgbClr val="292934"/>
                </a:solidFill>
              </a:rPr>
              <a:t>más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antigua</a:t>
            </a:r>
            <a:endParaRPr lang="en-US" sz="2400" dirty="0">
              <a:solidFill>
                <a:srgbClr val="292934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292934"/>
                </a:solidFill>
              </a:rPr>
              <a:t>11. </a:t>
            </a:r>
            <a:r>
              <a:rPr lang="en-US" sz="2400" dirty="0" err="1" smtClean="0">
                <a:solidFill>
                  <a:srgbClr val="292934"/>
                </a:solidFill>
              </a:rPr>
              <a:t>Preferir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rutas</a:t>
            </a:r>
            <a:r>
              <a:rPr lang="en-US" sz="2400" dirty="0">
                <a:solidFill>
                  <a:srgbClr val="292934"/>
                </a:solidFill>
              </a:rPr>
              <a:t> con </a:t>
            </a:r>
            <a:r>
              <a:rPr lang="en-US" sz="2400" dirty="0" err="1">
                <a:solidFill>
                  <a:srgbClr val="292934"/>
                </a:solidFill>
              </a:rPr>
              <a:t>menor</a:t>
            </a:r>
            <a:r>
              <a:rPr lang="en-US" sz="2400" dirty="0">
                <a:solidFill>
                  <a:srgbClr val="292934"/>
                </a:solidFill>
              </a:rPr>
              <a:t> BGP router </a:t>
            </a:r>
            <a:r>
              <a:rPr lang="en-US" sz="2400" dirty="0" smtClean="0">
                <a:solidFill>
                  <a:srgbClr val="292934"/>
                </a:solidFill>
              </a:rPr>
              <a:t>ID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rgbClr val="292934"/>
                </a:solidFill>
              </a:rPr>
              <a:t>Algunos</a:t>
            </a:r>
            <a:r>
              <a:rPr lang="en-US" sz="2400" dirty="0" smtClean="0">
                <a:solidFill>
                  <a:srgbClr val="292934"/>
                </a:solidFill>
              </a:rPr>
              <a:t> de </a:t>
            </a:r>
            <a:r>
              <a:rPr lang="en-US" sz="2400" dirty="0" err="1" smtClean="0">
                <a:solidFill>
                  <a:srgbClr val="292934"/>
                </a:solidFill>
              </a:rPr>
              <a:t>estos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criterios</a:t>
            </a:r>
            <a:r>
              <a:rPr lang="en-US" sz="2400" dirty="0" smtClean="0">
                <a:solidFill>
                  <a:srgbClr val="292934"/>
                </a:solidFill>
              </a:rPr>
              <a:t> son </a:t>
            </a:r>
            <a:r>
              <a:rPr lang="en-US" sz="2400" dirty="0" err="1" smtClean="0">
                <a:solidFill>
                  <a:srgbClr val="292934"/>
                </a:solidFill>
              </a:rPr>
              <a:t>administrables</a:t>
            </a: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Evaluaci</a:t>
            </a:r>
            <a:r>
              <a:rPr lang="es-ES_tradnl" dirty="0" err="1" smtClean="0"/>
              <a:t>ón</a:t>
            </a:r>
            <a:r>
              <a:rPr lang="es-ES_tradnl" dirty="0" smtClean="0"/>
              <a:t> de métrica</a:t>
            </a:r>
            <a:br>
              <a:rPr lang="es-ES_tradnl" dirty="0" smtClean="0"/>
            </a:br>
            <a:r>
              <a:rPr lang="es-ES_tradnl" sz="3100" dirty="0" smtClean="0"/>
              <a:t>Ejemplo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061" y="3708527"/>
            <a:ext cx="9057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#show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  Network          Next Hop        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Metric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LocPrf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Weight Path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*  10.10.20.0/24    172.18.20.180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         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223      0 65102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209 654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?</a:t>
            </a:r>
          </a:p>
          <a:p>
            <a:r>
              <a:rPr lang="en-US" sz="1600" b="1" dirty="0">
                <a:solidFill>
                  <a:srgbClr val="292934"/>
                </a:solidFill>
                <a:latin typeface="Consolas"/>
                <a:cs typeface="Consolas"/>
              </a:rPr>
              <a:t>*&gt;                  172.18.20.179            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  </a:t>
            </a:r>
            <a:r>
              <a:rPr lang="en-US" sz="1600" b="1" dirty="0">
                <a:solidFill>
                  <a:srgbClr val="292934"/>
                </a:solidFill>
                <a:latin typeface="Consolas"/>
                <a:cs typeface="Consolas"/>
              </a:rPr>
              <a:t>305      0 65503 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675 65314 </a:t>
            </a:r>
            <a:r>
              <a:rPr lang="en-US" sz="1600" b="1" dirty="0">
                <a:solidFill>
                  <a:srgbClr val="292934"/>
                </a:solidFill>
                <a:latin typeface="Consolas"/>
                <a:cs typeface="Consolas"/>
              </a:rPr>
              <a:t>654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?</a:t>
            </a:r>
            <a:endParaRPr lang="en-US" sz="1600" b="1" dirty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#show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route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B        10.10.20.0/24 [20/0] via </a:t>
            </a:r>
            <a:r>
              <a:rPr lang="en-US" sz="1600" b="1" dirty="0">
                <a:solidFill>
                  <a:srgbClr val="292934"/>
                </a:solidFill>
                <a:latin typeface="Consolas"/>
                <a:cs typeface="Consolas"/>
              </a:rPr>
              <a:t>172.18.20.179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, 05:26:10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686174"/>
            <a:ext cx="81489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1 red, 2 caminos en BGP, 1 ruta en la tabla de ruteo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La de mayor Local </a:t>
            </a:r>
            <a:r>
              <a:rPr lang="es-ES_tradnl" sz="2400" dirty="0" err="1" smtClean="0"/>
              <a:t>Preference</a:t>
            </a:r>
            <a:r>
              <a:rPr lang="es-ES_tradnl" sz="2400" dirty="0" smtClean="0"/>
              <a:t> tiene precedencia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El camino preferido se marca con “&gt;” (</a:t>
            </a:r>
            <a:r>
              <a:rPr lang="es-ES_tradnl" sz="2400" i="1" dirty="0" err="1" smtClean="0"/>
              <a:t>Best</a:t>
            </a:r>
            <a:r>
              <a:rPr lang="es-ES_tradnl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54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1594278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La </a:t>
            </a:r>
            <a:r>
              <a:rPr lang="en-US" sz="2400" dirty="0" err="1">
                <a:solidFill>
                  <a:srgbClr val="292934"/>
                </a:solidFill>
              </a:rPr>
              <a:t>última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columna</a:t>
            </a:r>
            <a:r>
              <a:rPr lang="en-US" sz="2400" dirty="0">
                <a:solidFill>
                  <a:srgbClr val="292934"/>
                </a:solidFill>
              </a:rPr>
              <a:t> describe el </a:t>
            </a:r>
            <a:r>
              <a:rPr lang="en-US" sz="2400" dirty="0" err="1">
                <a:solidFill>
                  <a:srgbClr val="292934"/>
                </a:solidFill>
              </a:rPr>
              <a:t>estado</a:t>
            </a:r>
            <a:r>
              <a:rPr lang="en-US" sz="2400" dirty="0">
                <a:solidFill>
                  <a:srgbClr val="292934"/>
                </a:solidFill>
              </a:rPr>
              <a:t> o la </a:t>
            </a:r>
            <a:r>
              <a:rPr lang="en-US" sz="2400" dirty="0" err="1">
                <a:solidFill>
                  <a:srgbClr val="292934"/>
                </a:solidFill>
              </a:rPr>
              <a:t>cantidad</a:t>
            </a:r>
            <a:r>
              <a:rPr lang="en-US" sz="2400" dirty="0">
                <a:solidFill>
                  <a:srgbClr val="292934"/>
                </a:solidFill>
              </a:rPr>
              <a:t> de </a:t>
            </a:r>
            <a:r>
              <a:rPr lang="en-US" sz="2400" dirty="0" err="1">
                <a:solidFill>
                  <a:srgbClr val="292934"/>
                </a:solidFill>
              </a:rPr>
              <a:t>prefijos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recibidos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cuando</a:t>
            </a:r>
            <a:r>
              <a:rPr lang="en-US" sz="2400" dirty="0" smtClean="0">
                <a:solidFill>
                  <a:srgbClr val="292934"/>
                </a:solidFill>
              </a:rPr>
              <a:t> la </a:t>
            </a:r>
            <a:r>
              <a:rPr lang="en-US" sz="2400" dirty="0" err="1" smtClean="0">
                <a:solidFill>
                  <a:srgbClr val="292934"/>
                </a:solidFill>
              </a:rPr>
              <a:t>sesi</a:t>
            </a:r>
            <a:r>
              <a:rPr lang="es-ES_tradnl" sz="2400" dirty="0" err="1" smtClean="0">
                <a:solidFill>
                  <a:srgbClr val="292934"/>
                </a:solidFill>
              </a:rPr>
              <a:t>ón</a:t>
            </a:r>
            <a:r>
              <a:rPr lang="es-ES_tradnl" sz="2400" dirty="0" smtClean="0">
                <a:solidFill>
                  <a:srgbClr val="292934"/>
                </a:solidFill>
              </a:rPr>
              <a:t> de BGP está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Establecida</a:t>
            </a:r>
            <a:r>
              <a:rPr lang="en-US" sz="2400" dirty="0" smtClean="0">
                <a:solidFill>
                  <a:srgbClr val="292934"/>
                </a:solidFill>
              </a:rPr>
              <a:t>.</a:t>
            </a: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292934"/>
                </a:solidFill>
              </a:rPr>
              <a:t>Establecido</a:t>
            </a:r>
            <a:r>
              <a:rPr lang="en-US" sz="2400" dirty="0" smtClean="0">
                <a:solidFill>
                  <a:srgbClr val="292934"/>
                </a:solidFill>
              </a:rPr>
              <a:t> se </a:t>
            </a:r>
            <a:r>
              <a:rPr lang="en-US" sz="2400" dirty="0" err="1" smtClean="0">
                <a:solidFill>
                  <a:srgbClr val="292934"/>
                </a:solidFill>
              </a:rPr>
              <a:t>indica</a:t>
            </a:r>
            <a:r>
              <a:rPr lang="en-US" sz="2400" dirty="0" smtClean="0">
                <a:solidFill>
                  <a:srgbClr val="292934"/>
                </a:solidFill>
              </a:rPr>
              <a:t> con el n</a:t>
            </a:r>
            <a:r>
              <a:rPr lang="es-ES_tradnl" sz="2400" dirty="0" err="1" smtClean="0">
                <a:solidFill>
                  <a:srgbClr val="292934"/>
                </a:solidFill>
              </a:rPr>
              <a:t>úmero</a:t>
            </a:r>
            <a:r>
              <a:rPr lang="es-ES_tradnl" sz="2400" dirty="0" smtClean="0">
                <a:solidFill>
                  <a:srgbClr val="292934"/>
                </a:solidFill>
              </a:rPr>
              <a:t> de prefijos recibidos, que puede ser 0.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Active </a:t>
            </a:r>
            <a:r>
              <a:rPr lang="en-US" sz="2400" dirty="0">
                <a:solidFill>
                  <a:srgbClr val="292934"/>
                </a:solidFill>
              </a:rPr>
              <a:t>no </a:t>
            </a:r>
            <a:r>
              <a:rPr lang="en-US" sz="2400" dirty="0" err="1">
                <a:solidFill>
                  <a:srgbClr val="292934"/>
                </a:solidFill>
              </a:rPr>
              <a:t>significa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establecido</a:t>
            </a:r>
            <a:r>
              <a:rPr lang="en-US" sz="2400" dirty="0" smtClean="0">
                <a:solidFill>
                  <a:srgbClr val="292934"/>
                </a:solidFill>
              </a:rPr>
              <a:t>.</a:t>
            </a:r>
            <a:endParaRPr lang="en-US" sz="2400" dirty="0">
              <a:solidFill>
                <a:srgbClr val="292934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27204" y="3755106"/>
            <a:ext cx="1563877" cy="11476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Sesión</a:t>
            </a:r>
            <a:r>
              <a:rPr lang="en-US" dirty="0" smtClean="0"/>
              <a:t> </a:t>
            </a:r>
            <a:r>
              <a:rPr lang="en-US" dirty="0" err="1" smtClean="0"/>
              <a:t>establecida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01004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#show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summary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BGP router identifier 172.31.254.180, local AS number 65310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…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Neighbor        V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 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AS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MsgRcvd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MsgSent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292934"/>
                </a:solidFill>
                <a:latin typeface="Consolas"/>
                <a:cs typeface="Consolas"/>
              </a:rPr>
              <a:t>TblVer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292934"/>
                </a:solidFill>
                <a:latin typeface="Consolas"/>
                <a:cs typeface="Consolas"/>
              </a:rPr>
              <a:t>InQ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OutQ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Up/Down Sate/</a:t>
            </a:r>
            <a:r>
              <a:rPr lang="en-US" sz="1600" dirty="0" err="1" smtClean="0">
                <a:solidFill>
                  <a:srgbClr val="292934"/>
                </a:solidFill>
                <a:latin typeface="Consolas"/>
                <a:cs typeface="Consolas"/>
              </a:rPr>
              <a:t>PfxRcd</a:t>
            </a:r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172.18.20.179   4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65503   14012   14791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6154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0    0 1w2d          245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172.18.20.180  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4 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65102   15623   14838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6154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0    0 1w2d          240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172.31.254.184 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4 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65310       0       0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 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0 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0    0 never        Active</a:t>
            </a:r>
          </a:p>
          <a:p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917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Keepalives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6187" y="1594276"/>
            <a:ext cx="8550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292934"/>
                </a:solidFill>
              </a:rPr>
              <a:t>Cada</a:t>
            </a:r>
            <a:r>
              <a:rPr lang="en-US" sz="2400" dirty="0">
                <a:solidFill>
                  <a:srgbClr val="292934"/>
                </a:solidFill>
              </a:rPr>
              <a:t> 60 </a:t>
            </a:r>
            <a:r>
              <a:rPr lang="en-US" sz="2400" dirty="0" err="1">
                <a:solidFill>
                  <a:srgbClr val="292934"/>
                </a:solidFill>
              </a:rPr>
              <a:t>segundos</a:t>
            </a:r>
            <a:r>
              <a:rPr lang="en-US" sz="2400" dirty="0">
                <a:solidFill>
                  <a:srgbClr val="292934"/>
                </a:solidFill>
              </a:rPr>
              <a:t> (sin </a:t>
            </a:r>
            <a:r>
              <a:rPr lang="en-US" sz="2400" dirty="0" err="1">
                <a:solidFill>
                  <a:srgbClr val="292934"/>
                </a:solidFill>
              </a:rPr>
              <a:t>actividad</a:t>
            </a:r>
            <a:r>
              <a:rPr lang="en-US" sz="2400" dirty="0">
                <a:solidFill>
                  <a:srgbClr val="292934"/>
                </a:solidFill>
              </a:rPr>
              <a:t>) se </a:t>
            </a:r>
            <a:r>
              <a:rPr lang="en-US" sz="2400" dirty="0" err="1">
                <a:solidFill>
                  <a:srgbClr val="292934"/>
                </a:solidFill>
              </a:rPr>
              <a:t>verifica</a:t>
            </a:r>
            <a:r>
              <a:rPr lang="en-US" sz="2400" dirty="0">
                <a:solidFill>
                  <a:srgbClr val="292934"/>
                </a:solidFill>
              </a:rPr>
              <a:t> la </a:t>
            </a:r>
            <a:r>
              <a:rPr lang="en-US" sz="2400" dirty="0" err="1">
                <a:solidFill>
                  <a:srgbClr val="292934"/>
                </a:solidFill>
              </a:rPr>
              <a:t>existencia</a:t>
            </a:r>
            <a:r>
              <a:rPr lang="en-US" sz="2400" dirty="0">
                <a:solidFill>
                  <a:srgbClr val="292934"/>
                </a:solidFill>
              </a:rPr>
              <a:t> del neighbor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Se </a:t>
            </a:r>
            <a:r>
              <a:rPr lang="en-US" sz="2400" dirty="0" err="1">
                <a:solidFill>
                  <a:srgbClr val="292934"/>
                </a:solidFill>
              </a:rPr>
              <a:t>puede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modificar</a:t>
            </a:r>
            <a:r>
              <a:rPr lang="en-US" sz="2400" dirty="0">
                <a:solidFill>
                  <a:srgbClr val="292934"/>
                </a:solidFill>
              </a:rPr>
              <a:t> para </a:t>
            </a:r>
            <a:r>
              <a:rPr lang="en-US" sz="2400" dirty="0" err="1">
                <a:solidFill>
                  <a:srgbClr val="292934"/>
                </a:solidFill>
              </a:rPr>
              <a:t>acelerar</a:t>
            </a:r>
            <a:r>
              <a:rPr lang="en-US" sz="2400" dirty="0">
                <a:solidFill>
                  <a:srgbClr val="292934"/>
                </a:solidFill>
              </a:rPr>
              <a:t> la </a:t>
            </a:r>
            <a:r>
              <a:rPr lang="en-US" sz="2400" dirty="0" err="1" smtClean="0">
                <a:solidFill>
                  <a:srgbClr val="292934"/>
                </a:solidFill>
              </a:rPr>
              <a:t>convergencia</a:t>
            </a:r>
            <a:endParaRPr lang="en-US" sz="24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El valor </a:t>
            </a:r>
            <a:r>
              <a:rPr lang="en-US" sz="2400" dirty="0" err="1" smtClean="0">
                <a:solidFill>
                  <a:srgbClr val="292934"/>
                </a:solidFill>
              </a:rPr>
              <a:t>configurado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es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una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sugerencia</a:t>
            </a:r>
            <a:r>
              <a:rPr lang="en-US" sz="2400" dirty="0" smtClean="0">
                <a:solidFill>
                  <a:srgbClr val="292934"/>
                </a:solidFill>
              </a:rPr>
              <a:t>. Se </a:t>
            </a:r>
            <a:r>
              <a:rPr lang="en-US" sz="2400" dirty="0" err="1" smtClean="0">
                <a:solidFill>
                  <a:srgbClr val="292934"/>
                </a:solidFill>
              </a:rPr>
              <a:t>negocia</a:t>
            </a:r>
            <a:r>
              <a:rPr lang="en-US" sz="2400" dirty="0" smtClean="0">
                <a:solidFill>
                  <a:srgbClr val="292934"/>
                </a:solidFill>
              </a:rPr>
              <a:t>.</a:t>
            </a:r>
            <a:endParaRPr lang="en-US" sz="2400" dirty="0">
              <a:solidFill>
                <a:srgbClr val="29293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624221"/>
            <a:ext cx="83425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#</a:t>
            </a:r>
            <a:r>
              <a:rPr lang="en-US" dirty="0" smtClean="0">
                <a:solidFill>
                  <a:srgbClr val="292934"/>
                </a:solidFill>
                <a:latin typeface="Consolas"/>
                <a:cs typeface="Consolas"/>
              </a:rPr>
              <a:t>show </a:t>
            </a:r>
            <a:r>
              <a:rPr lang="en-US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 neighbors </a:t>
            </a:r>
          </a:p>
          <a:p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BGP </a:t>
            </a:r>
            <a:r>
              <a:rPr lang="en-US" b="1" dirty="0">
                <a:solidFill>
                  <a:srgbClr val="292934"/>
                </a:solidFill>
                <a:latin typeface="Consolas"/>
                <a:cs typeface="Consolas"/>
              </a:rPr>
              <a:t>neighbor is 172.18.20.179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,  remote AS 65503, </a:t>
            </a:r>
            <a:r>
              <a:rPr lang="en-US" b="1" dirty="0">
                <a:solidFill>
                  <a:srgbClr val="292934"/>
                </a:solidFill>
                <a:latin typeface="Consolas"/>
                <a:cs typeface="Consolas"/>
              </a:rPr>
              <a:t>external link</a:t>
            </a:r>
          </a:p>
          <a:p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 Description: </a:t>
            </a:r>
            <a:r>
              <a:rPr lang="en-US" dirty="0" err="1" smtClean="0">
                <a:solidFill>
                  <a:srgbClr val="292934"/>
                </a:solidFill>
                <a:latin typeface="Consolas"/>
                <a:cs typeface="Consolas"/>
              </a:rPr>
              <a:t>Conexi</a:t>
            </a:r>
            <a:r>
              <a:rPr lang="es-ES_tradnl" dirty="0" err="1" smtClean="0">
                <a:solidFill>
                  <a:srgbClr val="292934"/>
                </a:solidFill>
                <a:latin typeface="Consolas"/>
                <a:cs typeface="Consolas"/>
              </a:rPr>
              <a:t>ón</a:t>
            </a:r>
            <a:r>
              <a:rPr lang="es-ES_tradnl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s-ES_tradnl" dirty="0" err="1" smtClean="0">
                <a:solidFill>
                  <a:srgbClr val="292934"/>
                </a:solidFill>
                <a:latin typeface="Consolas"/>
                <a:cs typeface="Consolas"/>
              </a:rPr>
              <a:t>eBGP</a:t>
            </a:r>
            <a:r>
              <a:rPr lang="es-ES_tradnl" dirty="0" smtClean="0">
                <a:solidFill>
                  <a:srgbClr val="292934"/>
                </a:solidFill>
                <a:latin typeface="Consolas"/>
                <a:cs typeface="Consolas"/>
              </a:rPr>
              <a:t> a CABASE</a:t>
            </a:r>
            <a:endParaRPr lang="en-US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nsolas"/>
                <a:cs typeface="Consolas"/>
              </a:rPr>
              <a:t> BGP 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state = Established, </a:t>
            </a:r>
            <a:r>
              <a:rPr lang="en-US" b="1" dirty="0">
                <a:solidFill>
                  <a:srgbClr val="292934"/>
                </a:solidFill>
                <a:latin typeface="Consolas"/>
                <a:cs typeface="Consolas"/>
              </a:rPr>
              <a:t>up for 1w2d</a:t>
            </a:r>
          </a:p>
          <a:p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  </a:t>
            </a:r>
            <a:r>
              <a:rPr lang="en-US" dirty="0" smtClean="0">
                <a:solidFill>
                  <a:srgbClr val="292934"/>
                </a:solidFill>
                <a:latin typeface="Consolas"/>
                <a:cs typeface="Consolas"/>
              </a:rPr>
              <a:t>… 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hold time is 180, </a:t>
            </a:r>
            <a:r>
              <a:rPr lang="en-US" b="1" dirty="0" err="1">
                <a:solidFill>
                  <a:srgbClr val="292934"/>
                </a:solidFill>
                <a:latin typeface="Consolas"/>
                <a:cs typeface="Consolas"/>
              </a:rPr>
              <a:t>keepalive</a:t>
            </a:r>
            <a:r>
              <a:rPr lang="en-US" b="1" dirty="0">
                <a:solidFill>
                  <a:srgbClr val="292934"/>
                </a:solidFill>
                <a:latin typeface="Consolas"/>
                <a:cs typeface="Consolas"/>
              </a:rPr>
              <a:t> interval is 60 seconds</a:t>
            </a:r>
          </a:p>
          <a:p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3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Anuncio</a:t>
            </a:r>
            <a:r>
              <a:rPr lang="en-US" dirty="0" smtClean="0"/>
              <a:t> de </a:t>
            </a:r>
            <a:r>
              <a:rPr lang="en-US" dirty="0" err="1" smtClean="0"/>
              <a:t>rutas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805338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524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292934"/>
                </a:solidFill>
              </a:rPr>
              <a:t>Cada</a:t>
            </a:r>
            <a:r>
              <a:rPr lang="en-US" sz="2000" dirty="0">
                <a:solidFill>
                  <a:srgbClr val="292934"/>
                </a:solidFill>
              </a:rPr>
              <a:t> router </a:t>
            </a:r>
            <a:r>
              <a:rPr lang="en-US" sz="2000" dirty="0" err="1">
                <a:solidFill>
                  <a:srgbClr val="292934"/>
                </a:solidFill>
              </a:rPr>
              <a:t>anuncia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sus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propias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redes</a:t>
            </a:r>
            <a:r>
              <a:rPr lang="en-US" sz="2000" dirty="0">
                <a:solidFill>
                  <a:srgbClr val="292934"/>
                </a:solidFill>
              </a:rPr>
              <a:t> con </a:t>
            </a:r>
            <a:r>
              <a:rPr lang="en-US" sz="2000" b="1" dirty="0" smtClean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Network</a:t>
            </a:r>
            <a:r>
              <a:rPr lang="en-US" sz="2000" dirty="0" smtClean="0">
                <a:solidFill>
                  <a:srgbClr val="292934"/>
                </a:solidFill>
              </a:rPr>
              <a:t> </a:t>
            </a:r>
            <a:r>
              <a:rPr lang="en-US" sz="2000" dirty="0">
                <a:solidFill>
                  <a:srgbClr val="292934"/>
                </a:solidFill>
              </a:rPr>
              <a:t>o </a:t>
            </a:r>
            <a:r>
              <a:rPr lang="en-US" sz="2000" b="1" dirty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Redistribute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El router </a:t>
            </a:r>
            <a:r>
              <a:rPr lang="en-US" sz="2000" dirty="0" err="1">
                <a:solidFill>
                  <a:srgbClr val="292934"/>
                </a:solidFill>
              </a:rPr>
              <a:t>anuncia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estas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redes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mientras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sean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accesibles</a:t>
            </a:r>
            <a:endParaRPr lang="en-US" sz="2000" dirty="0">
              <a:solidFill>
                <a:srgbClr val="292934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Si se </a:t>
            </a:r>
            <a:r>
              <a:rPr lang="en-US" sz="2000" dirty="0" err="1">
                <a:solidFill>
                  <a:srgbClr val="292934"/>
                </a:solidFill>
              </a:rPr>
              <a:t>pierden</a:t>
            </a:r>
            <a:r>
              <a:rPr lang="en-US" sz="2000" dirty="0">
                <a:solidFill>
                  <a:srgbClr val="292934"/>
                </a:solidFill>
              </a:rPr>
              <a:t> de la </a:t>
            </a:r>
            <a:r>
              <a:rPr lang="en-US" sz="2000" dirty="0" err="1">
                <a:solidFill>
                  <a:srgbClr val="292934"/>
                </a:solidFill>
              </a:rPr>
              <a:t>tabla</a:t>
            </a:r>
            <a:r>
              <a:rPr lang="en-US" sz="2000" dirty="0">
                <a:solidFill>
                  <a:srgbClr val="292934"/>
                </a:solidFill>
              </a:rPr>
              <a:t> de </a:t>
            </a:r>
            <a:r>
              <a:rPr lang="en-US" sz="2000" dirty="0" err="1">
                <a:solidFill>
                  <a:srgbClr val="292934"/>
                </a:solidFill>
              </a:rPr>
              <a:t>ruteo</a:t>
            </a:r>
            <a:r>
              <a:rPr lang="en-US" sz="2000" dirty="0">
                <a:solidFill>
                  <a:srgbClr val="292934"/>
                </a:solidFill>
              </a:rPr>
              <a:t>, se </a:t>
            </a:r>
            <a:r>
              <a:rPr lang="en-US" sz="2000" dirty="0" err="1">
                <a:solidFill>
                  <a:srgbClr val="292934"/>
                </a:solidFill>
              </a:rPr>
              <a:t>dejan</a:t>
            </a:r>
            <a:r>
              <a:rPr lang="en-US" sz="2000" dirty="0">
                <a:solidFill>
                  <a:srgbClr val="292934"/>
                </a:solidFill>
              </a:rPr>
              <a:t> de </a:t>
            </a:r>
            <a:r>
              <a:rPr lang="en-US" sz="2000" dirty="0" err="1">
                <a:solidFill>
                  <a:srgbClr val="292934"/>
                </a:solidFill>
              </a:rPr>
              <a:t>anunciar</a:t>
            </a:r>
            <a:endParaRPr lang="en-US" sz="2000" dirty="0">
              <a:solidFill>
                <a:srgbClr val="2929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9414"/>
          <a:stretch/>
        </p:blipFill>
        <p:spPr>
          <a:xfrm>
            <a:off x="820677" y="2803114"/>
            <a:ext cx="5007758" cy="3844821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5827549" y="3027198"/>
            <a:ext cx="2780852" cy="69924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Interfaz</a:t>
            </a:r>
            <a:r>
              <a:rPr lang="en-US" dirty="0" smtClean="0"/>
              <a:t> </a:t>
            </a:r>
            <a:r>
              <a:rPr lang="en-US" dirty="0" err="1" smtClean="0"/>
              <a:t>removida</a:t>
            </a:r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5827549" y="3876069"/>
            <a:ext cx="2780852" cy="69924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BGP update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5827549" y="4894718"/>
            <a:ext cx="2780852" cy="69924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Interfaz</a:t>
            </a:r>
            <a:r>
              <a:rPr lang="en-US" dirty="0" smtClean="0"/>
              <a:t> </a:t>
            </a:r>
            <a:r>
              <a:rPr lang="en-US" dirty="0" err="1" smtClean="0"/>
              <a:t>reestablecida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5827549" y="5945641"/>
            <a:ext cx="2780852" cy="69924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BGP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Configuración</a:t>
            </a:r>
            <a:r>
              <a:rPr lang="en-US" dirty="0" smtClean="0"/>
              <a:t> b</a:t>
            </a:r>
            <a:r>
              <a:rPr lang="es-ES_tradnl" dirty="0" err="1" smtClean="0"/>
              <a:t>ásica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7274" y="1594278"/>
            <a:ext cx="87567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AS </a:t>
            </a:r>
            <a:r>
              <a:rPr lang="en-US" sz="2400" dirty="0" err="1">
                <a:solidFill>
                  <a:srgbClr val="292934"/>
                </a:solidFill>
              </a:rPr>
              <a:t>privados</a:t>
            </a:r>
            <a:r>
              <a:rPr lang="en-US" sz="2400" dirty="0">
                <a:solidFill>
                  <a:srgbClr val="292934"/>
                </a:solidFill>
              </a:rPr>
              <a:t>: 64512 a 65535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solidFill>
                  <a:srgbClr val="292934"/>
                </a:solidFill>
              </a:rPr>
              <a:t>Un router </a:t>
            </a:r>
            <a:r>
              <a:rPr lang="en-US" sz="2400" dirty="0" err="1">
                <a:solidFill>
                  <a:srgbClr val="292934"/>
                </a:solidFill>
              </a:rPr>
              <a:t>sólo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puede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pertenecer</a:t>
            </a:r>
            <a:r>
              <a:rPr lang="en-US" sz="2400" dirty="0">
                <a:solidFill>
                  <a:srgbClr val="292934"/>
                </a:solidFill>
              </a:rPr>
              <a:t> a un </a:t>
            </a:r>
            <a:r>
              <a:rPr lang="en-US" sz="2400" dirty="0" smtClean="0">
                <a:solidFill>
                  <a:srgbClr val="292934"/>
                </a:solidFill>
              </a:rPr>
              <a:t>AS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Network s</a:t>
            </a:r>
            <a:r>
              <a:rPr lang="es-ES_tradnl" sz="2400" dirty="0" err="1" smtClean="0">
                <a:solidFill>
                  <a:srgbClr val="292934"/>
                </a:solidFill>
              </a:rPr>
              <a:t>ólo</a:t>
            </a:r>
            <a:r>
              <a:rPr lang="es-ES_tradnl" sz="2400" dirty="0" smtClean="0">
                <a:solidFill>
                  <a:srgbClr val="292934"/>
                </a:solidFill>
              </a:rPr>
              <a:t> anuncia redes presentes en la tabla de ruteo</a:t>
            </a:r>
            <a:endParaRPr lang="en-US" sz="2400" dirty="0">
              <a:solidFill>
                <a:srgbClr val="29293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824" y="2543195"/>
            <a:ext cx="7879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</a:t>
            </a:r>
            <a:r>
              <a:rPr lang="en-US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64512</a:t>
            </a: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10.0.3.3 remote-as 64512		 </a:t>
            </a: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10.0.3.3 update-source Loopback0	</a:t>
            </a:r>
          </a:p>
          <a:p>
            <a:endParaRPr lang="en-US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20.0.17.7 remote-as 65000		</a:t>
            </a:r>
            <a:endParaRPr lang="en-US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20.0.17.7 description ISP1		</a:t>
            </a: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20.0.17.7 shutdown		</a:t>
            </a:r>
          </a:p>
          <a:p>
            <a:endParaRPr lang="en-US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no auto-summary			</a:t>
            </a: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network 172.16.0.0			</a:t>
            </a: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network 172.20.0.0 mask 255.255.255.0	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387295" y="2868441"/>
            <a:ext cx="236669" cy="43667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81876" y="2902111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</a:rPr>
              <a:t>iBGP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6387295" y="3664029"/>
            <a:ext cx="236669" cy="98579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81876" y="397419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92934"/>
                </a:solidFill>
              </a:rPr>
              <a:t>e</a:t>
            </a:r>
            <a:r>
              <a:rPr lang="en-US" smtClean="0">
                <a:solidFill>
                  <a:srgbClr val="292934"/>
                </a:solidFill>
              </a:rPr>
              <a:t>BGP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Diseño</a:t>
            </a:r>
            <a:r>
              <a:rPr lang="en-US" dirty="0" smtClean="0"/>
              <a:t> de Backbone en Service Provider</a:t>
            </a:r>
            <a:br>
              <a:rPr lang="en-US" dirty="0" smtClean="0"/>
            </a:br>
            <a:r>
              <a:rPr lang="en-US" sz="3100" dirty="0" err="1"/>
              <a:t>Qué</a:t>
            </a:r>
            <a:r>
              <a:rPr lang="en-US" sz="3100" dirty="0"/>
              <a:t> interfaces </a:t>
            </a:r>
            <a:r>
              <a:rPr lang="en-US" sz="3100" dirty="0" err="1"/>
              <a:t>usamos</a:t>
            </a:r>
            <a:r>
              <a:rPr lang="en-US" sz="3100" dirty="0"/>
              <a:t> para </a:t>
            </a:r>
            <a:r>
              <a:rPr lang="en-US" sz="3100" dirty="0" err="1"/>
              <a:t>las</a:t>
            </a:r>
            <a:r>
              <a:rPr lang="en-US" sz="3100" dirty="0"/>
              <a:t> </a:t>
            </a:r>
            <a:r>
              <a:rPr lang="en-US" sz="3100" dirty="0" err="1"/>
              <a:t>conexiones</a:t>
            </a:r>
            <a:r>
              <a:rPr lang="en-US" sz="3100" dirty="0"/>
              <a:t> BGP</a:t>
            </a:r>
            <a:r>
              <a:rPr lang="en-US" sz="3100" dirty="0" smtClean="0"/>
              <a:t>?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827738"/>
            <a:ext cx="89689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iBGP</a:t>
            </a:r>
            <a:endParaRPr lang="en-US" sz="2400" dirty="0">
              <a:solidFill>
                <a:srgbClr val="292934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Sesiones</a:t>
            </a:r>
            <a:r>
              <a:rPr lang="en-US" sz="2400" dirty="0" smtClean="0">
                <a:solidFill>
                  <a:srgbClr val="292934"/>
                </a:solidFill>
              </a:rPr>
              <a:t> entre </a:t>
            </a:r>
            <a:r>
              <a:rPr lang="en-US" sz="2400" b="1" dirty="0" smtClean="0">
                <a:solidFill>
                  <a:srgbClr val="292934"/>
                </a:solidFill>
              </a:rPr>
              <a:t>loopbacks,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ruteadas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por</a:t>
            </a:r>
            <a:r>
              <a:rPr lang="en-US" sz="2400" dirty="0">
                <a:solidFill>
                  <a:srgbClr val="292934"/>
                </a:solidFill>
              </a:rPr>
              <a:t> un IGP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>
                <a:solidFill>
                  <a:srgbClr val="292934"/>
                </a:solidFill>
              </a:rPr>
              <a:t>En </a:t>
            </a:r>
            <a:r>
              <a:rPr lang="en-US" sz="2400" dirty="0" err="1">
                <a:solidFill>
                  <a:srgbClr val="292934"/>
                </a:solidFill>
              </a:rPr>
              <a:t>caso</a:t>
            </a:r>
            <a:r>
              <a:rPr lang="en-US" sz="2400" dirty="0">
                <a:solidFill>
                  <a:srgbClr val="292934"/>
                </a:solidFill>
              </a:rPr>
              <a:t> de </a:t>
            </a:r>
            <a:r>
              <a:rPr lang="en-US" sz="2400" dirty="0" err="1">
                <a:solidFill>
                  <a:srgbClr val="292934"/>
                </a:solidFill>
              </a:rPr>
              <a:t>fallas</a:t>
            </a:r>
            <a:r>
              <a:rPr lang="en-US" sz="2400" dirty="0">
                <a:solidFill>
                  <a:srgbClr val="292934"/>
                </a:solidFill>
              </a:rPr>
              <a:t> de enlaces converge el </a:t>
            </a:r>
            <a:r>
              <a:rPr lang="en-US" sz="2400" dirty="0" smtClean="0">
                <a:solidFill>
                  <a:srgbClr val="292934"/>
                </a:solidFill>
              </a:rPr>
              <a:t>IGP.</a:t>
            </a:r>
            <a:endParaRPr lang="en-US" sz="2400" dirty="0">
              <a:solidFill>
                <a:srgbClr val="292934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Convergencia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inmediata</a:t>
            </a:r>
            <a:r>
              <a:rPr lang="en-US" sz="2400" dirty="0">
                <a:solidFill>
                  <a:srgbClr val="292934"/>
                </a:solidFill>
              </a:rPr>
              <a:t>, </a:t>
            </a:r>
            <a:r>
              <a:rPr lang="en-US" sz="2400" dirty="0" err="1">
                <a:solidFill>
                  <a:srgbClr val="292934"/>
                </a:solidFill>
              </a:rPr>
              <a:t>transparente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para</a:t>
            </a:r>
            <a:r>
              <a:rPr lang="en-US" sz="2400" dirty="0">
                <a:solidFill>
                  <a:srgbClr val="292934"/>
                </a:solidFill>
              </a:rPr>
              <a:t> BGP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Requiere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b="1" dirty="0" smtClean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update-source loopback </a:t>
            </a:r>
            <a:endParaRPr lang="en-US" sz="2400" b="1" dirty="0" smtClean="0">
              <a:solidFill>
                <a:srgbClr val="292934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eBGP</a:t>
            </a:r>
            <a:endParaRPr lang="en-US" sz="2400" dirty="0">
              <a:solidFill>
                <a:srgbClr val="292934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Sesiones</a:t>
            </a:r>
            <a:r>
              <a:rPr lang="en-US" sz="2400" dirty="0" smtClean="0">
                <a:solidFill>
                  <a:srgbClr val="292934"/>
                </a:solidFill>
              </a:rPr>
              <a:t> entre </a:t>
            </a:r>
            <a:r>
              <a:rPr lang="en-US" sz="2400" dirty="0">
                <a:solidFill>
                  <a:srgbClr val="292934"/>
                </a:solidFill>
              </a:rPr>
              <a:t>interfaces </a:t>
            </a:r>
            <a:r>
              <a:rPr lang="en-US" sz="2400" b="1" dirty="0" err="1">
                <a:solidFill>
                  <a:srgbClr val="292934"/>
                </a:solidFill>
              </a:rPr>
              <a:t>físicas</a:t>
            </a:r>
            <a:r>
              <a:rPr lang="en-US" sz="2400" dirty="0">
                <a:solidFill>
                  <a:srgbClr val="292934"/>
                </a:solidFill>
              </a:rPr>
              <a:t> (</a:t>
            </a:r>
            <a:r>
              <a:rPr lang="en-US" sz="2400" dirty="0" err="1">
                <a:solidFill>
                  <a:srgbClr val="292934"/>
                </a:solidFill>
              </a:rPr>
              <a:t>adyacentes</a:t>
            </a:r>
            <a:r>
              <a:rPr lang="en-US" sz="2400" dirty="0">
                <a:solidFill>
                  <a:srgbClr val="292934"/>
                </a:solidFill>
              </a:rPr>
              <a:t>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Por</a:t>
            </a:r>
            <a:r>
              <a:rPr lang="en-US" sz="2400" dirty="0">
                <a:solidFill>
                  <a:srgbClr val="292934"/>
                </a:solidFill>
              </a:rPr>
              <a:t> default </a:t>
            </a:r>
            <a:r>
              <a:rPr lang="en-US" sz="2400" dirty="0" err="1">
                <a:solidFill>
                  <a:srgbClr val="292934"/>
                </a:solidFill>
              </a:rPr>
              <a:t>e</a:t>
            </a:r>
            <a:r>
              <a:rPr lang="en-US" sz="2400" dirty="0" err="1" smtClean="0">
                <a:solidFill>
                  <a:srgbClr val="292934"/>
                </a:solidFill>
              </a:rPr>
              <a:t>BGP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requiere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conexiones</a:t>
            </a:r>
            <a:r>
              <a:rPr lang="en-US" sz="2400" dirty="0" smtClean="0">
                <a:solidFill>
                  <a:srgbClr val="292934"/>
                </a:solidFill>
              </a:rPr>
              <a:t> entre interfaces </a:t>
            </a:r>
            <a:r>
              <a:rPr lang="en-US" sz="2400" dirty="0" err="1" smtClean="0">
                <a:solidFill>
                  <a:srgbClr val="292934"/>
                </a:solidFill>
              </a:rPr>
              <a:t>adyacentes</a:t>
            </a:r>
            <a:r>
              <a:rPr lang="en-US" sz="2400" dirty="0" smtClean="0">
                <a:solidFill>
                  <a:srgbClr val="292934"/>
                </a:solidFill>
              </a:rPr>
              <a:t> (f</a:t>
            </a:r>
            <a:r>
              <a:rPr lang="es-ES_tradnl" sz="2400" dirty="0" err="1" smtClean="0">
                <a:solidFill>
                  <a:srgbClr val="292934"/>
                </a:solidFill>
              </a:rPr>
              <a:t>ísicas</a:t>
            </a:r>
            <a:r>
              <a:rPr lang="en-US" sz="2400" dirty="0" smtClean="0">
                <a:solidFill>
                  <a:srgbClr val="292934"/>
                </a:solidFill>
              </a:rPr>
              <a:t>) y no </a:t>
            </a:r>
            <a:r>
              <a:rPr lang="en-US" sz="2400" dirty="0" err="1" smtClean="0">
                <a:solidFill>
                  <a:srgbClr val="292934"/>
                </a:solidFill>
              </a:rPr>
              <a:t>soporta</a:t>
            </a:r>
            <a:r>
              <a:rPr lang="en-US" sz="2400" dirty="0" smtClean="0">
                <a:solidFill>
                  <a:srgbClr val="292934"/>
                </a:solidFill>
              </a:rPr>
              <a:t> Loopbacks. 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El </a:t>
            </a:r>
            <a:r>
              <a:rPr lang="en-US" sz="2400" dirty="0" err="1">
                <a:solidFill>
                  <a:srgbClr val="292934"/>
                </a:solidFill>
              </a:rPr>
              <a:t>comando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b="1" dirty="0" err="1" smtClean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ebgp-multihop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permite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excepciones</a:t>
            </a: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373887" y="3055820"/>
            <a:ext cx="5575554" cy="3457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de SP: </a:t>
            </a:r>
            <a:r>
              <a:rPr lang="en-US" dirty="0" err="1" smtClean="0"/>
              <a:t>Topolog</a:t>
            </a:r>
            <a:r>
              <a:rPr lang="es-ES_tradnl" dirty="0" err="1" smtClean="0"/>
              <a:t>ía</a:t>
            </a:r>
            <a:r>
              <a:rPr lang="es-ES_tradnl" dirty="0" smtClean="0"/>
              <a:t> física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0762" y="1594278"/>
            <a:ext cx="7966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El backbone </a:t>
            </a:r>
            <a:r>
              <a:rPr lang="en-US" sz="2400" dirty="0" err="1" smtClean="0">
                <a:solidFill>
                  <a:srgbClr val="292934"/>
                </a:solidFill>
              </a:rPr>
              <a:t>debe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ser</a:t>
            </a:r>
            <a:r>
              <a:rPr lang="en-US" sz="2400" dirty="0" smtClean="0">
                <a:solidFill>
                  <a:srgbClr val="292934"/>
                </a:solidFill>
              </a:rPr>
              <a:t> f</a:t>
            </a:r>
            <a:r>
              <a:rPr lang="es-ES_tradnl" sz="2400" dirty="0" err="1" smtClean="0">
                <a:solidFill>
                  <a:srgbClr val="292934"/>
                </a:solidFill>
              </a:rPr>
              <a:t>ísicamente</a:t>
            </a:r>
            <a:r>
              <a:rPr lang="es-ES_tradnl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redundante</a:t>
            </a:r>
            <a:r>
              <a:rPr lang="en-US" sz="2400" dirty="0" smtClean="0">
                <a:solidFill>
                  <a:srgbClr val="292934"/>
                </a:solidFill>
              </a:rPr>
              <a:t> hasta </a:t>
            </a:r>
            <a:r>
              <a:rPr lang="en-US" sz="2400" dirty="0" err="1" smtClean="0">
                <a:solidFill>
                  <a:srgbClr val="292934"/>
                </a:solidFill>
              </a:rPr>
              <a:t>sus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PoPs</a:t>
            </a:r>
            <a:endParaRPr lang="en-US" sz="2400" dirty="0">
              <a:solidFill>
                <a:srgbClr val="292934"/>
              </a:solidFill>
            </a:endParaRPr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47" y="456964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487695" y="3063033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100</a:t>
            </a:r>
          </a:p>
        </p:txBody>
      </p:sp>
      <p:cxnSp>
        <p:nvCxnSpPr>
          <p:cNvPr id="22" name="Straight Connector 21"/>
          <p:cNvCxnSpPr>
            <a:stCxn id="18" idx="2"/>
          </p:cNvCxnSpPr>
          <p:nvPr/>
        </p:nvCxnSpPr>
        <p:spPr>
          <a:xfrm>
            <a:off x="3315723" y="4927369"/>
            <a:ext cx="2517221" cy="848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750698" y="4722049"/>
            <a:ext cx="374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766" y="3442180"/>
            <a:ext cx="1" cy="2513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57" y="566786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H="1">
            <a:off x="2338823" y="5860443"/>
            <a:ext cx="411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5" y="5575816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5" y="3340030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>
            <a:off x="6087039" y="3703593"/>
            <a:ext cx="1" cy="1849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3212054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3597190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3982326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>
            <a:stCxn id="62" idx="3"/>
            <a:endCxn id="33" idx="1"/>
          </p:cNvCxnSpPr>
          <p:nvPr/>
        </p:nvCxnSpPr>
        <p:spPr>
          <a:xfrm flipV="1">
            <a:off x="6213698" y="3365472"/>
            <a:ext cx="1180330" cy="153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4" idx="1"/>
          </p:cNvCxnSpPr>
          <p:nvPr/>
        </p:nvCxnSpPr>
        <p:spPr>
          <a:xfrm>
            <a:off x="6213078" y="3531610"/>
            <a:ext cx="1180950" cy="218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5" idx="1"/>
          </p:cNvCxnSpPr>
          <p:nvPr/>
        </p:nvCxnSpPr>
        <p:spPr>
          <a:xfrm>
            <a:off x="6242790" y="3541820"/>
            <a:ext cx="1151238" cy="593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73858" y="280357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</a:rPr>
              <a:t>clientes</a:t>
            </a:r>
            <a:endParaRPr lang="en-US" dirty="0"/>
          </a:p>
        </p:txBody>
      </p:sp>
      <p:cxnSp>
        <p:nvCxnSpPr>
          <p:cNvPr id="50" name="Straight Connector 49"/>
          <p:cNvCxnSpPr>
            <a:stCxn id="18" idx="0"/>
            <a:endCxn id="62" idx="1"/>
          </p:cNvCxnSpPr>
          <p:nvPr/>
        </p:nvCxnSpPr>
        <p:spPr>
          <a:xfrm flipV="1">
            <a:off x="3315724" y="3518889"/>
            <a:ext cx="2517221" cy="105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5482132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5867268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6252404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endCxn id="51" idx="1"/>
          </p:cNvCxnSpPr>
          <p:nvPr/>
        </p:nvCxnSpPr>
        <p:spPr>
          <a:xfrm flipV="1">
            <a:off x="6219581" y="5635550"/>
            <a:ext cx="1180330" cy="153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4" idx="1"/>
          </p:cNvCxnSpPr>
          <p:nvPr/>
        </p:nvCxnSpPr>
        <p:spPr>
          <a:xfrm>
            <a:off x="6218961" y="5801688"/>
            <a:ext cx="1180950" cy="218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5" idx="1"/>
          </p:cNvCxnSpPr>
          <p:nvPr/>
        </p:nvCxnSpPr>
        <p:spPr>
          <a:xfrm>
            <a:off x="6248673" y="5811898"/>
            <a:ext cx="1151238" cy="593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04055" y="513042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</a:rPr>
              <a:t>clientes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88191" y="591350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</a:rPr>
              <a:t>PoP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412155" y="365411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</a:rPr>
              <a:t>PoP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928075" y="496958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Core</a:t>
            </a:r>
            <a:endParaRPr lang="en-US" dirty="0"/>
          </a:p>
        </p:txBody>
      </p:sp>
      <p:pic>
        <p:nvPicPr>
          <p:cNvPr id="3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65" y="340043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>
            <a:stCxn id="38" idx="3"/>
            <a:endCxn id="62" idx="1"/>
          </p:cNvCxnSpPr>
          <p:nvPr/>
        </p:nvCxnSpPr>
        <p:spPr>
          <a:xfrm flipV="1">
            <a:off x="3514418" y="3518889"/>
            <a:ext cx="2318527" cy="60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3"/>
            <a:endCxn id="53" idx="1"/>
          </p:cNvCxnSpPr>
          <p:nvPr/>
        </p:nvCxnSpPr>
        <p:spPr>
          <a:xfrm>
            <a:off x="3514418" y="3579298"/>
            <a:ext cx="2318527" cy="2175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749069" y="3579298"/>
            <a:ext cx="374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953838" y="305822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s-ES_tradnl" dirty="0" smtClean="0"/>
              <a:t>Establecer un nivel común de conocimientos sobre BGP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s-ES_tradnl" dirty="0" smtClean="0"/>
              <a:t>Describir las propiedades de un </a:t>
            </a:r>
            <a:r>
              <a:rPr lang="es-ES_tradnl" dirty="0" err="1" smtClean="0"/>
              <a:t>NAPlayer</a:t>
            </a:r>
            <a:r>
              <a:rPr lang="es-ES_tradnl" dirty="0" smtClean="0"/>
              <a:t> </a:t>
            </a:r>
            <a:r>
              <a:rPr lang="es-ES_tradnl" dirty="0" smtClean="0"/>
              <a:t>2 vs </a:t>
            </a:r>
            <a:r>
              <a:rPr lang="es-ES_tradnl" dirty="0" err="1" smtClean="0"/>
              <a:t>layer</a:t>
            </a:r>
            <a:r>
              <a:rPr lang="es-ES_tradnl" dirty="0" smtClean="0"/>
              <a:t> 3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s-ES_tradnl" dirty="0" smtClean="0"/>
              <a:t>Presentar herramientas de manipulación de rutas en </a:t>
            </a:r>
            <a:r>
              <a:rPr lang="es-ES_tradnl" dirty="0" err="1" smtClean="0"/>
              <a:t>Routers</a:t>
            </a:r>
            <a:r>
              <a:rPr lang="es-ES_tradnl" dirty="0" smtClean="0"/>
              <a:t> Cisco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s-ES_tradnl" dirty="0" smtClean="0"/>
              <a:t>Estudiar una configuración típica de CABASE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373887" y="3192005"/>
            <a:ext cx="5575554" cy="3457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de SP: </a:t>
            </a:r>
            <a:r>
              <a:rPr lang="es-ES_tradnl" dirty="0" smtClean="0"/>
              <a:t>Ruteo interno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4775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292934"/>
                </a:solidFill>
              </a:rPr>
              <a:t>Usar</a:t>
            </a:r>
            <a:r>
              <a:rPr lang="en-US" sz="2400" dirty="0" smtClean="0">
                <a:solidFill>
                  <a:srgbClr val="292934"/>
                </a:solidFill>
              </a:rPr>
              <a:t> IGP (</a:t>
            </a:r>
            <a:r>
              <a:rPr lang="en-US" sz="2400" dirty="0" err="1" smtClean="0">
                <a:solidFill>
                  <a:srgbClr val="292934"/>
                </a:solidFill>
              </a:rPr>
              <a:t>ej</a:t>
            </a:r>
            <a:r>
              <a:rPr lang="en-US" sz="2400" dirty="0" smtClean="0">
                <a:solidFill>
                  <a:srgbClr val="292934"/>
                </a:solidFill>
              </a:rPr>
              <a:t>.: OSPF) para Loopbacks y enlaces </a:t>
            </a:r>
            <a:r>
              <a:rPr lang="en-US" sz="2400" dirty="0" smtClean="0">
                <a:solidFill>
                  <a:srgbClr val="292934"/>
                </a:solidFill>
              </a:rPr>
              <a:t>entre </a:t>
            </a:r>
            <a:r>
              <a:rPr lang="en-US" sz="2400" dirty="0" smtClean="0">
                <a:solidFill>
                  <a:srgbClr val="292934"/>
                </a:solidFill>
              </a:rPr>
              <a:t>routers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No </a:t>
            </a:r>
            <a:r>
              <a:rPr lang="en-US" sz="2400" dirty="0" err="1" smtClean="0">
                <a:solidFill>
                  <a:srgbClr val="292934"/>
                </a:solidFill>
              </a:rPr>
              <a:t>incluir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clientes</a:t>
            </a:r>
            <a:endParaRPr lang="en-US" sz="24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292934"/>
                </a:solidFill>
              </a:rPr>
              <a:t>Direccionamiento</a:t>
            </a:r>
            <a:r>
              <a:rPr lang="en-US" sz="2400" dirty="0" smtClean="0">
                <a:solidFill>
                  <a:srgbClr val="292934"/>
                </a:solidFill>
              </a:rPr>
              <a:t> p</a:t>
            </a:r>
            <a:r>
              <a:rPr lang="es-ES_tradnl" sz="2400" dirty="0" err="1" smtClean="0">
                <a:solidFill>
                  <a:srgbClr val="292934"/>
                </a:solidFill>
              </a:rPr>
              <a:t>úblico</a:t>
            </a:r>
            <a:r>
              <a:rPr lang="es-ES_tradnl" sz="2400" dirty="0" smtClean="0">
                <a:solidFill>
                  <a:srgbClr val="292934"/>
                </a:solidFill>
              </a:rPr>
              <a:t> o </a:t>
            </a:r>
            <a:r>
              <a:rPr lang="en-US" sz="2400" dirty="0" err="1" smtClean="0">
                <a:solidFill>
                  <a:srgbClr val="292934"/>
                </a:solidFill>
              </a:rPr>
              <a:t>privado</a:t>
            </a:r>
            <a:endParaRPr lang="en-US" sz="24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292934"/>
                </a:solidFill>
              </a:rPr>
              <a:t>Escalabilidad</a:t>
            </a:r>
            <a:r>
              <a:rPr lang="en-US" sz="2400" dirty="0" smtClean="0">
                <a:solidFill>
                  <a:srgbClr val="292934"/>
                </a:solidFill>
              </a:rPr>
              <a:t>: </a:t>
            </a:r>
            <a:r>
              <a:rPr lang="en-US" sz="2400" dirty="0" err="1" smtClean="0">
                <a:solidFill>
                  <a:srgbClr val="292934"/>
                </a:solidFill>
              </a:rPr>
              <a:t>Nunca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incluir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redes</a:t>
            </a:r>
            <a:r>
              <a:rPr lang="en-US" sz="2400" dirty="0" smtClean="0">
                <a:solidFill>
                  <a:srgbClr val="292934"/>
                </a:solidFill>
              </a:rPr>
              <a:t> de </a:t>
            </a:r>
            <a:r>
              <a:rPr lang="en-US" sz="2400" dirty="0" err="1" smtClean="0">
                <a:solidFill>
                  <a:srgbClr val="292934"/>
                </a:solidFill>
              </a:rPr>
              <a:t>clientes</a:t>
            </a:r>
            <a:r>
              <a:rPr lang="en-US" sz="2400" dirty="0" smtClean="0">
                <a:solidFill>
                  <a:srgbClr val="292934"/>
                </a:solidFill>
              </a:rPr>
              <a:t> el IGP</a:t>
            </a:r>
            <a:endParaRPr lang="en-US" sz="2400" dirty="0">
              <a:solidFill>
                <a:srgbClr val="29293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87695" y="3199218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100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750698" y="4858234"/>
            <a:ext cx="374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57" y="5804054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H="1">
            <a:off x="2338823" y="5996628"/>
            <a:ext cx="411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5" y="5712001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5" y="3476215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>
            <a:off x="6046127" y="3839778"/>
            <a:ext cx="1" cy="1849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3348239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3733375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4118511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>
            <a:stCxn id="62" idx="3"/>
            <a:endCxn id="33" idx="1"/>
          </p:cNvCxnSpPr>
          <p:nvPr/>
        </p:nvCxnSpPr>
        <p:spPr>
          <a:xfrm flipV="1">
            <a:off x="6213698" y="3501657"/>
            <a:ext cx="1180330" cy="153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4" idx="1"/>
          </p:cNvCxnSpPr>
          <p:nvPr/>
        </p:nvCxnSpPr>
        <p:spPr>
          <a:xfrm>
            <a:off x="6213078" y="3667795"/>
            <a:ext cx="1180950" cy="218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5" idx="1"/>
          </p:cNvCxnSpPr>
          <p:nvPr/>
        </p:nvCxnSpPr>
        <p:spPr>
          <a:xfrm>
            <a:off x="6242790" y="3678005"/>
            <a:ext cx="1151238" cy="593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73858" y="293975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</a:rPr>
              <a:t>clientes</a:t>
            </a:r>
            <a:endParaRPr lang="en-US" dirty="0"/>
          </a:p>
        </p:txBody>
      </p:sp>
      <p:cxnSp>
        <p:nvCxnSpPr>
          <p:cNvPr id="50" name="Straight Connector 49"/>
          <p:cNvCxnSpPr>
            <a:endCxn id="62" idx="1"/>
          </p:cNvCxnSpPr>
          <p:nvPr/>
        </p:nvCxnSpPr>
        <p:spPr>
          <a:xfrm flipV="1">
            <a:off x="3315723" y="3655074"/>
            <a:ext cx="2517222" cy="105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5618317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6003453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6388589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endCxn id="51" idx="1"/>
          </p:cNvCxnSpPr>
          <p:nvPr/>
        </p:nvCxnSpPr>
        <p:spPr>
          <a:xfrm flipV="1">
            <a:off x="6219581" y="5771735"/>
            <a:ext cx="1180330" cy="153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4" idx="1"/>
          </p:cNvCxnSpPr>
          <p:nvPr/>
        </p:nvCxnSpPr>
        <p:spPr>
          <a:xfrm>
            <a:off x="6218961" y="5937873"/>
            <a:ext cx="1180950" cy="218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5" idx="1"/>
          </p:cNvCxnSpPr>
          <p:nvPr/>
        </p:nvCxnSpPr>
        <p:spPr>
          <a:xfrm>
            <a:off x="6248673" y="5948083"/>
            <a:ext cx="1151238" cy="593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04055" y="526661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</a:rPr>
              <a:t>clientes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88191" y="604969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</a:rPr>
              <a:t>PoP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412155" y="379030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</a:rPr>
              <a:t>PoP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928075" y="510577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Core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20242295">
            <a:off x="4107965" y="4186946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40" name="Rectangle 39"/>
          <p:cNvSpPr/>
          <p:nvPr/>
        </p:nvSpPr>
        <p:spPr>
          <a:xfrm rot="1264481">
            <a:off x="4090987" y="5227749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53181" y="4641438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cxnSp>
        <p:nvCxnSpPr>
          <p:cNvPr id="44" name="Straight Connector 43"/>
          <p:cNvCxnSpPr>
            <a:endCxn id="18" idx="0"/>
          </p:cNvCxnSpPr>
          <p:nvPr/>
        </p:nvCxnSpPr>
        <p:spPr>
          <a:xfrm flipV="1">
            <a:off x="2314810" y="4705834"/>
            <a:ext cx="1000914" cy="129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18706236">
            <a:off x="2093268" y="5247893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47" y="4705834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3315723" y="5063554"/>
            <a:ext cx="2517221" cy="848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087039" y="3839778"/>
            <a:ext cx="1" cy="1849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338303" y="3683296"/>
            <a:ext cx="2517222" cy="1050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30511" y="5027261"/>
            <a:ext cx="2517221" cy="848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43766" y="3578365"/>
            <a:ext cx="1" cy="2513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65" y="3536624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/>
          <p:cNvCxnSpPr/>
          <p:nvPr/>
        </p:nvCxnSpPr>
        <p:spPr>
          <a:xfrm flipV="1">
            <a:off x="3514418" y="3655074"/>
            <a:ext cx="2318527" cy="60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14418" y="3715483"/>
            <a:ext cx="2318527" cy="2175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749069" y="3715483"/>
            <a:ext cx="374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505479" y="3759698"/>
            <a:ext cx="2318527" cy="21753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516635" y="3624869"/>
            <a:ext cx="2318527" cy="604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580144" y="4136586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72" name="Rectangle 71"/>
          <p:cNvSpPr/>
          <p:nvPr/>
        </p:nvSpPr>
        <p:spPr>
          <a:xfrm rot="2633188">
            <a:off x="4260215" y="4940811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3270284" y="3892361"/>
            <a:ext cx="44080" cy="813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953838" y="319441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Core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005207" y="3629471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346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de SP: </a:t>
            </a:r>
            <a:r>
              <a:rPr lang="en-US" dirty="0" err="1" smtClean="0"/>
              <a:t>sesiones</a:t>
            </a:r>
            <a:r>
              <a:rPr lang="en-US" dirty="0" smtClean="0"/>
              <a:t> </a:t>
            </a:r>
            <a:r>
              <a:rPr lang="es-ES_tradnl" dirty="0" err="1" smtClean="0"/>
              <a:t>iBGP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441152"/>
            <a:ext cx="928018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292934"/>
                </a:solidFill>
              </a:rPr>
              <a:t>iBGP</a:t>
            </a:r>
            <a:r>
              <a:rPr lang="en-US" sz="2000" dirty="0" smtClean="0">
                <a:solidFill>
                  <a:srgbClr val="292934"/>
                </a:solidFill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</a:rPr>
              <a:t>requiere</a:t>
            </a:r>
            <a:r>
              <a:rPr lang="en-US" sz="2000" dirty="0" smtClean="0">
                <a:solidFill>
                  <a:srgbClr val="292934"/>
                </a:solidFill>
              </a:rPr>
              <a:t> Full Mesh l</a:t>
            </a:r>
            <a:r>
              <a:rPr lang="es-ES_tradnl" sz="2000" dirty="0" err="1" smtClean="0">
                <a:solidFill>
                  <a:srgbClr val="292934"/>
                </a:solidFill>
              </a:rPr>
              <a:t>ógico</a:t>
            </a:r>
            <a:r>
              <a:rPr lang="es-ES_tradnl" sz="2000" dirty="0" smtClean="0">
                <a:solidFill>
                  <a:srgbClr val="292934"/>
                </a:solidFill>
              </a:rPr>
              <a:t>, independientemente de la topología física</a:t>
            </a:r>
          </a:p>
          <a:p>
            <a:pPr marL="285750" indent="-285750">
              <a:buFont typeface="Arial"/>
              <a:buChar char="•"/>
            </a:pPr>
            <a:r>
              <a:rPr lang="es-ES_tradnl" sz="2000" dirty="0" smtClean="0">
                <a:solidFill>
                  <a:srgbClr val="292934"/>
                </a:solidFill>
              </a:rPr>
              <a:t>La conexión BGP se </a:t>
            </a:r>
            <a:r>
              <a:rPr lang="es-ES_tradnl" sz="2000" dirty="0" err="1" smtClean="0">
                <a:solidFill>
                  <a:srgbClr val="292934"/>
                </a:solidFill>
              </a:rPr>
              <a:t>rutea</a:t>
            </a:r>
            <a:r>
              <a:rPr lang="es-ES_tradnl" sz="2000" dirty="0" smtClean="0">
                <a:solidFill>
                  <a:srgbClr val="292934"/>
                </a:solidFill>
              </a:rPr>
              <a:t> por el IGP entre </a:t>
            </a:r>
            <a:r>
              <a:rPr lang="es-ES_tradnl" sz="2000" dirty="0" err="1" smtClean="0">
                <a:solidFill>
                  <a:srgbClr val="292934"/>
                </a:solidFill>
              </a:rPr>
              <a:t>loopbacks</a:t>
            </a:r>
            <a:r>
              <a:rPr lang="es-ES_tradnl" sz="2000" dirty="0" smtClean="0">
                <a:solidFill>
                  <a:srgbClr val="292934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s-ES_tradnl" sz="2000" dirty="0" smtClean="0">
                <a:solidFill>
                  <a:srgbClr val="292934"/>
                </a:solidFill>
              </a:rPr>
              <a:t>Un cambio de topología interno es transparente para BGP.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292934"/>
                </a:solidFill>
              </a:rPr>
              <a:t>iBGP</a:t>
            </a:r>
            <a:r>
              <a:rPr lang="en-US" sz="2000" dirty="0">
                <a:solidFill>
                  <a:srgbClr val="292934"/>
                </a:solidFill>
              </a:rPr>
              <a:t>: </a:t>
            </a:r>
            <a:r>
              <a:rPr lang="en-US" sz="2000" dirty="0" err="1" smtClean="0">
                <a:solidFill>
                  <a:srgbClr val="292934"/>
                </a:solidFill>
              </a:rPr>
              <a:t>Transporte</a:t>
            </a:r>
            <a:r>
              <a:rPr lang="en-US" sz="2000" dirty="0" smtClean="0">
                <a:solidFill>
                  <a:srgbClr val="292934"/>
                </a:solidFill>
              </a:rPr>
              <a:t> de </a:t>
            </a:r>
            <a:r>
              <a:rPr lang="en-US" sz="2000" dirty="0" err="1" smtClean="0">
                <a:solidFill>
                  <a:srgbClr val="292934"/>
                </a:solidFill>
              </a:rPr>
              <a:t>redes</a:t>
            </a:r>
            <a:r>
              <a:rPr lang="en-US" sz="2000" dirty="0" smtClean="0">
                <a:solidFill>
                  <a:srgbClr val="292934"/>
                </a:solidFill>
              </a:rPr>
              <a:t> </a:t>
            </a:r>
            <a:r>
              <a:rPr lang="en-US" sz="2000" dirty="0">
                <a:solidFill>
                  <a:srgbClr val="292934"/>
                </a:solidFill>
              </a:rPr>
              <a:t>de </a:t>
            </a:r>
            <a:r>
              <a:rPr lang="en-US" sz="2000" dirty="0" err="1">
                <a:solidFill>
                  <a:srgbClr val="292934"/>
                </a:solidFill>
              </a:rPr>
              <a:t>clientes</a:t>
            </a:r>
            <a:r>
              <a:rPr lang="en-US" sz="2000" dirty="0">
                <a:solidFill>
                  <a:srgbClr val="292934"/>
                </a:solidFill>
              </a:rPr>
              <a:t>, o </a:t>
            </a:r>
            <a:r>
              <a:rPr lang="en-US" sz="2000" dirty="0" err="1">
                <a:solidFill>
                  <a:srgbClr val="292934"/>
                </a:solidFill>
              </a:rPr>
              <a:t>recibidas</a:t>
            </a:r>
            <a:r>
              <a:rPr lang="en-US" sz="2000" dirty="0">
                <a:solidFill>
                  <a:srgbClr val="292934"/>
                </a:solidFill>
              </a:rPr>
              <a:t> de </a:t>
            </a:r>
            <a:r>
              <a:rPr lang="en-US" sz="2000" dirty="0" err="1">
                <a:solidFill>
                  <a:srgbClr val="292934"/>
                </a:solidFill>
              </a:rPr>
              <a:t>otro</a:t>
            </a:r>
            <a:r>
              <a:rPr lang="en-US" sz="2000" dirty="0">
                <a:solidFill>
                  <a:srgbClr val="292934"/>
                </a:solidFill>
              </a:rPr>
              <a:t> Sistema </a:t>
            </a:r>
            <a:r>
              <a:rPr lang="en-US" sz="2000" dirty="0" err="1" smtClean="0">
                <a:solidFill>
                  <a:srgbClr val="292934"/>
                </a:solidFill>
              </a:rPr>
              <a:t>Autónomo</a:t>
            </a:r>
            <a:endParaRPr lang="en-US" sz="2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292934"/>
                </a:solidFill>
              </a:rPr>
              <a:t>Escalabilidad</a:t>
            </a:r>
            <a:r>
              <a:rPr lang="en-US" sz="2000" dirty="0" smtClean="0">
                <a:solidFill>
                  <a:srgbClr val="292934"/>
                </a:solidFill>
              </a:rPr>
              <a:t>: Route Reflectors y Confederations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292934"/>
              </a:solidFill>
            </a:endParaRPr>
          </a:p>
          <a:p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292934"/>
                </a:solidFill>
              </a:rPr>
              <a:t>eBGP</a:t>
            </a:r>
            <a:r>
              <a:rPr lang="en-US" sz="2000" dirty="0" smtClean="0">
                <a:solidFill>
                  <a:srgbClr val="292934"/>
                </a:solidFill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</a:rPr>
              <a:t>establecido</a:t>
            </a:r>
            <a:r>
              <a:rPr lang="en-US" sz="2000" dirty="0" smtClean="0">
                <a:solidFill>
                  <a:srgbClr val="292934"/>
                </a:solidFill>
              </a:rPr>
              <a:t> entre interfaces f</a:t>
            </a:r>
            <a:r>
              <a:rPr lang="es-ES_tradnl" sz="2000" dirty="0" err="1" smtClean="0">
                <a:solidFill>
                  <a:srgbClr val="292934"/>
                </a:solidFill>
              </a:rPr>
              <a:t>ísicas</a:t>
            </a:r>
            <a:endParaRPr lang="en-US" sz="2000" dirty="0">
              <a:solidFill>
                <a:srgbClr val="29293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3887" y="3055820"/>
            <a:ext cx="5575554" cy="3227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87695" y="3063033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100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750698" y="4722049"/>
            <a:ext cx="374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43766" y="4195075"/>
            <a:ext cx="6933" cy="176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57" y="566786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H="1">
            <a:off x="955319" y="5860443"/>
            <a:ext cx="1795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5" y="5575816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5" y="3340030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>
            <a:off x="6046127" y="3703593"/>
            <a:ext cx="1" cy="1849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3212054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3597190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28" y="3982326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>
            <a:stCxn id="62" idx="3"/>
            <a:endCxn id="33" idx="1"/>
          </p:cNvCxnSpPr>
          <p:nvPr/>
        </p:nvCxnSpPr>
        <p:spPr>
          <a:xfrm flipV="1">
            <a:off x="6213698" y="3365472"/>
            <a:ext cx="1180330" cy="153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4" idx="1"/>
          </p:cNvCxnSpPr>
          <p:nvPr/>
        </p:nvCxnSpPr>
        <p:spPr>
          <a:xfrm>
            <a:off x="6213078" y="3531610"/>
            <a:ext cx="1180950" cy="218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5" idx="1"/>
          </p:cNvCxnSpPr>
          <p:nvPr/>
        </p:nvCxnSpPr>
        <p:spPr>
          <a:xfrm>
            <a:off x="6242790" y="3541820"/>
            <a:ext cx="1151238" cy="593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73858" y="280357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</a:rPr>
              <a:t>clientes</a:t>
            </a:r>
            <a:endParaRPr lang="en-US" dirty="0"/>
          </a:p>
        </p:txBody>
      </p:sp>
      <p:cxnSp>
        <p:nvCxnSpPr>
          <p:cNvPr id="50" name="Straight Connector 49"/>
          <p:cNvCxnSpPr>
            <a:endCxn id="62" idx="1"/>
          </p:cNvCxnSpPr>
          <p:nvPr/>
        </p:nvCxnSpPr>
        <p:spPr>
          <a:xfrm flipV="1">
            <a:off x="3315723" y="3518889"/>
            <a:ext cx="2517222" cy="105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5482132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5867268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1" y="6252404"/>
            <a:ext cx="326593" cy="30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endCxn id="51" idx="1"/>
          </p:cNvCxnSpPr>
          <p:nvPr/>
        </p:nvCxnSpPr>
        <p:spPr>
          <a:xfrm flipV="1">
            <a:off x="6219581" y="5635550"/>
            <a:ext cx="1180330" cy="153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4" idx="1"/>
          </p:cNvCxnSpPr>
          <p:nvPr/>
        </p:nvCxnSpPr>
        <p:spPr>
          <a:xfrm>
            <a:off x="6218961" y="5801688"/>
            <a:ext cx="1180950" cy="218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5" idx="1"/>
          </p:cNvCxnSpPr>
          <p:nvPr/>
        </p:nvCxnSpPr>
        <p:spPr>
          <a:xfrm>
            <a:off x="6248673" y="5811898"/>
            <a:ext cx="1151238" cy="593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04055" y="513042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</a:rPr>
              <a:t>clientes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88191" y="591350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</a:rPr>
              <a:t>PoP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412155" y="365411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</a:rPr>
              <a:t>PoP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928075" y="496958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Core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20242295">
            <a:off x="4107965" y="4050761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40" name="Rectangle 39"/>
          <p:cNvSpPr/>
          <p:nvPr/>
        </p:nvSpPr>
        <p:spPr>
          <a:xfrm rot="1264481">
            <a:off x="4090987" y="5091564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53181" y="4505253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cxnSp>
        <p:nvCxnSpPr>
          <p:cNvPr id="44" name="Straight Connector 43"/>
          <p:cNvCxnSpPr>
            <a:endCxn id="18" idx="0"/>
          </p:cNvCxnSpPr>
          <p:nvPr/>
        </p:nvCxnSpPr>
        <p:spPr>
          <a:xfrm flipV="1">
            <a:off x="2314810" y="4569649"/>
            <a:ext cx="1000914" cy="129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18706236">
            <a:off x="2093268" y="5111708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47" y="456964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3315723" y="4927369"/>
            <a:ext cx="2517221" cy="848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087039" y="3703593"/>
            <a:ext cx="1" cy="1849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338303" y="3547111"/>
            <a:ext cx="2517222" cy="1050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30511" y="4891076"/>
            <a:ext cx="2517221" cy="848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97909" y="3477323"/>
            <a:ext cx="2517221" cy="1050760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274157" y="4957059"/>
            <a:ext cx="2517221" cy="848035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406181" y="4845446"/>
            <a:ext cx="769158" cy="943521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142075" y="3697750"/>
            <a:ext cx="0" cy="1855135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314809" y="3569772"/>
            <a:ext cx="3582965" cy="2276956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314809" y="5821472"/>
            <a:ext cx="3512253" cy="25256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 rot="20242295">
            <a:off x="3963343" y="3811307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endParaRPr lang="es-ES_tradnl" sz="12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18813" y="4497680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endParaRPr lang="es-ES_tradnl" sz="12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09851" y="5799469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endParaRPr lang="es-ES_tradnl" sz="12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sp>
        <p:nvSpPr>
          <p:cNvPr id="72" name="Rectangle 71"/>
          <p:cNvSpPr/>
          <p:nvPr/>
        </p:nvSpPr>
        <p:spPr>
          <a:xfrm rot="1176071">
            <a:off x="3924431" y="5307421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endParaRPr lang="es-ES_tradnl" sz="12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sp>
        <p:nvSpPr>
          <p:cNvPr id="73" name="Rectangle 72"/>
          <p:cNvSpPr/>
          <p:nvPr/>
        </p:nvSpPr>
        <p:spPr>
          <a:xfrm rot="19603638">
            <a:off x="3734940" y="4454273"/>
            <a:ext cx="679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r>
              <a:rPr lang="es-ES_tradnl" sz="1200" b="1" dirty="0" smtClean="0">
                <a:solidFill>
                  <a:srgbClr val="FFFF00"/>
                </a:solidFill>
                <a:latin typeface="Consolas"/>
                <a:cs typeface="Consolas"/>
              </a:rPr>
              <a:t> </a:t>
            </a:r>
          </a:p>
        </p:txBody>
      </p:sp>
      <p:sp>
        <p:nvSpPr>
          <p:cNvPr id="74" name="Rectangle 73"/>
          <p:cNvSpPr/>
          <p:nvPr/>
        </p:nvSpPr>
        <p:spPr>
          <a:xfrm rot="18688806">
            <a:off x="2371937" y="5212724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endParaRPr lang="es-ES_tradnl" sz="12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505479" y="3623513"/>
            <a:ext cx="2318527" cy="21753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516635" y="3488684"/>
            <a:ext cx="2318527" cy="604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270284" y="3756176"/>
            <a:ext cx="44080" cy="813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005207" y="3493286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580144" y="4000401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79" name="Rectangle 78"/>
          <p:cNvSpPr/>
          <p:nvPr/>
        </p:nvSpPr>
        <p:spPr>
          <a:xfrm rot="2633188">
            <a:off x="4260215" y="4804626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200" b="1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743766" y="3442180"/>
            <a:ext cx="1" cy="2513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65" y="340043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/>
          <p:cNvCxnSpPr/>
          <p:nvPr/>
        </p:nvCxnSpPr>
        <p:spPr>
          <a:xfrm flipH="1">
            <a:off x="2749069" y="3579298"/>
            <a:ext cx="374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7" idx="0"/>
            <a:endCxn id="81" idx="1"/>
          </p:cNvCxnSpPr>
          <p:nvPr/>
        </p:nvCxnSpPr>
        <p:spPr>
          <a:xfrm flipV="1">
            <a:off x="2124434" y="3579298"/>
            <a:ext cx="1009231" cy="2088571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333870" y="3733630"/>
            <a:ext cx="42666" cy="811087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3338303" y="3442180"/>
            <a:ext cx="2642214" cy="76709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1" idx="3"/>
          </p:cNvCxnSpPr>
          <p:nvPr/>
        </p:nvCxnSpPr>
        <p:spPr>
          <a:xfrm>
            <a:off x="3514418" y="3579298"/>
            <a:ext cx="2300712" cy="2140501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953838" y="305822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Core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373079" y="3230458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endParaRPr lang="es-ES_tradnl" sz="12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sp>
        <p:nvSpPr>
          <p:cNvPr id="89" name="Rectangle 88"/>
          <p:cNvSpPr/>
          <p:nvPr/>
        </p:nvSpPr>
        <p:spPr>
          <a:xfrm rot="2652181">
            <a:off x="4608198" y="4605974"/>
            <a:ext cx="679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r>
              <a:rPr lang="es-ES_tradnl" sz="1200" b="1" dirty="0" smtClean="0">
                <a:solidFill>
                  <a:srgbClr val="FFFF00"/>
                </a:solidFill>
                <a:latin typeface="Consolas"/>
                <a:cs typeface="Consolas"/>
              </a:rPr>
              <a:t> </a:t>
            </a:r>
          </a:p>
        </p:txBody>
      </p:sp>
      <p:sp>
        <p:nvSpPr>
          <p:cNvPr id="90" name="Rectangle 89"/>
          <p:cNvSpPr/>
          <p:nvPr/>
        </p:nvSpPr>
        <p:spPr>
          <a:xfrm rot="18054475">
            <a:off x="2223322" y="4402850"/>
            <a:ext cx="679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err="1" smtClean="0">
                <a:solidFill>
                  <a:srgbClr val="FFFF00"/>
                </a:solidFill>
                <a:latin typeface="Consolas"/>
                <a:cs typeface="Consolas"/>
              </a:rPr>
              <a:t>iBGP</a:t>
            </a:r>
            <a:r>
              <a:rPr lang="es-ES_tradnl" sz="1200" b="1" dirty="0" smtClean="0">
                <a:solidFill>
                  <a:srgbClr val="FFFF00"/>
                </a:solidFill>
                <a:latin typeface="Consolas"/>
                <a:cs typeface="Consolas"/>
              </a:rPr>
              <a:t>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08553" y="5421695"/>
            <a:ext cx="888763" cy="752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6" y="563554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189656" y="5390123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</a:t>
            </a:r>
            <a:r>
              <a:rPr lang="es-ES_tradnl" sz="1200" dirty="0" smtClean="0">
                <a:solidFill>
                  <a:schemeClr val="bg1"/>
                </a:solidFill>
                <a:latin typeface="Consolas"/>
                <a:cs typeface="Consolas"/>
              </a:rPr>
              <a:t>200</a:t>
            </a:r>
            <a:endParaRPr lang="es-ES_tradnl" sz="1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H="1" flipV="1">
            <a:off x="955320" y="5788968"/>
            <a:ext cx="1015007" cy="24042"/>
          </a:xfrm>
          <a:prstGeom prst="line">
            <a:avLst/>
          </a:prstGeom>
          <a:ln>
            <a:solidFill>
              <a:srgbClr val="7030A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050665" y="5545480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err="1">
                <a:solidFill>
                  <a:srgbClr val="7030A0"/>
                </a:solidFill>
                <a:latin typeface="Consolas"/>
                <a:cs typeface="Consolas"/>
              </a:rPr>
              <a:t>e</a:t>
            </a:r>
            <a:r>
              <a:rPr lang="es-ES_tradnl" sz="1200" b="1" dirty="0" err="1" smtClean="0">
                <a:solidFill>
                  <a:srgbClr val="7030A0"/>
                </a:solidFill>
                <a:latin typeface="Consolas"/>
                <a:cs typeface="Consolas"/>
              </a:rPr>
              <a:t>BGP</a:t>
            </a:r>
            <a:endParaRPr lang="es-ES_tradnl" sz="1200" b="1" dirty="0">
              <a:solidFill>
                <a:srgbClr val="7030A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Repasando</a:t>
            </a:r>
            <a:r>
              <a:rPr lang="en-US" dirty="0" smtClean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err="1"/>
              <a:t>Qué</a:t>
            </a:r>
            <a:r>
              <a:rPr lang="en-US" sz="3100" dirty="0"/>
              <a:t> interfaces </a:t>
            </a:r>
            <a:r>
              <a:rPr lang="en-US" sz="3100" dirty="0" err="1"/>
              <a:t>usamos</a:t>
            </a:r>
            <a:r>
              <a:rPr lang="en-US" sz="3100" dirty="0"/>
              <a:t> para </a:t>
            </a:r>
            <a:r>
              <a:rPr lang="en-US" sz="3100" dirty="0" err="1"/>
              <a:t>las</a:t>
            </a:r>
            <a:r>
              <a:rPr lang="en-US" sz="3100" dirty="0"/>
              <a:t> </a:t>
            </a:r>
            <a:r>
              <a:rPr lang="en-US" sz="3100" dirty="0" err="1"/>
              <a:t>conexiones</a:t>
            </a:r>
            <a:r>
              <a:rPr lang="en-US" sz="3100" dirty="0"/>
              <a:t> BGP?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1672" y="1594276"/>
            <a:ext cx="78530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iBGP</a:t>
            </a:r>
            <a:endParaRPr lang="en-US" sz="2400" dirty="0" smtClean="0">
              <a:solidFill>
                <a:srgbClr val="292934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Sesiones</a:t>
            </a:r>
            <a:r>
              <a:rPr lang="en-US" sz="2400" dirty="0" smtClean="0">
                <a:solidFill>
                  <a:srgbClr val="292934"/>
                </a:solidFill>
              </a:rPr>
              <a:t> entre loopbacks, </a:t>
            </a:r>
            <a:r>
              <a:rPr lang="en-US" sz="2400" dirty="0" err="1" smtClean="0">
                <a:solidFill>
                  <a:srgbClr val="292934"/>
                </a:solidFill>
              </a:rPr>
              <a:t>ruteadas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por</a:t>
            </a:r>
            <a:r>
              <a:rPr lang="en-US" sz="2400" dirty="0" smtClean="0">
                <a:solidFill>
                  <a:srgbClr val="292934"/>
                </a:solidFill>
              </a:rPr>
              <a:t> un IGP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BGP no </a:t>
            </a:r>
            <a:r>
              <a:rPr lang="en-US" sz="2400" dirty="0" err="1" smtClean="0">
                <a:solidFill>
                  <a:srgbClr val="292934"/>
                </a:solidFill>
              </a:rPr>
              <a:t>reemplaza</a:t>
            </a:r>
            <a:r>
              <a:rPr lang="en-US" sz="2400" dirty="0" smtClean="0">
                <a:solidFill>
                  <a:srgbClr val="292934"/>
                </a:solidFill>
              </a:rPr>
              <a:t> al IGP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eBGP</a:t>
            </a:r>
            <a:endParaRPr lang="en-US" sz="2400" dirty="0" smtClean="0">
              <a:solidFill>
                <a:srgbClr val="292934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Sesiones</a:t>
            </a:r>
            <a:r>
              <a:rPr lang="en-US" sz="2400" dirty="0" smtClean="0">
                <a:solidFill>
                  <a:srgbClr val="292934"/>
                </a:solidFill>
              </a:rPr>
              <a:t> entre interfaces </a:t>
            </a:r>
            <a:r>
              <a:rPr lang="en-US" sz="2400" dirty="0" err="1" smtClean="0">
                <a:solidFill>
                  <a:srgbClr val="292934"/>
                </a:solidFill>
              </a:rPr>
              <a:t>físicas</a:t>
            </a:r>
            <a:r>
              <a:rPr lang="en-US" sz="2400" dirty="0" smtClean="0">
                <a:solidFill>
                  <a:srgbClr val="292934"/>
                </a:solidFill>
              </a:rPr>
              <a:t> (</a:t>
            </a:r>
            <a:r>
              <a:rPr lang="en-US" sz="2400" dirty="0" err="1" smtClean="0">
                <a:solidFill>
                  <a:srgbClr val="292934"/>
                </a:solidFill>
              </a:rPr>
              <a:t>adyacentes</a:t>
            </a:r>
            <a:r>
              <a:rPr lang="en-US" sz="2400" dirty="0" smtClean="0">
                <a:solidFill>
                  <a:srgbClr val="292934"/>
                </a:solidFill>
              </a:rPr>
              <a:t>)</a:t>
            </a:r>
          </a:p>
          <a:p>
            <a:pPr marL="800100" lvl="1" indent="-34290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lvl="1"/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Redes</a:t>
            </a:r>
            <a:r>
              <a:rPr lang="en-US" sz="2400" dirty="0" smtClean="0">
                <a:solidFill>
                  <a:srgbClr val="292934"/>
                </a:solidFill>
              </a:rPr>
              <a:t> de </a:t>
            </a:r>
            <a:r>
              <a:rPr lang="en-US" sz="2400" dirty="0" err="1" smtClean="0">
                <a:solidFill>
                  <a:srgbClr val="292934"/>
                </a:solidFill>
              </a:rPr>
              <a:t>clientes</a:t>
            </a:r>
            <a:endParaRPr lang="en-US" sz="24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Redes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recibidas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por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eBGP</a:t>
            </a:r>
            <a:r>
              <a:rPr lang="en-US" sz="2400" dirty="0" smtClean="0">
                <a:solidFill>
                  <a:srgbClr val="292934"/>
                </a:solidFill>
              </a:rPr>
              <a:t> (</a:t>
            </a:r>
            <a:r>
              <a:rPr lang="en-US" sz="2400" dirty="0" err="1" smtClean="0">
                <a:solidFill>
                  <a:srgbClr val="292934"/>
                </a:solidFill>
              </a:rPr>
              <a:t>ej</a:t>
            </a:r>
            <a:r>
              <a:rPr lang="en-US" sz="2400" dirty="0" smtClean="0">
                <a:solidFill>
                  <a:srgbClr val="292934"/>
                </a:solidFill>
              </a:rPr>
              <a:t>.: Internet)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No </a:t>
            </a:r>
            <a:r>
              <a:rPr lang="en-US" sz="2400" dirty="0" err="1" smtClean="0">
                <a:solidFill>
                  <a:srgbClr val="292934"/>
                </a:solidFill>
              </a:rPr>
              <a:t>incluimos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las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internas</a:t>
            </a:r>
            <a:r>
              <a:rPr lang="en-US" sz="2400" dirty="0" smtClean="0">
                <a:solidFill>
                  <a:srgbClr val="292934"/>
                </a:solidFill>
              </a:rPr>
              <a:t> del SP.</a:t>
            </a:r>
            <a:endParaRPr lang="en-US" sz="2400" dirty="0">
              <a:solidFill>
                <a:srgbClr val="29293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398125"/>
            <a:ext cx="7573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28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redes</a:t>
            </a:r>
            <a:r>
              <a:rPr lang="en-US" sz="28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anunciamos</a:t>
            </a:r>
            <a:r>
              <a:rPr lang="en-US" sz="28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 BGP</a:t>
            </a:r>
            <a:r>
              <a:rPr lang="en-US" sz="28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Redistribución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199" y="1594276"/>
            <a:ext cx="83210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292934"/>
                </a:solidFill>
              </a:rPr>
              <a:t>En </a:t>
            </a:r>
            <a:r>
              <a:rPr lang="en-US" sz="2400" dirty="0" err="1">
                <a:solidFill>
                  <a:srgbClr val="292934"/>
                </a:solidFill>
              </a:rPr>
              <a:t>lugar</a:t>
            </a:r>
            <a:r>
              <a:rPr lang="en-US" sz="2400" dirty="0">
                <a:solidFill>
                  <a:srgbClr val="292934"/>
                </a:solidFill>
              </a:rPr>
              <a:t> de </a:t>
            </a:r>
            <a:r>
              <a:rPr lang="en-US" sz="2400" dirty="0" err="1">
                <a:solidFill>
                  <a:srgbClr val="292934"/>
                </a:solidFill>
              </a:rPr>
              <a:t>anunciar</a:t>
            </a:r>
            <a:r>
              <a:rPr lang="en-US" sz="2400" dirty="0">
                <a:solidFill>
                  <a:srgbClr val="292934"/>
                </a:solidFill>
              </a:rPr>
              <a:t> con network, se </a:t>
            </a:r>
            <a:r>
              <a:rPr lang="en-US" sz="2400" dirty="0" err="1">
                <a:solidFill>
                  <a:srgbClr val="292934"/>
                </a:solidFill>
              </a:rPr>
              <a:t>puede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inyectar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smtClean="0">
                <a:solidFill>
                  <a:srgbClr val="292934"/>
                </a:solidFill>
              </a:rPr>
              <a:t>en BGP la </a:t>
            </a:r>
            <a:r>
              <a:rPr lang="en-US" sz="2400" dirty="0" err="1">
                <a:solidFill>
                  <a:srgbClr val="292934"/>
                </a:solidFill>
              </a:rPr>
              <a:t>información</a:t>
            </a:r>
            <a:r>
              <a:rPr lang="en-US" sz="2400" dirty="0">
                <a:solidFill>
                  <a:srgbClr val="292934"/>
                </a:solidFill>
              </a:rPr>
              <a:t> de un IGP, </a:t>
            </a:r>
            <a:r>
              <a:rPr lang="en-US" sz="2400" dirty="0" err="1">
                <a:solidFill>
                  <a:srgbClr val="292934"/>
                </a:solidFill>
              </a:rPr>
              <a:t>estáticas</a:t>
            </a:r>
            <a:r>
              <a:rPr lang="en-US" sz="2400" dirty="0">
                <a:solidFill>
                  <a:srgbClr val="292934"/>
                </a:solidFill>
              </a:rPr>
              <a:t> o </a:t>
            </a:r>
            <a:r>
              <a:rPr lang="en-US" sz="2400" dirty="0" err="1">
                <a:solidFill>
                  <a:srgbClr val="292934"/>
                </a:solidFill>
              </a:rPr>
              <a:t>conectadas</a:t>
            </a: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292934"/>
                </a:solidFill>
              </a:rPr>
              <a:t>El </a:t>
            </a:r>
            <a:r>
              <a:rPr lang="en-US" sz="2400" dirty="0" err="1">
                <a:solidFill>
                  <a:srgbClr val="292934"/>
                </a:solidFill>
              </a:rPr>
              <a:t>código</a:t>
            </a:r>
            <a:r>
              <a:rPr lang="en-US" sz="2400" dirty="0">
                <a:solidFill>
                  <a:srgbClr val="292934"/>
                </a:solidFill>
              </a:rPr>
              <a:t> de </a:t>
            </a:r>
            <a:r>
              <a:rPr lang="en-US" sz="2400" dirty="0" err="1">
                <a:solidFill>
                  <a:srgbClr val="292934"/>
                </a:solidFill>
              </a:rPr>
              <a:t>origen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será</a:t>
            </a:r>
            <a:r>
              <a:rPr lang="en-US" sz="2400" dirty="0">
                <a:solidFill>
                  <a:srgbClr val="292934"/>
                </a:solidFill>
              </a:rPr>
              <a:t> Incomplete </a:t>
            </a:r>
            <a:r>
              <a:rPr lang="en-US" sz="2400" dirty="0" smtClean="0">
                <a:solidFill>
                  <a:srgbClr val="292934"/>
                </a:solidFill>
              </a:rPr>
              <a:t>“?”, con </a:t>
            </a:r>
            <a:r>
              <a:rPr lang="en-US" sz="2400" dirty="0" err="1" smtClean="0">
                <a:solidFill>
                  <a:srgbClr val="292934"/>
                </a:solidFill>
              </a:rPr>
              <a:t>peor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preferencia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que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las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originadas</a:t>
            </a:r>
            <a:r>
              <a:rPr lang="en-US" sz="2400" dirty="0" smtClean="0">
                <a:solidFill>
                  <a:srgbClr val="292934"/>
                </a:solidFill>
              </a:rPr>
              <a:t> con </a:t>
            </a:r>
            <a:r>
              <a:rPr lang="en-US" sz="2400" b="1" dirty="0" smtClean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network.</a:t>
            </a:r>
          </a:p>
          <a:p>
            <a:pPr marL="285750" indent="-28575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Redistribuir</a:t>
            </a:r>
            <a:r>
              <a:rPr lang="en-US" sz="2400" dirty="0" smtClean="0">
                <a:solidFill>
                  <a:srgbClr val="292934"/>
                </a:solidFill>
              </a:rPr>
              <a:t> sin control </a:t>
            </a:r>
            <a:r>
              <a:rPr lang="en-US" sz="2400" dirty="0" err="1" smtClean="0">
                <a:solidFill>
                  <a:srgbClr val="292934"/>
                </a:solidFill>
              </a:rPr>
              <a:t>tiene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riesgos</a:t>
            </a:r>
            <a:r>
              <a:rPr lang="en-US" sz="2400" dirty="0" smtClean="0">
                <a:solidFill>
                  <a:srgbClr val="292934"/>
                </a:solidFill>
              </a:rPr>
              <a:t>.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Seleccionar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cuidadosamente</a:t>
            </a:r>
            <a:r>
              <a:rPr lang="en-US" sz="2400" dirty="0" smtClean="0">
                <a:solidFill>
                  <a:srgbClr val="292934"/>
                </a:solidFill>
              </a:rPr>
              <a:t> con </a:t>
            </a:r>
            <a:r>
              <a:rPr lang="en-US" sz="2400" b="1" dirty="0" smtClean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Route-map</a:t>
            </a:r>
            <a:endParaRPr lang="en-US" sz="2400" b="1" dirty="0">
              <a:solidFill>
                <a:srgbClr val="292934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767" y="3407564"/>
            <a:ext cx="7825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</a:t>
            </a:r>
            <a:r>
              <a:rPr lang="en-US" sz="20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64512</a:t>
            </a:r>
          </a:p>
          <a:p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neighbor 20.0.17.7 remote-as 65000		</a:t>
            </a:r>
            <a:endParaRPr lang="en-US" sz="20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20.0.17.7 description </a:t>
            </a:r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ISP1</a:t>
            </a:r>
          </a:p>
          <a:p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redistribute static [route-map static-to-BGP-filter]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redistribute </a:t>
            </a:r>
            <a:r>
              <a:rPr lang="en-US" sz="20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ospf</a:t>
            </a:r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1 </a:t>
            </a:r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[route-map </a:t>
            </a:r>
            <a:r>
              <a:rPr lang="en-US" sz="20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ospf</a:t>
            </a:r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-to-BGP-filter</a:t>
            </a:r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66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Redistribución</a:t>
            </a:r>
            <a:r>
              <a:rPr lang="en-US" dirty="0" smtClean="0"/>
              <a:t> de </a:t>
            </a:r>
            <a:r>
              <a:rPr lang="en-US" dirty="0" err="1" smtClean="0"/>
              <a:t>clientes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524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292934"/>
                </a:solidFill>
              </a:rPr>
              <a:t>T</a:t>
            </a:r>
            <a:r>
              <a:rPr lang="es-ES_tradnl" sz="2000" dirty="0" err="1" smtClean="0">
                <a:solidFill>
                  <a:srgbClr val="292934"/>
                </a:solidFill>
              </a:rPr>
              <a:t>écnica</a:t>
            </a:r>
            <a:r>
              <a:rPr lang="es-ES_tradnl" sz="2000" dirty="0" smtClean="0">
                <a:solidFill>
                  <a:srgbClr val="292934"/>
                </a:solidFill>
              </a:rPr>
              <a:t> basada en estáticas con </a:t>
            </a:r>
            <a:r>
              <a:rPr lang="es-ES_tradnl" sz="2000" dirty="0" err="1" smtClean="0">
                <a:solidFill>
                  <a:srgbClr val="292934"/>
                </a:solidFill>
              </a:rPr>
              <a:t>tags</a:t>
            </a:r>
            <a:r>
              <a:rPr lang="es-ES_tradnl" sz="2000" dirty="0" smtClean="0">
                <a:solidFill>
                  <a:srgbClr val="292934"/>
                </a:solidFill>
              </a:rPr>
              <a:t>, más escalable </a:t>
            </a:r>
            <a:r>
              <a:rPr lang="es-ES_tradnl" sz="2000" dirty="0" smtClean="0">
                <a:solidFill>
                  <a:srgbClr val="292934"/>
                </a:solidFill>
              </a:rPr>
              <a:t>que usar </a:t>
            </a:r>
            <a:r>
              <a:rPr lang="es-ES_tradnl" sz="2000" b="1" dirty="0" err="1" smtClean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network</a:t>
            </a:r>
            <a:endParaRPr lang="es-ES_tradnl" sz="2000" b="1" dirty="0" smtClean="0">
              <a:solidFill>
                <a:srgbClr val="292934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s-ES_tradnl" sz="2000" dirty="0" smtClean="0">
                <a:solidFill>
                  <a:srgbClr val="292934"/>
                </a:solidFill>
              </a:rPr>
              <a:t>Manejo simplificado de </a:t>
            </a:r>
            <a:r>
              <a:rPr lang="es-ES_tradnl" sz="2000" dirty="0" smtClean="0">
                <a:solidFill>
                  <a:srgbClr val="292934"/>
                </a:solidFill>
              </a:rPr>
              <a:t>atributos. Clases </a:t>
            </a:r>
            <a:r>
              <a:rPr lang="es-ES_tradnl" sz="2000" dirty="0" smtClean="0">
                <a:solidFill>
                  <a:srgbClr val="292934"/>
                </a:solidFill>
              </a:rPr>
              <a:t>de servicio asociadas a </a:t>
            </a:r>
            <a:r>
              <a:rPr lang="es-ES_tradnl" sz="2000" dirty="0" err="1" smtClean="0">
                <a:solidFill>
                  <a:srgbClr val="292934"/>
                </a:solidFill>
              </a:rPr>
              <a:t>tags</a:t>
            </a: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292934"/>
                </a:solidFill>
              </a:rPr>
              <a:t>El </a:t>
            </a:r>
            <a:r>
              <a:rPr lang="en-US" sz="2000" dirty="0" err="1">
                <a:solidFill>
                  <a:srgbClr val="292934"/>
                </a:solidFill>
              </a:rPr>
              <a:t>código</a:t>
            </a:r>
            <a:r>
              <a:rPr lang="en-US" sz="2000" dirty="0">
                <a:solidFill>
                  <a:srgbClr val="292934"/>
                </a:solidFill>
              </a:rPr>
              <a:t> de </a:t>
            </a:r>
            <a:r>
              <a:rPr lang="en-US" sz="2000" dirty="0" err="1">
                <a:solidFill>
                  <a:srgbClr val="292934"/>
                </a:solidFill>
              </a:rPr>
              <a:t>origen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será</a:t>
            </a:r>
            <a:r>
              <a:rPr lang="en-US" sz="2000" dirty="0">
                <a:solidFill>
                  <a:srgbClr val="292934"/>
                </a:solidFill>
              </a:rPr>
              <a:t> Incomplete </a:t>
            </a:r>
            <a:r>
              <a:rPr lang="en-US" sz="2000" dirty="0" smtClean="0">
                <a:solidFill>
                  <a:srgbClr val="292934"/>
                </a:solidFill>
              </a:rPr>
              <a:t>“?”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626" y="2708295"/>
            <a:ext cx="71807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ip</a:t>
            </a:r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route 192.0.0.0 255.255.255.0 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10.0.3.1 tag 500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ip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route </a:t>
            </a: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193.0.5.0 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255.255.255.0 </a:t>
            </a: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10.0.8.1 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tag 7</a:t>
            </a: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</a:t>
            </a:r>
          </a:p>
          <a:p>
            <a:r>
              <a:rPr lang="en-US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ip</a:t>
            </a:r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route 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192.0.9.0 </a:t>
            </a:r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255.255.255.0 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10.0.4.1 </a:t>
            </a:r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tag 500</a:t>
            </a:r>
          </a:p>
          <a:p>
            <a:endParaRPr lang="en-US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oute-map clientes-clase-500 permit 10</a:t>
            </a:r>
          </a:p>
          <a:p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match tag 500</a:t>
            </a:r>
          </a:p>
          <a:p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set as-path prepend 64512 64512</a:t>
            </a:r>
          </a:p>
          <a:p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route-map clientes-clase-500 permit 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20</a:t>
            </a:r>
            <a:endParaRPr lang="en-US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	match tag </a:t>
            </a:r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700</a:t>
            </a:r>
            <a:endParaRPr lang="en-US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</a:t>
            </a:r>
            <a:r>
              <a:rPr lang="en-US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64512</a:t>
            </a: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neighbor 20.0.17.7 remote-as 65000		</a:t>
            </a:r>
            <a:endParaRPr lang="en-US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redistribute static route-map clientes-clase-500</a:t>
            </a:r>
          </a:p>
          <a:p>
            <a:r>
              <a:rPr lang="en-US" i="1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!no se </a:t>
            </a:r>
            <a:r>
              <a:rPr lang="en-US" i="1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necesita</a:t>
            </a:r>
            <a:r>
              <a:rPr lang="en-US" i="1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el </a:t>
            </a:r>
            <a:r>
              <a:rPr lang="en-US" i="1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comando</a:t>
            </a:r>
            <a:r>
              <a:rPr lang="en-US" i="1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network!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71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Sumarización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3301" y="1438636"/>
            <a:ext cx="90696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292934"/>
                </a:solidFill>
              </a:rPr>
              <a:t>Mecanismo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usado</a:t>
            </a:r>
            <a:r>
              <a:rPr lang="en-US" sz="2200" dirty="0">
                <a:solidFill>
                  <a:srgbClr val="292934"/>
                </a:solidFill>
              </a:rPr>
              <a:t> para </a:t>
            </a:r>
            <a:r>
              <a:rPr lang="en-US" sz="2200" dirty="0" err="1">
                <a:solidFill>
                  <a:srgbClr val="292934"/>
                </a:solidFill>
              </a:rPr>
              <a:t>anunciar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una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supernet</a:t>
            </a:r>
            <a:r>
              <a:rPr lang="en-US" sz="2200" dirty="0" smtClean="0">
                <a:solidFill>
                  <a:srgbClr val="292934"/>
                </a:solidFill>
              </a:rPr>
              <a:t> o </a:t>
            </a:r>
            <a:r>
              <a:rPr lang="en-US" sz="2200" dirty="0" err="1" smtClean="0">
                <a:solidFill>
                  <a:srgbClr val="292934"/>
                </a:solidFill>
              </a:rPr>
              <a:t>bloque</a:t>
            </a:r>
            <a:r>
              <a:rPr lang="en-US" sz="2200" dirty="0" smtClean="0">
                <a:solidFill>
                  <a:srgbClr val="292934"/>
                </a:solidFill>
              </a:rPr>
              <a:t> de </a:t>
            </a:r>
            <a:r>
              <a:rPr lang="en-US" sz="2200" dirty="0" err="1" smtClean="0">
                <a:solidFill>
                  <a:srgbClr val="292934"/>
                </a:solidFill>
              </a:rPr>
              <a:t>redes</a:t>
            </a:r>
            <a:endParaRPr lang="en-US" sz="22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292934"/>
                </a:solidFill>
              </a:rPr>
              <a:t>Se </a:t>
            </a:r>
            <a:r>
              <a:rPr lang="en-US" sz="2200" dirty="0" err="1">
                <a:solidFill>
                  <a:srgbClr val="292934"/>
                </a:solidFill>
              </a:rPr>
              <a:t>puede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controlar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si</a:t>
            </a:r>
            <a:r>
              <a:rPr lang="en-US" sz="2200" dirty="0">
                <a:solidFill>
                  <a:srgbClr val="292934"/>
                </a:solidFill>
              </a:rPr>
              <a:t> se </a:t>
            </a:r>
            <a:r>
              <a:rPr lang="en-US" sz="2200" dirty="0" err="1">
                <a:solidFill>
                  <a:srgbClr val="292934"/>
                </a:solidFill>
              </a:rPr>
              <a:t>suprimen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las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específicas</a:t>
            </a:r>
            <a:endParaRPr lang="en-US" sz="22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292934"/>
                </a:solidFill>
              </a:rPr>
              <a:t>La </a:t>
            </a:r>
            <a:r>
              <a:rPr lang="en-US" sz="2200" dirty="0" err="1">
                <a:solidFill>
                  <a:srgbClr val="292934"/>
                </a:solidFill>
              </a:rPr>
              <a:t>ruta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sumaria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tiene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pérdida</a:t>
            </a:r>
            <a:r>
              <a:rPr lang="en-US" sz="2200" dirty="0">
                <a:solidFill>
                  <a:srgbClr val="292934"/>
                </a:solidFill>
              </a:rPr>
              <a:t> de </a:t>
            </a:r>
            <a:r>
              <a:rPr lang="en-US" sz="2200" dirty="0" err="1">
                <a:solidFill>
                  <a:srgbClr val="292934"/>
                </a:solidFill>
              </a:rPr>
              <a:t>información</a:t>
            </a:r>
            <a:r>
              <a:rPr lang="en-US" sz="2200" dirty="0">
                <a:solidFill>
                  <a:srgbClr val="292934"/>
                </a:solidFill>
              </a:rPr>
              <a:t> (AS-Path </a:t>
            </a:r>
            <a:r>
              <a:rPr lang="en-US" sz="2200" dirty="0" err="1">
                <a:solidFill>
                  <a:srgbClr val="292934"/>
                </a:solidFill>
              </a:rPr>
              <a:t>por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ejemplo</a:t>
            </a:r>
            <a:r>
              <a:rPr lang="en-US" sz="2200" dirty="0" smtClean="0">
                <a:solidFill>
                  <a:srgbClr val="292934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srgbClr val="292934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sz="2200" dirty="0">
              <a:solidFill>
                <a:srgbClr val="292934"/>
              </a:solidFill>
            </a:endParaRPr>
          </a:p>
          <a:p>
            <a:pPr lvl="1"/>
            <a:endParaRPr lang="en-US" sz="22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292934"/>
                </a:solidFill>
              </a:rPr>
              <a:t>Requiere</a:t>
            </a:r>
            <a:r>
              <a:rPr lang="en-US" sz="2200" dirty="0">
                <a:solidFill>
                  <a:srgbClr val="292934"/>
                </a:solidFill>
              </a:rPr>
              <a:t> la </a:t>
            </a:r>
            <a:r>
              <a:rPr lang="en-US" sz="2200" dirty="0" err="1">
                <a:solidFill>
                  <a:srgbClr val="292934"/>
                </a:solidFill>
              </a:rPr>
              <a:t>presencia</a:t>
            </a:r>
            <a:r>
              <a:rPr lang="en-US" sz="2200" dirty="0">
                <a:solidFill>
                  <a:srgbClr val="292934"/>
                </a:solidFill>
              </a:rPr>
              <a:t> de al </a:t>
            </a:r>
            <a:r>
              <a:rPr lang="en-US" sz="2200" dirty="0" err="1">
                <a:solidFill>
                  <a:srgbClr val="292934"/>
                </a:solidFill>
              </a:rPr>
              <a:t>menos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una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ruta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espec</a:t>
            </a:r>
            <a:r>
              <a:rPr lang="es-ES_tradnl" sz="2200" dirty="0" err="1">
                <a:solidFill>
                  <a:srgbClr val="292934"/>
                </a:solidFill>
              </a:rPr>
              <a:t>ífica</a:t>
            </a:r>
            <a:r>
              <a:rPr lang="es-ES_tradnl" sz="2200" dirty="0">
                <a:solidFill>
                  <a:srgbClr val="292934"/>
                </a:solidFill>
              </a:rPr>
              <a:t> en la tabla de ruteo</a:t>
            </a:r>
            <a:r>
              <a:rPr lang="en-US" sz="2200" dirty="0">
                <a:solidFill>
                  <a:srgbClr val="292934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292934"/>
                </a:solidFill>
              </a:rPr>
              <a:t>Mecanismo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alternativo</a:t>
            </a:r>
            <a:r>
              <a:rPr lang="en-US" sz="2200" dirty="0">
                <a:solidFill>
                  <a:srgbClr val="292934"/>
                </a:solidFill>
              </a:rPr>
              <a:t> para </a:t>
            </a:r>
            <a:r>
              <a:rPr lang="en-US" sz="2200" dirty="0" err="1">
                <a:solidFill>
                  <a:srgbClr val="292934"/>
                </a:solidFill>
              </a:rPr>
              <a:t>anuncio</a:t>
            </a:r>
            <a:r>
              <a:rPr lang="en-US" sz="2200" dirty="0">
                <a:solidFill>
                  <a:srgbClr val="292934"/>
                </a:solidFill>
              </a:rPr>
              <a:t> de </a:t>
            </a:r>
            <a:r>
              <a:rPr lang="en-US" sz="2200" dirty="0" err="1">
                <a:solidFill>
                  <a:srgbClr val="292934"/>
                </a:solidFill>
              </a:rPr>
              <a:t>supernet</a:t>
            </a:r>
            <a:r>
              <a:rPr lang="en-US" sz="2200" dirty="0" smtClean="0">
                <a:solidFill>
                  <a:srgbClr val="292934"/>
                </a:solidFill>
              </a:rPr>
              <a:t>: </a:t>
            </a:r>
            <a:r>
              <a:rPr lang="en-US" sz="2200" dirty="0" err="1" smtClean="0">
                <a:solidFill>
                  <a:srgbClr val="292934"/>
                </a:solidFill>
              </a:rPr>
              <a:t>anuncio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incondicional</a:t>
            </a:r>
            <a:r>
              <a:rPr lang="en-US" sz="2200" dirty="0" smtClean="0">
                <a:solidFill>
                  <a:srgbClr val="292934"/>
                </a:solidFill>
              </a:rPr>
              <a:t>.</a:t>
            </a:r>
            <a:endParaRPr lang="en-US" sz="22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srgbClr val="292934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sz="2200" dirty="0">
              <a:solidFill>
                <a:srgbClr val="29293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936" y="2607168"/>
            <a:ext cx="78403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</a:t>
            </a:r>
            <a:r>
              <a:rPr lang="en-US" sz="20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65000</a:t>
            </a:r>
            <a:endParaRPr lang="en-US" sz="20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aggregate-address 172.16.0.0 255.255.0.0		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aggregate-address 172.16.0.0 255.255.0.0 </a:t>
            </a:r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summary-only</a:t>
            </a:r>
            <a:endParaRPr lang="en-US" sz="20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p</a:t>
            </a:r>
            <a:r>
              <a:rPr lang="en-US" sz="20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 192.168.0.0 255.255.0.0 null 0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</a:t>
            </a:r>
            <a:r>
              <a:rPr lang="en-US" sz="20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65000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network 192.168.0.0				</a:t>
            </a:r>
          </a:p>
        </p:txBody>
      </p:sp>
    </p:spTree>
    <p:extLst>
      <p:ext uri="{BB962C8B-B14F-4D97-AF65-F5344CB8AC3E}">
        <p14:creationId xmlns:p14="http://schemas.microsoft.com/office/powerpoint/2010/main" val="25143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Monitoreo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853" y="2132185"/>
            <a:ext cx="7412020" cy="4391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319" y="1643426"/>
            <a:ext cx="43027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200" dirty="0" err="1">
                <a:solidFill>
                  <a:srgbClr val="292934"/>
                </a:solidFill>
              </a:rPr>
              <a:t>Análisis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detallado</a:t>
            </a:r>
            <a:r>
              <a:rPr lang="en-US" sz="2200" dirty="0">
                <a:solidFill>
                  <a:srgbClr val="292934"/>
                </a:solidFill>
              </a:rPr>
              <a:t> de un </a:t>
            </a:r>
            <a:r>
              <a:rPr lang="en-US" sz="2200" dirty="0" err="1">
                <a:solidFill>
                  <a:srgbClr val="292934"/>
                </a:solidFill>
              </a:rPr>
              <a:t>prefijo</a:t>
            </a:r>
            <a:endParaRPr lang="en-US" sz="22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594278"/>
            <a:ext cx="9143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No </a:t>
            </a:r>
            <a:r>
              <a:rPr lang="en-US" sz="2400" dirty="0">
                <a:solidFill>
                  <a:srgbClr val="292934"/>
                </a:solidFill>
              </a:rPr>
              <a:t>se </a:t>
            </a:r>
            <a:r>
              <a:rPr lang="en-US" sz="2400" dirty="0" err="1">
                <a:solidFill>
                  <a:srgbClr val="292934"/>
                </a:solidFill>
              </a:rPr>
              <a:t>usará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ni</a:t>
            </a:r>
            <a:r>
              <a:rPr lang="en-US" sz="2400" dirty="0">
                <a:solidFill>
                  <a:srgbClr val="292934"/>
                </a:solidFill>
              </a:rPr>
              <a:t> se </a:t>
            </a:r>
            <a:r>
              <a:rPr lang="en-US" sz="2400" dirty="0" err="1">
                <a:solidFill>
                  <a:srgbClr val="292934"/>
                </a:solidFill>
              </a:rPr>
              <a:t>anunciará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una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ruta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recibida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por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iBGP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>
                <a:solidFill>
                  <a:srgbClr val="292934"/>
                </a:solidFill>
              </a:rPr>
              <a:t>para </a:t>
            </a:r>
            <a:r>
              <a:rPr lang="en-US" sz="2400" dirty="0" err="1">
                <a:solidFill>
                  <a:srgbClr val="292934"/>
                </a:solidFill>
              </a:rPr>
              <a:t>una</a:t>
            </a:r>
            <a:r>
              <a:rPr lang="en-US" sz="2400" dirty="0">
                <a:solidFill>
                  <a:srgbClr val="292934"/>
                </a:solidFill>
              </a:rPr>
              <a:t> red </a:t>
            </a:r>
            <a:r>
              <a:rPr lang="en-US" sz="2400" dirty="0" err="1">
                <a:solidFill>
                  <a:srgbClr val="292934"/>
                </a:solidFill>
              </a:rPr>
              <a:t>que</a:t>
            </a:r>
            <a:r>
              <a:rPr lang="en-US" sz="2400" dirty="0">
                <a:solidFill>
                  <a:srgbClr val="292934"/>
                </a:solidFill>
              </a:rPr>
              <a:t> no </a:t>
            </a:r>
            <a:r>
              <a:rPr lang="en-US" sz="2400" dirty="0" err="1">
                <a:solidFill>
                  <a:srgbClr val="292934"/>
                </a:solidFill>
              </a:rPr>
              <a:t>está</a:t>
            </a:r>
            <a:r>
              <a:rPr lang="en-US" sz="2400" dirty="0">
                <a:solidFill>
                  <a:srgbClr val="292934"/>
                </a:solidFill>
              </a:rPr>
              <a:t> en la </a:t>
            </a:r>
            <a:r>
              <a:rPr lang="en-US" sz="2400" dirty="0" err="1">
                <a:solidFill>
                  <a:srgbClr val="292934"/>
                </a:solidFill>
              </a:rPr>
              <a:t>tabla</a:t>
            </a:r>
            <a:r>
              <a:rPr lang="en-US" sz="2400" dirty="0">
                <a:solidFill>
                  <a:srgbClr val="292934"/>
                </a:solidFill>
              </a:rPr>
              <a:t> de </a:t>
            </a:r>
            <a:r>
              <a:rPr lang="en-US" sz="2400" dirty="0" err="1" smtClean="0">
                <a:solidFill>
                  <a:srgbClr val="292934"/>
                </a:solidFill>
              </a:rPr>
              <a:t>ruteo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smtClean="0">
                <a:solidFill>
                  <a:srgbClr val="292934"/>
                </a:solidFill>
              </a:rPr>
              <a:t>(</a:t>
            </a:r>
            <a:r>
              <a:rPr lang="en-US" sz="2400" dirty="0" err="1" smtClean="0">
                <a:solidFill>
                  <a:srgbClr val="292934"/>
                </a:solidFill>
              </a:rPr>
              <a:t>conocida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por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est</a:t>
            </a:r>
            <a:r>
              <a:rPr lang="es-ES_tradnl" sz="2400" dirty="0" smtClean="0">
                <a:solidFill>
                  <a:srgbClr val="292934"/>
                </a:solidFill>
              </a:rPr>
              <a:t>ática o IGP</a:t>
            </a:r>
            <a:r>
              <a:rPr lang="en-US" sz="2400" dirty="0" smtClean="0">
                <a:solidFill>
                  <a:srgbClr val="292934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Courier New" charset="0"/>
              <a:buChar char="o"/>
            </a:pPr>
            <a:r>
              <a:rPr lang="es-ES_tradnl" sz="2400" dirty="0" smtClean="0">
                <a:solidFill>
                  <a:srgbClr val="292934"/>
                </a:solidFill>
              </a:rPr>
              <a:t>Garantiza que todos los </a:t>
            </a:r>
            <a:r>
              <a:rPr lang="es-ES_tradnl" sz="2400" dirty="0" err="1" smtClean="0">
                <a:solidFill>
                  <a:srgbClr val="292934"/>
                </a:solidFill>
              </a:rPr>
              <a:t>routers</a:t>
            </a:r>
            <a:r>
              <a:rPr lang="es-ES_tradnl" sz="2400" dirty="0" smtClean="0">
                <a:solidFill>
                  <a:srgbClr val="292934"/>
                </a:solidFill>
              </a:rPr>
              <a:t> del camino conozcan la ruta</a:t>
            </a:r>
          </a:p>
          <a:p>
            <a:pPr marL="742950" lvl="1" indent="-285750">
              <a:lnSpc>
                <a:spcPct val="150000"/>
              </a:lnSpc>
              <a:buFont typeface="Courier New" charset="0"/>
              <a:buChar char="o"/>
            </a:pPr>
            <a:r>
              <a:rPr lang="en-US" sz="2400" dirty="0" err="1" smtClean="0">
                <a:solidFill>
                  <a:srgbClr val="292934"/>
                </a:solidFill>
              </a:rPr>
              <a:t>Validación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>
                <a:solidFill>
                  <a:srgbClr val="292934"/>
                </a:solidFill>
              </a:rPr>
              <a:t>de </a:t>
            </a:r>
            <a:r>
              <a:rPr lang="en-US" sz="2400" i="1" dirty="0" err="1" smtClean="0">
                <a:solidFill>
                  <a:srgbClr val="292934"/>
                </a:solidFill>
              </a:rPr>
              <a:t>sincronizaci</a:t>
            </a:r>
            <a:r>
              <a:rPr lang="es-ES_tradnl" sz="2400" i="1" dirty="0" err="1" smtClean="0">
                <a:solidFill>
                  <a:srgbClr val="292934"/>
                </a:solidFill>
              </a:rPr>
              <a:t>ón</a:t>
            </a:r>
            <a:r>
              <a:rPr lang="es-ES_tradnl" sz="2400" dirty="0" smtClean="0">
                <a:solidFill>
                  <a:srgbClr val="292934"/>
                </a:solidFill>
              </a:rPr>
              <a:t> de </a:t>
            </a:r>
            <a:r>
              <a:rPr lang="en-US" sz="2400" dirty="0" err="1" smtClean="0">
                <a:solidFill>
                  <a:srgbClr val="292934"/>
                </a:solidFill>
              </a:rPr>
              <a:t>rutas</a:t>
            </a:r>
            <a:r>
              <a:rPr lang="en-US" sz="2400" dirty="0" smtClean="0">
                <a:solidFill>
                  <a:srgbClr val="292934"/>
                </a:solidFill>
              </a:rPr>
              <a:t> de </a:t>
            </a:r>
            <a:r>
              <a:rPr lang="en-US" sz="2400" dirty="0" err="1" smtClean="0">
                <a:solidFill>
                  <a:srgbClr val="292934"/>
                </a:solidFill>
              </a:rPr>
              <a:t>iBGP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>
                <a:solidFill>
                  <a:srgbClr val="292934"/>
                </a:solidFill>
              </a:rPr>
              <a:t>en el </a:t>
            </a:r>
            <a:r>
              <a:rPr lang="en-US" sz="2400" dirty="0" smtClean="0">
                <a:solidFill>
                  <a:srgbClr val="292934"/>
                </a:solidFill>
              </a:rPr>
              <a:t>IGP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No </a:t>
            </a:r>
            <a:r>
              <a:rPr lang="en-US" sz="2400" dirty="0" err="1" smtClean="0">
                <a:solidFill>
                  <a:srgbClr val="292934"/>
                </a:solidFill>
              </a:rPr>
              <a:t>usado</a:t>
            </a:r>
            <a:r>
              <a:rPr lang="en-US" sz="2400" dirty="0" smtClean="0">
                <a:solidFill>
                  <a:srgbClr val="292934"/>
                </a:solidFill>
              </a:rPr>
              <a:t> en Service Providers: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Desactivar</a:t>
            </a:r>
            <a:r>
              <a:rPr lang="en-US" sz="2400" dirty="0">
                <a:solidFill>
                  <a:srgbClr val="292934"/>
                </a:solidFill>
              </a:rPr>
              <a:t> con </a:t>
            </a:r>
            <a:r>
              <a:rPr lang="en-US" sz="2400" b="1" dirty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en-US" sz="2400" b="1" dirty="0" smtClean="0">
                <a:solidFill>
                  <a:srgbClr val="292934"/>
                </a:solidFill>
                <a:latin typeface="Courier New" charset="0"/>
                <a:ea typeface="Courier New" charset="0"/>
                <a:cs typeface="Courier New" charset="0"/>
              </a:rPr>
              <a:t>o synchronization</a:t>
            </a:r>
            <a:endParaRPr lang="en-US" sz="2400" b="1" dirty="0">
              <a:solidFill>
                <a:srgbClr val="292934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068" y="1782949"/>
            <a:ext cx="3360362" cy="1562679"/>
          </a:xfrm>
          <a:prstGeom prst="rect">
            <a:avLst/>
          </a:prstGeom>
          <a:solidFill>
            <a:srgbClr val="51C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Cliente</a:t>
            </a:r>
            <a:r>
              <a:rPr lang="en-US" dirty="0" smtClean="0"/>
              <a:t> con </a:t>
            </a:r>
            <a:r>
              <a:rPr lang="en-US" dirty="0" err="1" smtClean="0"/>
              <a:t>único</a:t>
            </a:r>
            <a:r>
              <a:rPr lang="en-US" dirty="0" smtClean="0"/>
              <a:t> SP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0542" y="5101680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2" y="2630025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00068" y="1841046"/>
            <a:ext cx="336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  <a:latin typeface="Consolas"/>
                <a:cs typeface="Consolas"/>
              </a:rPr>
              <a:t>Service</a:t>
            </a:r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Consolas"/>
                <a:cs typeface="Consolas"/>
              </a:rPr>
              <a:t>Provider</a:t>
            </a:r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 (AS </a:t>
            </a:r>
            <a:r>
              <a:rPr lang="es-ES_tradnl" b="1" dirty="0">
                <a:solidFill>
                  <a:schemeClr val="bg1"/>
                </a:solidFill>
                <a:latin typeface="Consolas"/>
                <a:cs typeface="Consolas"/>
              </a:rPr>
              <a:t>2</a:t>
            </a:r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00)</a:t>
            </a:r>
            <a:endParaRPr lang="es-ES_tradnl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668" y="1768927"/>
            <a:ext cx="3792924" cy="21892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18" y="2650146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949267" y="2584173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Consolas"/>
                <a:cs typeface="Consolas"/>
              </a:rPr>
              <a:t>10.2.0.1</a:t>
            </a:r>
            <a:endParaRPr lang="es-ES_tradnl" sz="1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cxnSp>
        <p:nvCxnSpPr>
          <p:cNvPr id="21" name="Straight Connector 20"/>
          <p:cNvCxnSpPr>
            <a:stCxn id="18" idx="3"/>
            <a:endCxn id="8" idx="1"/>
          </p:cNvCxnSpPr>
          <p:nvPr/>
        </p:nvCxnSpPr>
        <p:spPr>
          <a:xfrm flipV="1">
            <a:off x="3113871" y="2808884"/>
            <a:ext cx="2364071" cy="20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86310" y="2824424"/>
            <a:ext cx="546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79377" y="2321202"/>
            <a:ext cx="6933" cy="1142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1297524" y="2569956"/>
            <a:ext cx="1597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172.16.0.0 /16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7140" y="2627242"/>
            <a:ext cx="18301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400" b="1" dirty="0">
              <a:solidFill>
                <a:srgbClr val="FF0000"/>
              </a:solidFill>
              <a:latin typeface="Consolas"/>
              <a:cs typeface="Consolas"/>
            </a:endParaRPr>
          </a:p>
          <a:p>
            <a:r>
              <a:rPr lang="es-ES_tradnl" sz="1400" b="1" dirty="0">
                <a:solidFill>
                  <a:srgbClr val="FF0000"/>
                </a:solidFill>
                <a:latin typeface="Consolas"/>
                <a:cs typeface="Consolas"/>
              </a:rPr>
              <a:t>192.168.1.0/26</a:t>
            </a:r>
          </a:p>
          <a:p>
            <a:r>
              <a:rPr lang="es-ES_tradnl" sz="1400" b="1" dirty="0">
                <a:solidFill>
                  <a:srgbClr val="FF0000"/>
                </a:solidFill>
                <a:latin typeface="Consolas"/>
                <a:cs typeface="Consolas"/>
              </a:rPr>
              <a:t>192.168.1.64/26</a:t>
            </a:r>
          </a:p>
          <a:p>
            <a:r>
              <a:rPr lang="es-ES_tradnl" sz="1400" b="1" dirty="0">
                <a:solidFill>
                  <a:srgbClr val="FF0000"/>
                </a:solidFill>
                <a:latin typeface="Consolas"/>
                <a:cs typeface="Consolas"/>
              </a:rPr>
              <a:t>192.168.1.128/26</a:t>
            </a:r>
          </a:p>
          <a:p>
            <a:r>
              <a:rPr lang="es-ES_tradnl" sz="1400" b="1" dirty="0">
                <a:solidFill>
                  <a:srgbClr val="FF0000"/>
                </a:solidFill>
                <a:latin typeface="Consolas"/>
                <a:cs typeface="Consolas"/>
              </a:rPr>
              <a:t>192.168.1.192/26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52247" y="2578522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Consolas"/>
                <a:cs typeface="Consolas"/>
              </a:rPr>
              <a:t>10.2.0.2</a:t>
            </a:r>
            <a:endParaRPr lang="es-ES_tradnl" sz="1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pic>
        <p:nvPicPr>
          <p:cNvPr id="37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11" y="2238300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5435" y="199103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Consolas"/>
                <a:cs typeface="Consolas"/>
              </a:rPr>
              <a:t>R0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13478" y="226783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Consolas"/>
                <a:cs typeface="Consolas"/>
              </a:rPr>
              <a:t>R1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80831" y="236738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Consolas"/>
                <a:cs typeface="Consolas"/>
              </a:rPr>
              <a:t>R2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95420" y="2780981"/>
            <a:ext cx="523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.254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69123" y="2196865"/>
            <a:ext cx="523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.253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438763" y="2430874"/>
            <a:ext cx="6551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438763" y="2427952"/>
            <a:ext cx="1320832" cy="353029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50976" y="4424953"/>
            <a:ext cx="3999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Consolas"/>
                <a:cs typeface="Consolas"/>
              </a:rPr>
              <a:t>R1#</a:t>
            </a:r>
          </a:p>
          <a:p>
            <a:r>
              <a:rPr lang="es-ES_tradnl" sz="1600" dirty="0" err="1">
                <a:latin typeface="Consolas"/>
                <a:cs typeface="Consolas"/>
              </a:rPr>
              <a:t>Ip</a:t>
            </a:r>
            <a:r>
              <a:rPr lang="es-ES_tradnl" sz="1600" dirty="0">
                <a:latin typeface="Consolas"/>
                <a:cs typeface="Consolas"/>
              </a:rPr>
              <a:t> </a:t>
            </a:r>
            <a:r>
              <a:rPr lang="es-ES_tradnl" sz="1600" dirty="0" err="1">
                <a:latin typeface="Consolas"/>
                <a:cs typeface="Consolas"/>
              </a:rPr>
              <a:t>route</a:t>
            </a:r>
            <a:r>
              <a:rPr lang="es-ES_tradnl" sz="1600" dirty="0">
                <a:latin typeface="Consolas"/>
                <a:cs typeface="Consolas"/>
              </a:rPr>
              <a:t> 0.0.0.0 0.0.0.0 </a:t>
            </a:r>
            <a:r>
              <a:rPr lang="es-ES_tradnl" sz="1600" dirty="0" smtClean="0">
                <a:latin typeface="Consolas"/>
                <a:cs typeface="Consolas"/>
              </a:rPr>
              <a:t>10.2.0.2</a:t>
            </a:r>
          </a:p>
          <a:p>
            <a:r>
              <a:rPr lang="es-ES_tradnl" sz="1600" dirty="0" smtClean="0">
                <a:latin typeface="Consolas"/>
                <a:cs typeface="Consolas"/>
              </a:rPr>
              <a:t>(y anunciar 0.0.0.0/0 en OSPF)</a:t>
            </a:r>
            <a:endParaRPr lang="es-ES_tradnl" sz="1600" dirty="0">
              <a:latin typeface="Consolas"/>
              <a:cs typeface="Consola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77889" y="4368819"/>
            <a:ext cx="4966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R2#</a:t>
            </a:r>
          </a:p>
          <a:p>
            <a:r>
              <a:rPr lang="es-ES_tradnl" sz="16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Ip</a:t>
            </a:r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sz="16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</a:t>
            </a:r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192.168.0.0 255.255.255.0 </a:t>
            </a:r>
            <a:r>
              <a:rPr lang="es-ES_tradnl" sz="16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10.2.0.1</a:t>
            </a:r>
            <a:endParaRPr lang="es-ES_tradnl" sz="16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sz="16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Ip</a:t>
            </a:r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sz="16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</a:t>
            </a:r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172.10.0.0 255.255.255.0 </a:t>
            </a:r>
            <a:r>
              <a:rPr lang="es-ES_tradnl" sz="16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10.2.0.1</a:t>
            </a:r>
            <a:endParaRPr lang="es-ES_tradnl" sz="16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sz="16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</a:t>
            </a:r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BGP 2</a:t>
            </a:r>
            <a:r>
              <a:rPr lang="es-ES_tradnl" sz="16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00</a:t>
            </a:r>
            <a:endParaRPr lang="es-ES_tradnl" sz="16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sz="16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Redistribute</a:t>
            </a:r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sz="16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static</a:t>
            </a:r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sz="16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route-map</a:t>
            </a:r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sz="16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CustomerA</a:t>
            </a:r>
            <a:endParaRPr lang="es-ES_tradnl" sz="16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1698" y="1821829"/>
            <a:ext cx="2207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Cliente A</a:t>
            </a:r>
            <a:endParaRPr lang="es-ES_tradnl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463" y="6062167"/>
            <a:ext cx="86690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s-ES_tradnl" sz="2000" dirty="0" smtClean="0">
                <a:solidFill>
                  <a:srgbClr val="292934"/>
                </a:solidFill>
              </a:rPr>
              <a:t>BGP entre R1 </a:t>
            </a:r>
            <a:r>
              <a:rPr lang="es-ES_tradnl" sz="2000" smtClean="0">
                <a:solidFill>
                  <a:srgbClr val="292934"/>
                </a:solidFill>
              </a:rPr>
              <a:t>y R2 puede </a:t>
            </a:r>
            <a:r>
              <a:rPr lang="es-ES_tradnl" sz="2000" dirty="0" smtClean="0">
                <a:solidFill>
                  <a:srgbClr val="292934"/>
                </a:solidFill>
              </a:rPr>
              <a:t>ayudar a detectar la caída de la última milla</a:t>
            </a:r>
            <a:endParaRPr lang="en-US" sz="2000" dirty="0">
              <a:solidFill>
                <a:srgbClr val="292934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6234" y="2790992"/>
            <a:ext cx="798869" cy="4739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“Modem” </a:t>
            </a:r>
            <a:r>
              <a:rPr lang="en-US" sz="1100" dirty="0" err="1" smtClean="0"/>
              <a:t>ethernet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891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068" y="1535523"/>
            <a:ext cx="3589683" cy="1298361"/>
          </a:xfrm>
          <a:prstGeom prst="rect">
            <a:avLst/>
          </a:prstGeom>
          <a:solidFill>
            <a:srgbClr val="51C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Cliente</a:t>
            </a:r>
            <a:r>
              <a:rPr lang="en-US" dirty="0" smtClean="0"/>
              <a:t> con </a:t>
            </a:r>
            <a:r>
              <a:rPr lang="en-US" dirty="0" err="1" smtClean="0"/>
              <a:t>Multihoming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0542" y="5101680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2" y="238259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00068" y="1593620"/>
            <a:ext cx="3589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  <a:latin typeface="Consolas"/>
                <a:cs typeface="Consolas"/>
              </a:rPr>
              <a:t>Service</a:t>
            </a:r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Consolas"/>
                <a:cs typeface="Consolas"/>
              </a:rPr>
              <a:t>Provider</a:t>
            </a:r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 1 (AS 100)</a:t>
            </a:r>
            <a:endParaRPr lang="es-ES_tradnl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668" y="1521501"/>
            <a:ext cx="3792924" cy="21892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62" y="2564083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949267" y="2336747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10.1.0.1</a:t>
            </a:r>
          </a:p>
        </p:txBody>
      </p:sp>
      <p:cxnSp>
        <p:nvCxnSpPr>
          <p:cNvPr id="21" name="Straight Connector 20"/>
          <p:cNvCxnSpPr>
            <a:stCxn id="18" idx="3"/>
            <a:endCxn id="8" idx="1"/>
          </p:cNvCxnSpPr>
          <p:nvPr/>
        </p:nvCxnSpPr>
        <p:spPr>
          <a:xfrm flipV="1">
            <a:off x="3178415" y="2561458"/>
            <a:ext cx="2299527" cy="181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50854" y="2738361"/>
            <a:ext cx="546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243921" y="2235139"/>
            <a:ext cx="6933" cy="1142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1362068" y="2494651"/>
            <a:ext cx="1597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172.16.0.0 /16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1684" y="2541179"/>
            <a:ext cx="18301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FF0000"/>
                </a:solidFill>
                <a:latin typeface="Consolas"/>
                <a:cs typeface="Consolas"/>
              </a:rPr>
              <a:t>OSPF</a:t>
            </a:r>
            <a:endParaRPr lang="es-ES_tradnl" sz="1400" b="1" dirty="0">
              <a:solidFill>
                <a:srgbClr val="FF0000"/>
              </a:solidFill>
              <a:latin typeface="Consolas"/>
              <a:cs typeface="Consolas"/>
            </a:endParaRPr>
          </a:p>
          <a:p>
            <a:r>
              <a:rPr lang="es-ES_tradnl" sz="1400" b="1" dirty="0">
                <a:solidFill>
                  <a:srgbClr val="FF0000"/>
                </a:solidFill>
                <a:latin typeface="Consolas"/>
                <a:cs typeface="Consolas"/>
              </a:rPr>
              <a:t>192.168.1.0/26</a:t>
            </a:r>
          </a:p>
          <a:p>
            <a:r>
              <a:rPr lang="es-ES_tradnl" sz="1400" b="1" dirty="0">
                <a:solidFill>
                  <a:srgbClr val="FF0000"/>
                </a:solidFill>
                <a:latin typeface="Consolas"/>
                <a:cs typeface="Consolas"/>
              </a:rPr>
              <a:t>192.168.1.64/26</a:t>
            </a:r>
          </a:p>
          <a:p>
            <a:r>
              <a:rPr lang="es-ES_tradnl" sz="1400" b="1" dirty="0">
                <a:solidFill>
                  <a:srgbClr val="FF0000"/>
                </a:solidFill>
                <a:latin typeface="Consolas"/>
                <a:cs typeface="Consolas"/>
              </a:rPr>
              <a:t>192.168.1.128/26</a:t>
            </a:r>
          </a:p>
          <a:p>
            <a:r>
              <a:rPr lang="es-ES_tradnl" sz="1400" b="1" dirty="0">
                <a:solidFill>
                  <a:srgbClr val="FF0000"/>
                </a:solidFill>
                <a:latin typeface="Consolas"/>
                <a:cs typeface="Consolas"/>
              </a:rPr>
              <a:t>192.168.1.192/26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52247" y="2331096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Consolas"/>
                <a:cs typeface="Consolas"/>
              </a:rPr>
              <a:t>10.1.0.2</a:t>
            </a:r>
            <a:endParaRPr lang="es-ES_tradnl" sz="1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pic>
        <p:nvPicPr>
          <p:cNvPr id="37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55" y="2152237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99979" y="190497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Consolas"/>
                <a:cs typeface="Consolas"/>
              </a:rPr>
              <a:t>R0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78022" y="218177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Consolas"/>
                <a:cs typeface="Consolas"/>
              </a:rPr>
              <a:t>R1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80831" y="211996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Consolas"/>
                <a:cs typeface="Consolas"/>
              </a:rPr>
              <a:t>R2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59964" y="2694918"/>
            <a:ext cx="523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.254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33667" y="2110802"/>
            <a:ext cx="523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.253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503308" y="2344811"/>
            <a:ext cx="740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03307" y="2341889"/>
            <a:ext cx="1320832" cy="353029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6460" y="4108725"/>
            <a:ext cx="39993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Consolas"/>
                <a:cs typeface="Consolas"/>
              </a:rPr>
              <a:t>R1#</a:t>
            </a:r>
          </a:p>
          <a:p>
            <a:r>
              <a:rPr lang="es-ES_tradnl" sz="1600" dirty="0" err="1">
                <a:latin typeface="Consolas"/>
                <a:cs typeface="Consolas"/>
              </a:rPr>
              <a:t>r</a:t>
            </a:r>
            <a:r>
              <a:rPr lang="es-ES_tradnl" sz="1600" dirty="0" err="1" smtClean="0">
                <a:latin typeface="Consolas"/>
                <a:cs typeface="Consolas"/>
              </a:rPr>
              <a:t>outer</a:t>
            </a:r>
            <a:r>
              <a:rPr lang="es-ES_tradnl" sz="1600" dirty="0" smtClean="0">
                <a:latin typeface="Consolas"/>
                <a:cs typeface="Consolas"/>
              </a:rPr>
              <a:t> </a:t>
            </a:r>
            <a:r>
              <a:rPr lang="es-ES_tradnl" sz="1600" dirty="0" err="1" smtClean="0">
                <a:latin typeface="Consolas"/>
                <a:cs typeface="Consolas"/>
              </a:rPr>
              <a:t>bgp</a:t>
            </a:r>
            <a:r>
              <a:rPr lang="es-ES_tradnl" sz="1600" dirty="0" smtClean="0">
                <a:latin typeface="Consolas"/>
                <a:cs typeface="Consolas"/>
              </a:rPr>
              <a:t> 5</a:t>
            </a:r>
          </a:p>
          <a:p>
            <a:r>
              <a:rPr lang="es-ES_tradnl" sz="1600" dirty="0">
                <a:latin typeface="Consolas"/>
                <a:cs typeface="Consolas"/>
              </a:rPr>
              <a:t> </a:t>
            </a:r>
            <a:r>
              <a:rPr lang="es-ES_tradnl" sz="1600" dirty="0" err="1" smtClean="0">
                <a:latin typeface="Consolas"/>
                <a:cs typeface="Consolas"/>
              </a:rPr>
              <a:t>neighbor</a:t>
            </a:r>
            <a:r>
              <a:rPr lang="es-ES_tradnl" sz="1600" dirty="0" smtClean="0">
                <a:latin typeface="Consolas"/>
                <a:cs typeface="Consolas"/>
              </a:rPr>
              <a:t> 10.1.0.2 </a:t>
            </a:r>
            <a:r>
              <a:rPr lang="es-ES_tradnl" sz="1600" dirty="0" err="1" smtClean="0">
                <a:latin typeface="Consolas"/>
                <a:cs typeface="Consolas"/>
              </a:rPr>
              <a:t>remote</a:t>
            </a:r>
            <a:r>
              <a:rPr lang="es-ES_tradnl" sz="1600" dirty="0" smtClean="0">
                <a:latin typeface="Consolas"/>
                <a:cs typeface="Consolas"/>
              </a:rPr>
              <a:t>-as 100</a:t>
            </a:r>
          </a:p>
          <a:p>
            <a:r>
              <a:rPr lang="es-ES_tradnl" sz="1600" dirty="0">
                <a:latin typeface="Consolas"/>
                <a:cs typeface="Consolas"/>
              </a:rPr>
              <a:t> </a:t>
            </a:r>
            <a:r>
              <a:rPr lang="es-ES_tradnl" sz="1600" dirty="0" err="1">
                <a:latin typeface="Consolas"/>
                <a:cs typeface="Consolas"/>
              </a:rPr>
              <a:t>neighbor</a:t>
            </a:r>
            <a:r>
              <a:rPr lang="es-ES_tradnl" sz="1600" dirty="0">
                <a:latin typeface="Consolas"/>
                <a:cs typeface="Consolas"/>
              </a:rPr>
              <a:t> </a:t>
            </a:r>
            <a:r>
              <a:rPr lang="es-ES_tradnl" sz="1600" dirty="0" smtClean="0">
                <a:latin typeface="Consolas"/>
                <a:cs typeface="Consolas"/>
              </a:rPr>
              <a:t>10.2.0.2 </a:t>
            </a:r>
            <a:r>
              <a:rPr lang="es-ES_tradnl" sz="1600" dirty="0" err="1">
                <a:latin typeface="Consolas"/>
                <a:cs typeface="Consolas"/>
              </a:rPr>
              <a:t>remote</a:t>
            </a:r>
            <a:r>
              <a:rPr lang="es-ES_tradnl" sz="1600" dirty="0">
                <a:latin typeface="Consolas"/>
                <a:cs typeface="Consolas"/>
              </a:rPr>
              <a:t>-as </a:t>
            </a:r>
            <a:r>
              <a:rPr lang="es-ES_tradnl" sz="1600" dirty="0" smtClean="0">
                <a:latin typeface="Consolas"/>
                <a:cs typeface="Consolas"/>
              </a:rPr>
              <a:t>200</a:t>
            </a:r>
          </a:p>
          <a:p>
            <a:r>
              <a:rPr lang="es-ES_tradnl" sz="1600" dirty="0">
                <a:latin typeface="Consolas"/>
                <a:cs typeface="Consolas"/>
              </a:rPr>
              <a:t> </a:t>
            </a:r>
            <a:r>
              <a:rPr lang="es-ES_tradnl" sz="1600" dirty="0" err="1" smtClean="0">
                <a:latin typeface="Consolas"/>
                <a:cs typeface="Consolas"/>
              </a:rPr>
              <a:t>network</a:t>
            </a:r>
            <a:r>
              <a:rPr lang="es-ES_tradnl" sz="1600" dirty="0" smtClean="0">
                <a:latin typeface="Consolas"/>
                <a:cs typeface="Consolas"/>
              </a:rPr>
              <a:t> 192.168.1.0 255.255.255.0</a:t>
            </a:r>
            <a:endParaRPr lang="es-ES_tradnl" sz="1600" dirty="0">
              <a:latin typeface="Consolas"/>
              <a:cs typeface="Consolas"/>
            </a:endParaRPr>
          </a:p>
          <a:p>
            <a:r>
              <a:rPr lang="es-ES_tradnl" sz="1600" dirty="0" smtClean="0">
                <a:latin typeface="Consolas"/>
                <a:cs typeface="Consolas"/>
              </a:rPr>
              <a:t> </a:t>
            </a:r>
            <a:r>
              <a:rPr lang="es-ES_tradnl" sz="1600" dirty="0" err="1" smtClean="0">
                <a:latin typeface="Consolas"/>
                <a:cs typeface="Consolas"/>
              </a:rPr>
              <a:t>network</a:t>
            </a:r>
            <a:r>
              <a:rPr lang="es-ES_tradnl" sz="1600" dirty="0" smtClean="0">
                <a:latin typeface="Consolas"/>
                <a:cs typeface="Consolas"/>
              </a:rPr>
              <a:t> 172.16.0.0 255.255.0.0</a:t>
            </a:r>
            <a:endParaRPr lang="es-ES_tradnl" sz="1600" dirty="0">
              <a:latin typeface="Consolas"/>
              <a:cs typeface="Consolas"/>
            </a:endParaRPr>
          </a:p>
          <a:p>
            <a:endParaRPr lang="es-ES_tradnl" sz="1600" dirty="0">
              <a:latin typeface="Consolas"/>
              <a:cs typeface="Consola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29593" y="4368819"/>
            <a:ext cx="511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R2#</a:t>
            </a:r>
          </a:p>
          <a:p>
            <a:r>
              <a:rPr lang="es-ES_tradnl" sz="16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</a:t>
            </a:r>
            <a:r>
              <a:rPr lang="es-ES_tradnl" sz="16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sz="16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es-ES_tradnl" sz="16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100</a:t>
            </a:r>
          </a:p>
          <a:p>
            <a:r>
              <a:rPr lang="es-ES_tradnl" sz="16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sz="16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neighbor</a:t>
            </a:r>
            <a:r>
              <a:rPr lang="es-ES_tradnl" sz="16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10.1.0.1 </a:t>
            </a:r>
            <a:r>
              <a:rPr lang="es-ES_tradnl" sz="16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remote</a:t>
            </a:r>
            <a:r>
              <a:rPr lang="es-ES_tradnl" sz="16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-as 5 </a:t>
            </a:r>
            <a:r>
              <a:rPr lang="es-ES_tradnl" sz="1600" b="1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route-map</a:t>
            </a:r>
            <a:r>
              <a:rPr lang="es-ES_tradnl" sz="1600" b="1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C-A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1684" y="1574403"/>
            <a:ext cx="3737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Cliente A (AS 5)</a:t>
            </a:r>
            <a:endParaRPr lang="es-ES_tradnl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463" y="5711122"/>
            <a:ext cx="86690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s-ES_tradnl" sz="2200" dirty="0" smtClean="0">
                <a:solidFill>
                  <a:srgbClr val="292934"/>
                </a:solidFill>
              </a:rPr>
              <a:t>El cliente anuncia sus redes en forma redundante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s-ES_tradnl" sz="2200" dirty="0" smtClean="0">
                <a:solidFill>
                  <a:srgbClr val="292934"/>
                </a:solidFill>
              </a:rPr>
              <a:t>El SP debe controlar las redes anunciadas por el cliente</a:t>
            </a:r>
            <a:endParaRPr lang="en-US" sz="2200" dirty="0">
              <a:solidFill>
                <a:srgbClr val="29293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00068" y="2988887"/>
            <a:ext cx="3589683" cy="1214735"/>
          </a:xfrm>
          <a:prstGeom prst="rect">
            <a:avLst/>
          </a:prstGeom>
          <a:solidFill>
            <a:srgbClr val="51C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2" y="3752337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500068" y="2963358"/>
            <a:ext cx="3589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  <a:latin typeface="Consolas"/>
                <a:cs typeface="Consolas"/>
              </a:rPr>
              <a:t>Service</a:t>
            </a:r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Consolas"/>
                <a:cs typeface="Consolas"/>
              </a:rPr>
              <a:t>Provider</a:t>
            </a:r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 2 (AS </a:t>
            </a:r>
            <a:r>
              <a:rPr lang="es-ES_tradnl" b="1" dirty="0">
                <a:solidFill>
                  <a:schemeClr val="bg1"/>
                </a:solidFill>
                <a:latin typeface="Consolas"/>
                <a:cs typeface="Consolas"/>
              </a:rPr>
              <a:t>2</a:t>
            </a:r>
            <a:r>
              <a:rPr lang="es-ES_tradnl" b="1" dirty="0" smtClean="0">
                <a:solidFill>
                  <a:schemeClr val="bg1"/>
                </a:solidFill>
                <a:latin typeface="Consolas"/>
                <a:cs typeface="Consolas"/>
              </a:rPr>
              <a:t>00)</a:t>
            </a:r>
            <a:endParaRPr lang="es-ES_tradnl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21828" y="3046489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Consolas"/>
                <a:cs typeface="Consolas"/>
              </a:rPr>
              <a:t>10.2.0.1</a:t>
            </a:r>
            <a:endParaRPr lang="es-ES_tradnl" sz="1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0831" y="348970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bg1"/>
                </a:solidFill>
                <a:latin typeface="Consolas"/>
                <a:cs typeface="Consolas"/>
              </a:rPr>
              <a:t>R3</a:t>
            </a:r>
            <a:endParaRPr lang="es-ES_tradnl" sz="1400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cxnSp>
        <p:nvCxnSpPr>
          <p:cNvPr id="36" name="Straight Connector 35"/>
          <p:cNvCxnSpPr>
            <a:endCxn id="32" idx="1"/>
          </p:cNvCxnSpPr>
          <p:nvPr/>
        </p:nvCxnSpPr>
        <p:spPr>
          <a:xfrm>
            <a:off x="3178415" y="2773292"/>
            <a:ext cx="2299527" cy="1157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629341" y="3895058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smtClean="0">
                <a:solidFill>
                  <a:schemeClr val="bg1"/>
                </a:solidFill>
                <a:latin typeface="Consolas"/>
                <a:cs typeface="Consolas"/>
              </a:rPr>
              <a:t>10.2.0.2</a:t>
            </a:r>
            <a:endParaRPr lang="es-ES_tradnl" sz="1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3745"/>
            <a:ext cx="7543800" cy="1450757"/>
          </a:xfrm>
        </p:spPr>
        <p:txBody>
          <a:bodyPr/>
          <a:lstStyle/>
          <a:p>
            <a:r>
              <a:rPr lang="en-US" dirty="0" smtClean="0"/>
              <a:t>Border Gateway Protocol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112" y="1368630"/>
            <a:ext cx="80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Vector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Triggered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Distancia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Administrativa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iBGP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dentro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AS)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eBGP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 (entre ASs)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Métrica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basada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políticas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administrativas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Diseñado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Internet 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requieren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control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ruteo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Cliente</a:t>
            </a:r>
            <a:r>
              <a:rPr lang="en-US" dirty="0" smtClean="0"/>
              <a:t> con </a:t>
            </a:r>
            <a:r>
              <a:rPr lang="en-US" dirty="0" err="1" smtClean="0"/>
              <a:t>Multihoming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0542" y="5101680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7200" y="1636997"/>
            <a:ext cx="7212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Cliente</a:t>
            </a:r>
            <a:r>
              <a:rPr lang="en-US" sz="2400" dirty="0">
                <a:solidFill>
                  <a:srgbClr val="292934"/>
                </a:solidFill>
              </a:rPr>
              <a:t> con 2 Service Providers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292934"/>
                </a:solidFill>
              </a:rPr>
              <a:t>AS </a:t>
            </a:r>
            <a:r>
              <a:rPr lang="en-US" sz="2400" dirty="0" err="1">
                <a:solidFill>
                  <a:srgbClr val="292934"/>
                </a:solidFill>
              </a:rPr>
              <a:t>Privado</a:t>
            </a:r>
            <a:r>
              <a:rPr lang="en-US" sz="2400" dirty="0">
                <a:solidFill>
                  <a:srgbClr val="292934"/>
                </a:solidFill>
              </a:rPr>
              <a:t> / </a:t>
            </a:r>
            <a:r>
              <a:rPr lang="en-US" sz="2400" dirty="0" err="1">
                <a:solidFill>
                  <a:srgbClr val="292934"/>
                </a:solidFill>
              </a:rPr>
              <a:t>Público</a:t>
            </a: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Direcciones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Propias</a:t>
            </a:r>
            <a:r>
              <a:rPr lang="en-US" sz="2400" dirty="0" smtClean="0">
                <a:solidFill>
                  <a:srgbClr val="292934"/>
                </a:solidFill>
              </a:rPr>
              <a:t> / </a:t>
            </a:r>
            <a:r>
              <a:rPr lang="en-US" sz="2400" dirty="0" err="1">
                <a:solidFill>
                  <a:srgbClr val="292934"/>
                </a:solidFill>
              </a:rPr>
              <a:t>Asignadas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por</a:t>
            </a:r>
            <a:r>
              <a:rPr lang="en-US" sz="2400" dirty="0">
                <a:solidFill>
                  <a:srgbClr val="292934"/>
                </a:solidFill>
              </a:rPr>
              <a:t> el SP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Contingencia</a:t>
            </a:r>
            <a:r>
              <a:rPr lang="en-US" sz="2400" dirty="0">
                <a:solidFill>
                  <a:srgbClr val="292934"/>
                </a:solidFill>
              </a:rPr>
              <a:t> de </a:t>
            </a:r>
            <a:r>
              <a:rPr lang="en-US" sz="2400" dirty="0" smtClean="0">
                <a:solidFill>
                  <a:srgbClr val="292934"/>
                </a:solidFill>
              </a:rPr>
              <a:t>SP</a:t>
            </a: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292934"/>
                </a:solidFill>
              </a:rPr>
              <a:t>El </a:t>
            </a:r>
            <a:r>
              <a:rPr lang="en-US" sz="2400" dirty="0" err="1">
                <a:solidFill>
                  <a:srgbClr val="292934"/>
                </a:solidFill>
              </a:rPr>
              <a:t>cliente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anuncia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sus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>
                <a:solidFill>
                  <a:srgbClr val="292934"/>
                </a:solidFill>
              </a:rPr>
              <a:t>propias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redes</a:t>
            </a:r>
            <a:endParaRPr lang="en-US" sz="2400" dirty="0" smtClean="0">
              <a:solidFill>
                <a:srgbClr val="292934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El </a:t>
            </a:r>
            <a:r>
              <a:rPr lang="en-US" sz="2400" dirty="0" err="1" smtClean="0">
                <a:solidFill>
                  <a:srgbClr val="292934"/>
                </a:solidFill>
              </a:rPr>
              <a:t>cliente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tambi</a:t>
            </a:r>
            <a:r>
              <a:rPr lang="es-ES_tradnl" sz="2400" dirty="0" err="1" smtClean="0">
                <a:solidFill>
                  <a:srgbClr val="292934"/>
                </a:solidFill>
              </a:rPr>
              <a:t>én</a:t>
            </a:r>
            <a:r>
              <a:rPr lang="es-ES_tradnl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debe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implementar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filtros</a:t>
            </a:r>
            <a:endParaRPr lang="en-US" sz="2400" dirty="0" smtClean="0">
              <a:solidFill>
                <a:srgbClr val="292934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No transit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Max prefix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Selecci</a:t>
            </a:r>
            <a:r>
              <a:rPr lang="es-ES_tradnl" sz="2400" dirty="0" err="1" smtClean="0">
                <a:solidFill>
                  <a:srgbClr val="292934"/>
                </a:solidFill>
              </a:rPr>
              <a:t>ón</a:t>
            </a:r>
            <a:r>
              <a:rPr lang="es-ES_tradnl" sz="2400" dirty="0" smtClean="0">
                <a:solidFill>
                  <a:srgbClr val="292934"/>
                </a:solidFill>
              </a:rPr>
              <a:t> de caminos</a:t>
            </a: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Selección</a:t>
            </a:r>
            <a:r>
              <a:rPr lang="en-US" dirty="0" smtClean="0"/>
              <a:t> de AS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1339334"/>
            <a:ext cx="80641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292934"/>
                </a:solidFill>
              </a:rPr>
              <a:t>Sintaxis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basada</a:t>
            </a:r>
            <a:r>
              <a:rPr lang="en-US" sz="2200" dirty="0" smtClean="0">
                <a:solidFill>
                  <a:srgbClr val="292934"/>
                </a:solidFill>
              </a:rPr>
              <a:t> en </a:t>
            </a:r>
            <a:r>
              <a:rPr lang="en-US" sz="2200" dirty="0" err="1" smtClean="0">
                <a:solidFill>
                  <a:srgbClr val="292934"/>
                </a:solidFill>
              </a:rPr>
              <a:t>metacaracteres</a:t>
            </a:r>
            <a:r>
              <a:rPr lang="en-US" sz="2200" dirty="0" smtClean="0">
                <a:solidFill>
                  <a:srgbClr val="292934"/>
                </a:solidFill>
              </a:rPr>
              <a:t>: Regular </a:t>
            </a:r>
            <a:r>
              <a:rPr lang="en-US" sz="2200" dirty="0">
                <a:solidFill>
                  <a:srgbClr val="292934"/>
                </a:solidFill>
              </a:rPr>
              <a:t>Expressions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4266"/>
              </p:ext>
            </p:extLst>
          </p:nvPr>
        </p:nvGraphicFramePr>
        <p:xfrm>
          <a:off x="1094990" y="1890030"/>
          <a:ext cx="6954020" cy="4788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500"/>
                <a:gridCol w="5563520"/>
              </a:tblGrid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Regex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Descripción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^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Inicio</a:t>
                      </a:r>
                      <a:r>
                        <a:rPr lang="en-US" sz="1800" dirty="0" smtClean="0"/>
                        <a:t> de string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 de string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[ ]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Clase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Rango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831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 )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Agrupación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para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definición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precedencias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Cualquier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caracter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Cardinal: Cero 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más</a:t>
                      </a:r>
                      <a:endParaRPr lang="en-US" sz="1800" baseline="0" dirty="0" smtClean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Cardinal: Uno o </a:t>
                      </a:r>
                      <a:r>
                        <a:rPr lang="en-US" sz="1800" baseline="0" dirty="0" err="1" smtClean="0"/>
                        <a:t>más</a:t>
                      </a:r>
                      <a:endParaRPr lang="en-US" sz="1800" baseline="0" dirty="0" smtClean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Cardinal: Cero o </a:t>
                      </a:r>
                      <a:r>
                        <a:rPr lang="en-US" sz="1800" baseline="0" dirty="0" err="1" smtClean="0"/>
                        <a:t>uno</a:t>
                      </a:r>
                      <a:endParaRPr lang="en-US" sz="1800" baseline="0" dirty="0" smtClean="0"/>
                    </a:p>
                  </a:txBody>
                  <a:tcPr marL="68580" marR="68580"/>
                </a:tc>
              </a:tr>
              <a:tr h="3820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Coma, </a:t>
                      </a:r>
                      <a:r>
                        <a:rPr lang="en-US" sz="1800" baseline="0" dirty="0" err="1" smtClean="0"/>
                        <a:t>paréntesis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inicio</a:t>
                      </a:r>
                      <a:r>
                        <a:rPr lang="en-US" sz="1800" baseline="0" dirty="0" smtClean="0"/>
                        <a:t> o fin de string, o </a:t>
                      </a:r>
                      <a:r>
                        <a:rPr lang="en-US" sz="1800" baseline="0" dirty="0" err="1" smtClean="0"/>
                        <a:t>espacio</a:t>
                      </a:r>
                      <a:endParaRPr lang="en-US" sz="1800" baseline="0" dirty="0" smtClean="0"/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|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Or</a:t>
                      </a:r>
                    </a:p>
                  </a:txBody>
                  <a:tcPr marL="68580" marR="68580"/>
                </a:tc>
              </a:tr>
              <a:tr h="302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\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/>
                        <a:t>Secuencia</a:t>
                      </a:r>
                      <a:r>
                        <a:rPr lang="en-US" sz="1800" baseline="0" dirty="0" smtClean="0"/>
                        <a:t> de escape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5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Selección</a:t>
            </a:r>
            <a:r>
              <a:rPr lang="en-US" dirty="0" smtClean="0"/>
              <a:t> de AS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3887" y="1668980"/>
            <a:ext cx="62962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292934"/>
                </a:solidFill>
              </a:rPr>
              <a:t>Regular Expressions: </a:t>
            </a:r>
            <a:r>
              <a:rPr lang="en-US" sz="2200" dirty="0" err="1">
                <a:solidFill>
                  <a:srgbClr val="292934"/>
                </a:solidFill>
              </a:rPr>
              <a:t>Aplicaciones</a:t>
            </a:r>
            <a:endParaRPr lang="en-US" sz="2200" dirty="0">
              <a:solidFill>
                <a:srgbClr val="292934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69086"/>
              </p:ext>
            </p:extLst>
          </p:nvPr>
        </p:nvGraphicFramePr>
        <p:xfrm>
          <a:off x="642026" y="2487612"/>
          <a:ext cx="836578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792"/>
                <a:gridCol w="66929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Regex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Descripción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.*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Cualquier</a:t>
                      </a:r>
                      <a:r>
                        <a:rPr lang="en-US" sz="2200" dirty="0" smtClean="0"/>
                        <a:t> AS Path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^$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Rutas</a:t>
                      </a:r>
                      <a:r>
                        <a:rPr lang="en-US" sz="2200" dirty="0" smtClean="0"/>
                        <a:t> con AS Path </a:t>
                      </a:r>
                      <a:r>
                        <a:rPr lang="en-US" sz="2200" dirty="0" err="1" smtClean="0"/>
                        <a:t>nulo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originadas</a:t>
                      </a:r>
                      <a:r>
                        <a:rPr lang="en-US" sz="2200" dirty="0" smtClean="0"/>
                        <a:t> en el AS </a:t>
                      </a:r>
                      <a:r>
                        <a:rPr lang="en-US" sz="2200" dirty="0" err="1" smtClean="0"/>
                        <a:t>propio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^100_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Rutas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aprendidas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por</a:t>
                      </a:r>
                      <a:r>
                        <a:rPr lang="en-US" sz="2200" baseline="0" dirty="0" smtClean="0"/>
                        <a:t> el AS 100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_100$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Rutas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orginadas</a:t>
                      </a:r>
                      <a:r>
                        <a:rPr lang="en-US" sz="2200" dirty="0" smtClean="0"/>
                        <a:t> en el</a:t>
                      </a:r>
                      <a:r>
                        <a:rPr lang="en-US" sz="2200" baseline="0" dirty="0" smtClean="0"/>
                        <a:t> AS 100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_100_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Rutas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que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pasan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por</a:t>
                      </a:r>
                      <a:r>
                        <a:rPr lang="en-US" sz="2200" baseline="0" dirty="0" smtClean="0"/>
                        <a:t> el AS 100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^[0-9]+$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Rutas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originadas</a:t>
                      </a:r>
                      <a:r>
                        <a:rPr lang="en-US" sz="2200" baseline="0" dirty="0" smtClean="0"/>
                        <a:t> en </a:t>
                      </a:r>
                      <a:r>
                        <a:rPr lang="en-US" sz="2200" baseline="0" dirty="0" err="1" smtClean="0"/>
                        <a:t>cualquier</a:t>
                      </a:r>
                      <a:r>
                        <a:rPr lang="en-US" sz="2200" baseline="0" dirty="0" smtClean="0"/>
                        <a:t> AS </a:t>
                      </a:r>
                      <a:r>
                        <a:rPr lang="en-US" sz="2200" baseline="0" dirty="0" err="1" smtClean="0"/>
                        <a:t>vecino</a:t>
                      </a:r>
                      <a:endParaRPr lang="en-US" sz="22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2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Selección</a:t>
            </a:r>
            <a:r>
              <a:rPr lang="en-US" dirty="0" smtClean="0"/>
              <a:t> de AS Path: regex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5643" y="1602710"/>
            <a:ext cx="88174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200" dirty="0">
                <a:solidFill>
                  <a:srgbClr val="292934"/>
                </a:solidFill>
              </a:rPr>
              <a:t>Show </a:t>
            </a:r>
            <a:r>
              <a:rPr lang="en-US" sz="2200" dirty="0" err="1">
                <a:solidFill>
                  <a:srgbClr val="292934"/>
                </a:solidFill>
              </a:rPr>
              <a:t>ip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bgp</a:t>
            </a:r>
            <a:r>
              <a:rPr lang="en-US" sz="2200" dirty="0">
                <a:solidFill>
                  <a:srgbClr val="292934"/>
                </a:solidFill>
              </a:rPr>
              <a:t> regex </a:t>
            </a:r>
            <a:r>
              <a:rPr lang="en-US" sz="2200" i="1" dirty="0" err="1" smtClean="0">
                <a:solidFill>
                  <a:srgbClr val="292934"/>
                </a:solidFill>
              </a:rPr>
              <a:t>expresión</a:t>
            </a:r>
            <a:endParaRPr lang="en-US" sz="2200" i="1" dirty="0" smtClean="0">
              <a:solidFill>
                <a:srgbClr val="292934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en-US" sz="2200" i="1" dirty="0" err="1" smtClean="0">
                <a:solidFill>
                  <a:srgbClr val="292934"/>
                </a:solidFill>
              </a:rPr>
              <a:t>Rutas</a:t>
            </a:r>
            <a:r>
              <a:rPr lang="en-US" sz="2200" i="1" dirty="0" smtClean="0">
                <a:solidFill>
                  <a:srgbClr val="292934"/>
                </a:solidFill>
              </a:rPr>
              <a:t> </a:t>
            </a:r>
            <a:r>
              <a:rPr lang="en-US" sz="2200" i="1" dirty="0" err="1" smtClean="0">
                <a:solidFill>
                  <a:srgbClr val="292934"/>
                </a:solidFill>
              </a:rPr>
              <a:t>originadas</a:t>
            </a:r>
            <a:r>
              <a:rPr lang="en-US" sz="2200" i="1" dirty="0" smtClean="0">
                <a:solidFill>
                  <a:srgbClr val="292934"/>
                </a:solidFill>
              </a:rPr>
              <a:t> en el AS 3549</a:t>
            </a:r>
          </a:p>
          <a:p>
            <a:endParaRPr lang="en-US" sz="22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200" dirty="0" smtClean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2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200" dirty="0" smtClean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2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200" dirty="0" smtClean="0">
              <a:solidFill>
                <a:srgbClr val="292934"/>
              </a:solidFill>
            </a:endParaRPr>
          </a:p>
          <a:p>
            <a:pPr marL="742950" lvl="2" indent="-285750">
              <a:buFont typeface="Wingdings" charset="2"/>
              <a:buChar char="§"/>
            </a:pPr>
            <a:r>
              <a:rPr lang="en-US" sz="2200" i="1" dirty="0" err="1">
                <a:solidFill>
                  <a:srgbClr val="292934"/>
                </a:solidFill>
              </a:rPr>
              <a:t>Rutas</a:t>
            </a:r>
            <a:r>
              <a:rPr lang="en-US" sz="2200" i="1" dirty="0">
                <a:solidFill>
                  <a:srgbClr val="292934"/>
                </a:solidFill>
              </a:rPr>
              <a:t> </a:t>
            </a:r>
            <a:r>
              <a:rPr lang="en-US" sz="2200" i="1" dirty="0" err="1">
                <a:solidFill>
                  <a:srgbClr val="292934"/>
                </a:solidFill>
              </a:rPr>
              <a:t>originadas</a:t>
            </a:r>
            <a:r>
              <a:rPr lang="en-US" sz="2200" i="1" dirty="0">
                <a:solidFill>
                  <a:srgbClr val="292934"/>
                </a:solidFill>
              </a:rPr>
              <a:t> en </a:t>
            </a:r>
            <a:r>
              <a:rPr lang="en-US" sz="2200" i="1" dirty="0" err="1" smtClean="0">
                <a:solidFill>
                  <a:srgbClr val="292934"/>
                </a:solidFill>
              </a:rPr>
              <a:t>cualquier</a:t>
            </a:r>
            <a:r>
              <a:rPr lang="en-US" sz="2200" i="1" dirty="0" smtClean="0">
                <a:solidFill>
                  <a:srgbClr val="292934"/>
                </a:solidFill>
              </a:rPr>
              <a:t> AS </a:t>
            </a:r>
            <a:r>
              <a:rPr lang="en-US" sz="2200" i="1" dirty="0" err="1" smtClean="0">
                <a:solidFill>
                  <a:srgbClr val="292934"/>
                </a:solidFill>
              </a:rPr>
              <a:t>vecino</a:t>
            </a:r>
            <a:r>
              <a:rPr lang="en-US" sz="2200" i="1" dirty="0" smtClean="0">
                <a:solidFill>
                  <a:srgbClr val="292934"/>
                </a:solidFill>
              </a:rPr>
              <a:t> (1 AS de </a:t>
            </a:r>
            <a:r>
              <a:rPr lang="en-US" sz="2200" i="1" dirty="0" err="1" smtClean="0">
                <a:solidFill>
                  <a:srgbClr val="292934"/>
                </a:solidFill>
              </a:rPr>
              <a:t>distancia</a:t>
            </a:r>
            <a:r>
              <a:rPr lang="en-US" sz="2200" i="1" dirty="0" smtClean="0">
                <a:solidFill>
                  <a:srgbClr val="292934"/>
                </a:solidFill>
              </a:rPr>
              <a:t>)</a:t>
            </a:r>
            <a:endParaRPr lang="en-US" sz="2200" i="1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200" dirty="0">
              <a:solidFill>
                <a:srgbClr val="2929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21163"/>
            <a:ext cx="8973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#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sh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regexp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_3549$</a:t>
            </a:r>
          </a:p>
          <a:p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  Network          Next Hop            Metric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LocPrf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Weight Path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*&gt;i10.0.1.5/32      172.18.20.229            0    100      0 65507 3549 ?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*&gt;i10.0.129.32/27   172.18.20.229            0    100      0 65507 3549 ?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*&gt;i10.1.1.20/30     172.18.20.229            0    100      0 65507 3549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i</a:t>
            </a:r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*&gt;i10.1.1.36/30     172.18.20.229            0    100      0 65507 3549 ?</a:t>
            </a:r>
          </a:p>
          <a:p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#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sh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regexp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^[0-9]+$</a:t>
            </a:r>
          </a:p>
          <a:p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  Network          Next Hop            Metric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LocPrf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Weight Path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*&gt;i10.1.1.112/30    172.18.20.229            0    100      0 65507 ?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*&gt;i172.26.14.247/32 172.18.20.229            0    100      0 65507 ?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*&gt;i192.168.208.95/32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                   172.18.20.228            0    100      0 65117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i</a:t>
            </a:r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345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Selección</a:t>
            </a:r>
            <a:r>
              <a:rPr lang="en-US" dirty="0" smtClean="0"/>
              <a:t> de AS Path: access-list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0455" y="1841103"/>
            <a:ext cx="8059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solidFill>
                  <a:srgbClr val="292934"/>
                </a:solidFill>
              </a:rPr>
              <a:t>AS </a:t>
            </a:r>
            <a:r>
              <a:rPr lang="en-US" sz="2400" dirty="0">
                <a:solidFill>
                  <a:srgbClr val="292934"/>
                </a:solidFill>
              </a:rPr>
              <a:t>Path access-list para </a:t>
            </a:r>
            <a:r>
              <a:rPr lang="en-US" sz="2400" dirty="0" err="1">
                <a:solidFill>
                  <a:srgbClr val="292934"/>
                </a:solidFill>
              </a:rPr>
              <a:t>filtrado</a:t>
            </a:r>
            <a:r>
              <a:rPr lang="en-US" sz="2400" dirty="0">
                <a:solidFill>
                  <a:srgbClr val="292934"/>
                </a:solidFill>
              </a:rPr>
              <a:t> de updates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29293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AS </a:t>
            </a:r>
            <a:r>
              <a:rPr lang="en-US" sz="2400" dirty="0">
                <a:solidFill>
                  <a:srgbClr val="292934"/>
                </a:solidFill>
              </a:rPr>
              <a:t>Path access-list para </a:t>
            </a:r>
            <a:r>
              <a:rPr lang="en-US" sz="2400" dirty="0" err="1">
                <a:solidFill>
                  <a:srgbClr val="292934"/>
                </a:solidFill>
              </a:rPr>
              <a:t>monitoreo</a:t>
            </a:r>
            <a:r>
              <a:rPr lang="en-US" sz="2400" dirty="0">
                <a:solidFill>
                  <a:srgbClr val="292934"/>
                </a:solidFill>
              </a:rPr>
              <a:t> de </a:t>
            </a:r>
            <a:r>
              <a:rPr lang="en-US" sz="2400" dirty="0" err="1">
                <a:solidFill>
                  <a:srgbClr val="292934"/>
                </a:solidFill>
              </a:rPr>
              <a:t>tabla</a:t>
            </a:r>
            <a:r>
              <a:rPr lang="en-US" sz="2400" dirty="0">
                <a:solidFill>
                  <a:srgbClr val="292934"/>
                </a:solidFill>
              </a:rPr>
              <a:t> de BGP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910" y="2410045"/>
            <a:ext cx="6762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2000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as-path access-list 1 </a:t>
            </a:r>
            <a:r>
              <a:rPr lang="en-US" sz="2000" dirty="0" smtClean="0">
                <a:solidFill>
                  <a:srgbClr val="292934"/>
                </a:solidFill>
                <a:latin typeface="Consolas"/>
                <a:cs typeface="Consolas"/>
              </a:rPr>
              <a:t>permit ^$</a:t>
            </a:r>
            <a:endParaRPr lang="en-US" sz="2000" dirty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router </a:t>
            </a:r>
            <a:r>
              <a:rPr lang="en-US" sz="2000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 109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 network 10.108.0.0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 neighbor 172.16.1.1 remote-as 47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 neighbor 172.16.1.1 filter-list 1 { out | in }</a:t>
            </a:r>
          </a:p>
          <a:p>
            <a:endParaRPr lang="en-US" sz="2000" dirty="0" smtClean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#show </a:t>
            </a:r>
            <a:r>
              <a:rPr lang="en-US" sz="2000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 filter-list 1</a:t>
            </a:r>
          </a:p>
        </p:txBody>
      </p:sp>
    </p:spTree>
    <p:extLst>
      <p:ext uri="{BB962C8B-B14F-4D97-AF65-F5344CB8AC3E}">
        <p14:creationId xmlns:p14="http://schemas.microsoft.com/office/powerpoint/2010/main" val="19656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670"/>
            <a:ext cx="8229600" cy="990600"/>
          </a:xfrm>
        </p:spPr>
        <p:txBody>
          <a:bodyPr/>
          <a:lstStyle/>
          <a:p>
            <a:r>
              <a:rPr lang="en-US" dirty="0" err="1" smtClean="0"/>
              <a:t>Selección</a:t>
            </a:r>
            <a:r>
              <a:rPr lang="en-US" dirty="0" smtClean="0"/>
              <a:t> de </a:t>
            </a:r>
            <a:r>
              <a:rPr lang="en-US" dirty="0" err="1" smtClean="0"/>
              <a:t>rutas</a:t>
            </a:r>
            <a:r>
              <a:rPr lang="en-US" dirty="0" smtClean="0"/>
              <a:t>: prefix-list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320" y="1348905"/>
            <a:ext cx="8991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292934"/>
                </a:solidFill>
              </a:rPr>
              <a:t>Prefix Lists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dirty="0" err="1">
                <a:solidFill>
                  <a:srgbClr val="292934"/>
                </a:solidFill>
              </a:rPr>
              <a:t>Filtrado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por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smtClean="0">
                <a:solidFill>
                  <a:srgbClr val="292934"/>
                </a:solidFill>
              </a:rPr>
              <a:t>red y </a:t>
            </a:r>
            <a:r>
              <a:rPr lang="en-US" sz="2000" dirty="0" smtClean="0">
                <a:solidFill>
                  <a:srgbClr val="292934"/>
                </a:solidFill>
              </a:rPr>
              <a:t>mask (</a:t>
            </a:r>
            <a:r>
              <a:rPr lang="en-US" sz="2000" dirty="0" err="1" smtClean="0">
                <a:solidFill>
                  <a:srgbClr val="292934"/>
                </a:solidFill>
              </a:rPr>
              <a:t>más</a:t>
            </a:r>
            <a:r>
              <a:rPr lang="en-US" sz="2000" dirty="0" smtClean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poderoso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que</a:t>
            </a:r>
            <a:r>
              <a:rPr lang="en-US" sz="2000" dirty="0">
                <a:solidFill>
                  <a:srgbClr val="292934"/>
                </a:solidFill>
              </a:rPr>
              <a:t> un </a:t>
            </a:r>
            <a:r>
              <a:rPr lang="en-US" sz="2000" dirty="0" smtClean="0">
                <a:solidFill>
                  <a:srgbClr val="292934"/>
                </a:solidFill>
              </a:rPr>
              <a:t>distribute-list con ACL)</a:t>
            </a: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sz="2000" dirty="0">
              <a:solidFill>
                <a:srgbClr val="2929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096" y="2043611"/>
            <a:ext cx="73194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Denegar</a:t>
            </a:r>
            <a:r>
              <a:rPr lang="en-US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ruta</a:t>
            </a:r>
            <a:r>
              <a:rPr lang="en-US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default</a:t>
            </a:r>
            <a:endParaRPr lang="en-US" dirty="0">
              <a:solidFill>
                <a:srgbClr val="29293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prefix-list </a:t>
            </a:r>
            <a:r>
              <a:rPr lang="en-US" dirty="0" smtClean="0">
                <a:solidFill>
                  <a:srgbClr val="292934"/>
                </a:solidFill>
                <a:latin typeface="Consolas"/>
                <a:cs typeface="Consolas"/>
              </a:rPr>
              <a:t>ABC deny 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0.0.0.0/0</a:t>
            </a:r>
          </a:p>
          <a:p>
            <a:endParaRPr lang="en-US" dirty="0">
              <a:solidFill>
                <a:srgbClr val="292934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Permitir</a:t>
            </a:r>
            <a:r>
              <a:rPr lang="en-US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la red 10.0.0.0 / </a:t>
            </a:r>
            <a:r>
              <a:rPr lang="en-US" dirty="0" smtClean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dirty="0" smtClean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prefix-list ABC permit 10.0.0.0/8</a:t>
            </a:r>
          </a:p>
          <a:p>
            <a:endParaRPr lang="en-US" dirty="0">
              <a:solidFill>
                <a:srgbClr val="292934"/>
              </a:solidFill>
              <a:latin typeface="Consolas"/>
              <a:cs typeface="Consola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Permitir</a:t>
            </a:r>
            <a:r>
              <a:rPr lang="en-US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192.168.x.x con </a:t>
            </a:r>
            <a:r>
              <a:rPr lang="en-US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máscaras</a:t>
            </a:r>
            <a:r>
              <a:rPr lang="en-US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entre 16 y 24 </a:t>
            </a:r>
            <a:r>
              <a:rPr lang="en-US" dirty="0" smtClean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bits</a:t>
            </a:r>
            <a:endParaRPr lang="ro-RO" dirty="0" smtClean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ro-RO" dirty="0" smtClean="0">
                <a:solidFill>
                  <a:srgbClr val="292934"/>
                </a:solidFill>
                <a:latin typeface="Consolas"/>
                <a:cs typeface="Consolas"/>
              </a:rPr>
              <a:t>	</a:t>
            </a:r>
            <a:r>
              <a:rPr lang="ro-RO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ro-RO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ro-RO" dirty="0">
                <a:solidFill>
                  <a:srgbClr val="292934"/>
                </a:solidFill>
                <a:latin typeface="Consolas"/>
                <a:cs typeface="Consolas"/>
              </a:rPr>
              <a:t>prefix-</a:t>
            </a:r>
            <a:r>
              <a:rPr lang="ro-RO" dirty="0" err="1">
                <a:solidFill>
                  <a:srgbClr val="292934"/>
                </a:solidFill>
                <a:latin typeface="Consolas"/>
                <a:cs typeface="Consolas"/>
              </a:rPr>
              <a:t>list</a:t>
            </a:r>
            <a:r>
              <a:rPr lang="ro-RO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ABC </a:t>
            </a:r>
            <a:r>
              <a:rPr lang="ro-RO" dirty="0" smtClean="0">
                <a:solidFill>
                  <a:srgbClr val="292934"/>
                </a:solidFill>
                <a:latin typeface="Consolas"/>
                <a:cs typeface="Consolas"/>
              </a:rPr>
              <a:t>permit </a:t>
            </a:r>
            <a:r>
              <a:rPr lang="ro-RO" dirty="0">
                <a:solidFill>
                  <a:srgbClr val="292934"/>
                </a:solidFill>
                <a:latin typeface="Consolas"/>
                <a:cs typeface="Consolas"/>
              </a:rPr>
              <a:t>192.168.0.0/16 le 24 </a:t>
            </a:r>
          </a:p>
          <a:p>
            <a:endParaRPr lang="ro-RO" dirty="0">
              <a:solidFill>
                <a:srgbClr val="292934"/>
              </a:solidFill>
              <a:latin typeface="Consolas"/>
              <a:cs typeface="Consolas"/>
            </a:endParaRPr>
          </a:p>
          <a:p>
            <a:pPr marL="285750" indent="-285750">
              <a:buFont typeface="Wingdings" charset="2"/>
              <a:buChar char="§"/>
            </a:pPr>
            <a:r>
              <a:rPr lang="ro-RO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Denegar subnets de esta red clase </a:t>
            </a:r>
            <a:r>
              <a:rPr lang="ro-RO" dirty="0" smtClean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cs-CZ" dirty="0" smtClean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	</a:t>
            </a:r>
            <a:r>
              <a:rPr lang="cs-CZ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prefix-list </a:t>
            </a:r>
            <a:r>
              <a:rPr lang="en-US" dirty="0">
                <a:solidFill>
                  <a:srgbClr val="292934"/>
                </a:solidFill>
                <a:latin typeface="Consolas"/>
                <a:cs typeface="Consolas"/>
              </a:rPr>
              <a:t>ABC </a:t>
            </a:r>
            <a:r>
              <a:rPr lang="cs-CZ" dirty="0" err="1" smtClean="0">
                <a:solidFill>
                  <a:srgbClr val="292934"/>
                </a:solidFill>
                <a:latin typeface="Consolas"/>
                <a:cs typeface="Consolas"/>
              </a:rPr>
              <a:t>deny</a:t>
            </a:r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192.168.0.0/16 </a:t>
            </a:r>
            <a:r>
              <a:rPr lang="cs-CZ" dirty="0" err="1">
                <a:solidFill>
                  <a:srgbClr val="292934"/>
                </a:solidFill>
                <a:latin typeface="Consolas"/>
                <a:cs typeface="Consolas"/>
              </a:rPr>
              <a:t>ge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 25 </a:t>
            </a:r>
            <a:endParaRPr lang="cs-CZ" dirty="0" smtClean="0">
              <a:solidFill>
                <a:srgbClr val="292934"/>
              </a:solidFill>
              <a:latin typeface="Consolas"/>
              <a:cs typeface="Consolas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 smtClean="0">
              <a:solidFill>
                <a:srgbClr val="292934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dirty="0" err="1" smtClean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Denegar</a:t>
            </a:r>
            <a:r>
              <a:rPr lang="cs-CZ" dirty="0" smtClean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subnets</a:t>
            </a:r>
            <a:r>
              <a:rPr lang="cs-CZ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de 25 </a:t>
            </a:r>
            <a:r>
              <a:rPr lang="cs-CZ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bits</a:t>
            </a:r>
            <a:r>
              <a:rPr lang="cs-CZ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o </a:t>
            </a:r>
            <a:r>
              <a:rPr lang="cs-CZ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más</a:t>
            </a:r>
            <a:r>
              <a:rPr lang="cs-CZ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	</a:t>
            </a:r>
            <a:r>
              <a:rPr lang="cs-CZ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prefix-list </a:t>
            </a:r>
            <a:r>
              <a:rPr lang="cs-CZ" dirty="0" err="1">
                <a:solidFill>
                  <a:srgbClr val="292934"/>
                </a:solidFill>
                <a:latin typeface="Consolas"/>
                <a:cs typeface="Consolas"/>
              </a:rPr>
              <a:t>abc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cs-CZ" dirty="0" err="1">
                <a:solidFill>
                  <a:srgbClr val="292934"/>
                </a:solidFill>
                <a:latin typeface="Consolas"/>
                <a:cs typeface="Consolas"/>
              </a:rPr>
              <a:t>deny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 0.0.0.0/0 </a:t>
            </a:r>
            <a:r>
              <a:rPr lang="cs-CZ" dirty="0" err="1">
                <a:solidFill>
                  <a:srgbClr val="292934"/>
                </a:solidFill>
                <a:latin typeface="Consolas"/>
                <a:cs typeface="Consolas"/>
              </a:rPr>
              <a:t>ge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25</a:t>
            </a:r>
          </a:p>
          <a:p>
            <a:endParaRPr lang="cs-CZ" dirty="0">
              <a:solidFill>
                <a:srgbClr val="292934"/>
              </a:solidFill>
              <a:latin typeface="Consolas"/>
              <a:cs typeface="Consolas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Permitir</a:t>
            </a:r>
            <a:r>
              <a:rPr lang="cs-CZ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todas</a:t>
            </a:r>
            <a:r>
              <a:rPr lang="cs-CZ" dirty="0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cs-CZ" dirty="0" err="1">
                <a:solidFill>
                  <a:srgbClr val="292934"/>
                </a:solidFill>
                <a:latin typeface="Arial" charset="0"/>
                <a:ea typeface="Arial" charset="0"/>
                <a:cs typeface="Arial" charset="0"/>
              </a:rPr>
              <a:t>rutas</a:t>
            </a:r>
            <a:endParaRPr lang="cs-CZ" dirty="0">
              <a:solidFill>
                <a:srgbClr val="29293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	</a:t>
            </a:r>
            <a:r>
              <a:rPr lang="cs-CZ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prefix-list </a:t>
            </a:r>
            <a:r>
              <a:rPr lang="cs-CZ" dirty="0" err="1">
                <a:solidFill>
                  <a:srgbClr val="292934"/>
                </a:solidFill>
                <a:latin typeface="Consolas"/>
                <a:cs typeface="Consolas"/>
              </a:rPr>
              <a:t>abc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cs-CZ" dirty="0" err="1">
                <a:solidFill>
                  <a:srgbClr val="292934"/>
                </a:solidFill>
                <a:latin typeface="Consolas"/>
                <a:cs typeface="Consolas"/>
              </a:rPr>
              <a:t>permit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 0.0.0.0/0 </a:t>
            </a:r>
            <a:r>
              <a:rPr lang="cs-CZ" dirty="0" err="1">
                <a:solidFill>
                  <a:srgbClr val="292934"/>
                </a:solidFill>
                <a:latin typeface="Consolas"/>
                <a:cs typeface="Consolas"/>
              </a:rPr>
              <a:t>le</a:t>
            </a:r>
            <a:r>
              <a:rPr lang="cs-CZ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cs-CZ" dirty="0" smtClean="0">
                <a:solidFill>
                  <a:srgbClr val="292934"/>
                </a:solidFill>
                <a:latin typeface="Consolas"/>
                <a:cs typeface="Consolas"/>
              </a:rPr>
              <a:t>32</a:t>
            </a:r>
            <a:endParaRPr lang="cs-CZ" dirty="0">
              <a:solidFill>
                <a:srgbClr val="292934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285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Selección</a:t>
            </a:r>
            <a:r>
              <a:rPr lang="en-US" dirty="0"/>
              <a:t> de </a:t>
            </a:r>
            <a:r>
              <a:rPr lang="en-US" dirty="0" err="1"/>
              <a:t>rutas</a:t>
            </a:r>
            <a:r>
              <a:rPr lang="en-US" dirty="0"/>
              <a:t>: prefix-list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356489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 err="1">
                <a:solidFill>
                  <a:srgbClr val="292934"/>
                </a:solidFill>
                <a:latin typeface="Arial"/>
                <a:cs typeface="Arial"/>
              </a:rPr>
              <a:t>Filtro</a:t>
            </a:r>
            <a:r>
              <a:rPr lang="en-US" sz="2400" b="1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92934"/>
                </a:solidFill>
                <a:latin typeface="Arial"/>
                <a:cs typeface="Arial"/>
              </a:rPr>
              <a:t>hacia</a:t>
            </a:r>
            <a:r>
              <a:rPr lang="en-US" sz="2400" b="1" dirty="0">
                <a:solidFill>
                  <a:srgbClr val="292934"/>
                </a:solidFill>
                <a:latin typeface="Arial"/>
                <a:cs typeface="Arial"/>
              </a:rPr>
              <a:t> o </a:t>
            </a:r>
            <a:r>
              <a:rPr lang="en-US" sz="2400" b="1" dirty="0" err="1">
                <a:solidFill>
                  <a:srgbClr val="292934"/>
                </a:solidFill>
                <a:latin typeface="Arial"/>
                <a:cs typeface="Arial"/>
              </a:rPr>
              <a:t>desde</a:t>
            </a:r>
            <a:r>
              <a:rPr lang="en-US" sz="2400" b="1" dirty="0">
                <a:solidFill>
                  <a:srgbClr val="292934"/>
                </a:solidFill>
                <a:latin typeface="Arial"/>
                <a:cs typeface="Arial"/>
              </a:rPr>
              <a:t> un neighbor</a:t>
            </a:r>
          </a:p>
          <a:p>
            <a:r>
              <a:rPr lang="en-US" sz="2400" dirty="0" smtClean="0">
                <a:solidFill>
                  <a:srgbClr val="292934"/>
                </a:solidFill>
                <a:latin typeface="Consolas"/>
                <a:cs typeface="Consolas"/>
              </a:rPr>
              <a:t>	neighbor </a:t>
            </a:r>
            <a:r>
              <a:rPr lang="en-US" sz="2400" dirty="0">
                <a:solidFill>
                  <a:srgbClr val="292934"/>
                </a:solidFill>
                <a:latin typeface="Consolas"/>
                <a:cs typeface="Consolas"/>
              </a:rPr>
              <a:t>10.5.12.100 prefix-list </a:t>
            </a:r>
            <a:r>
              <a:rPr lang="en-US" sz="2400" dirty="0" err="1">
                <a:solidFill>
                  <a:srgbClr val="292934"/>
                </a:solidFill>
                <a:latin typeface="Consolas"/>
                <a:cs typeface="Consolas"/>
              </a:rPr>
              <a:t>abc</a:t>
            </a:r>
            <a:r>
              <a:rPr lang="en-US" sz="2400" dirty="0">
                <a:solidFill>
                  <a:srgbClr val="292934"/>
                </a:solidFill>
                <a:latin typeface="Consolas"/>
                <a:cs typeface="Consolas"/>
              </a:rPr>
              <a:t> {</a:t>
            </a:r>
            <a:r>
              <a:rPr lang="en-US" sz="2400" dirty="0" err="1">
                <a:solidFill>
                  <a:srgbClr val="292934"/>
                </a:solidFill>
                <a:latin typeface="Consolas"/>
                <a:cs typeface="Consolas"/>
              </a:rPr>
              <a:t>in|out</a:t>
            </a:r>
            <a:r>
              <a:rPr lang="en-US" sz="2400" dirty="0">
                <a:solidFill>
                  <a:srgbClr val="292934"/>
                </a:solidFill>
                <a:latin typeface="Consolas"/>
                <a:cs typeface="Consolas"/>
              </a:rPr>
              <a:t>}</a:t>
            </a:r>
          </a:p>
          <a:p>
            <a:endParaRPr lang="en-US" sz="2400" dirty="0">
              <a:solidFill>
                <a:srgbClr val="292934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292934"/>
              </a:solidFill>
              <a:latin typeface="Consolas"/>
              <a:cs typeface="Consola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b="1" dirty="0" err="1">
                <a:solidFill>
                  <a:srgbClr val="292934"/>
                </a:solidFill>
                <a:latin typeface="Arial"/>
                <a:cs typeface="Arial"/>
              </a:rPr>
              <a:t>Filtro</a:t>
            </a:r>
            <a:r>
              <a:rPr lang="en-US" sz="2400" b="1" dirty="0">
                <a:solidFill>
                  <a:srgbClr val="292934"/>
                </a:solidFill>
                <a:latin typeface="Arial"/>
                <a:cs typeface="Arial"/>
              </a:rPr>
              <a:t> en </a:t>
            </a:r>
            <a:r>
              <a:rPr lang="en-US" sz="2400" b="1" dirty="0" err="1">
                <a:solidFill>
                  <a:srgbClr val="292934"/>
                </a:solidFill>
                <a:latin typeface="Arial"/>
                <a:cs typeface="Arial"/>
              </a:rPr>
              <a:t>redistribución</a:t>
            </a:r>
            <a:r>
              <a:rPr lang="en-US" sz="2400" b="1" dirty="0">
                <a:solidFill>
                  <a:srgbClr val="292934"/>
                </a:solidFill>
                <a:latin typeface="Arial"/>
                <a:cs typeface="Arial"/>
              </a:rPr>
              <a:t>:</a:t>
            </a:r>
          </a:p>
          <a:p>
            <a:pPr lvl="2"/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router </a:t>
            </a:r>
            <a:r>
              <a:rPr lang="en-US" sz="2200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 65100</a:t>
            </a:r>
          </a:p>
          <a:p>
            <a:pPr lvl="2"/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 neighbor 172.16.23.3 remote-as 65100</a:t>
            </a:r>
          </a:p>
          <a:p>
            <a:pPr lvl="2"/>
            <a:r>
              <a:rPr lang="de-DE" sz="2200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de-DE" sz="2200" dirty="0" err="1" smtClean="0">
                <a:solidFill>
                  <a:srgbClr val="292934"/>
                </a:solidFill>
                <a:latin typeface="Consolas"/>
                <a:cs typeface="Consolas"/>
              </a:rPr>
              <a:t>redistribute</a:t>
            </a:r>
            <a:r>
              <a:rPr lang="de-DE" sz="2200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de-DE" sz="2200" dirty="0" err="1">
                <a:solidFill>
                  <a:srgbClr val="292934"/>
                </a:solidFill>
                <a:latin typeface="Consolas"/>
                <a:cs typeface="Consolas"/>
              </a:rPr>
              <a:t>ospf</a:t>
            </a:r>
            <a:r>
              <a:rPr lang="de-DE" sz="2200" dirty="0">
                <a:solidFill>
                  <a:srgbClr val="292934"/>
                </a:solidFill>
                <a:latin typeface="Consolas"/>
                <a:cs typeface="Consolas"/>
              </a:rPr>
              <a:t> 1 route-</a:t>
            </a:r>
            <a:r>
              <a:rPr lang="de-DE" sz="2200" dirty="0" err="1">
                <a:solidFill>
                  <a:srgbClr val="292934"/>
                </a:solidFill>
                <a:latin typeface="Consolas"/>
                <a:cs typeface="Consolas"/>
              </a:rPr>
              <a:t>map</a:t>
            </a:r>
            <a:r>
              <a:rPr lang="de-DE" sz="22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de-DE" sz="2200" dirty="0" smtClean="0">
                <a:solidFill>
                  <a:srgbClr val="292934"/>
                </a:solidFill>
                <a:latin typeface="Consolas"/>
                <a:cs typeface="Consolas"/>
              </a:rPr>
              <a:t>OSPF-BGP</a:t>
            </a:r>
            <a:endParaRPr lang="de-DE" sz="2200" dirty="0">
              <a:solidFill>
                <a:srgbClr val="292934"/>
              </a:solidFill>
              <a:latin typeface="Consolas"/>
              <a:cs typeface="Consolas"/>
            </a:endParaRPr>
          </a:p>
          <a:p>
            <a:pPr lvl="2"/>
            <a:endParaRPr lang="en-US" sz="2200" dirty="0" smtClean="0">
              <a:solidFill>
                <a:srgbClr val="292934"/>
              </a:solidFill>
              <a:latin typeface="Consolas"/>
              <a:cs typeface="Consolas"/>
            </a:endParaRPr>
          </a:p>
          <a:p>
            <a:pPr lvl="2"/>
            <a:r>
              <a:rPr lang="en-US" sz="2200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2200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prefix-list </a:t>
            </a:r>
            <a:r>
              <a:rPr lang="en-US" sz="2200" dirty="0" err="1">
                <a:solidFill>
                  <a:srgbClr val="292934"/>
                </a:solidFill>
                <a:latin typeface="Consolas"/>
                <a:cs typeface="Consolas"/>
              </a:rPr>
              <a:t>OSPF_Redist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2200" dirty="0" err="1">
                <a:solidFill>
                  <a:srgbClr val="292934"/>
                </a:solidFill>
                <a:latin typeface="Consolas"/>
                <a:cs typeface="Consolas"/>
              </a:rPr>
              <a:t>seq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 5 deny </a:t>
            </a:r>
            <a:r>
              <a:rPr lang="en-US" sz="2200" dirty="0" smtClean="0">
                <a:solidFill>
                  <a:srgbClr val="292934"/>
                </a:solidFill>
                <a:latin typeface="Consolas"/>
                <a:cs typeface="Consolas"/>
              </a:rPr>
              <a:t>10.0.0.0/24</a:t>
            </a:r>
          </a:p>
          <a:p>
            <a:pPr lvl="2"/>
            <a:r>
              <a:rPr lang="en-US" sz="2200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2200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prefix-list </a:t>
            </a:r>
            <a:r>
              <a:rPr lang="en-US" sz="2200" dirty="0" err="1">
                <a:solidFill>
                  <a:srgbClr val="292934"/>
                </a:solidFill>
                <a:latin typeface="Consolas"/>
                <a:cs typeface="Consolas"/>
              </a:rPr>
              <a:t>OSPF_Redist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2200" dirty="0" err="1">
                <a:solidFill>
                  <a:srgbClr val="292934"/>
                </a:solidFill>
                <a:latin typeface="Consolas"/>
                <a:cs typeface="Consolas"/>
              </a:rPr>
              <a:t>seq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 10 permit 0.0.0.0/0 le 32</a:t>
            </a:r>
          </a:p>
          <a:p>
            <a:pPr lvl="2"/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!</a:t>
            </a:r>
          </a:p>
          <a:p>
            <a:pPr lvl="2"/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route-map </a:t>
            </a:r>
            <a:r>
              <a:rPr lang="en-US" sz="2200" dirty="0" smtClean="0">
                <a:solidFill>
                  <a:srgbClr val="292934"/>
                </a:solidFill>
                <a:latin typeface="Consolas"/>
                <a:cs typeface="Consolas"/>
              </a:rPr>
              <a:t>OSPF-BGP 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permit 10</a:t>
            </a:r>
          </a:p>
          <a:p>
            <a:pPr lvl="2"/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 match </a:t>
            </a:r>
            <a:r>
              <a:rPr lang="en-US" sz="2200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2200" dirty="0">
                <a:solidFill>
                  <a:srgbClr val="292934"/>
                </a:solidFill>
                <a:latin typeface="Consolas"/>
                <a:cs typeface="Consolas"/>
              </a:rPr>
              <a:t> address prefix-list </a:t>
            </a:r>
            <a:r>
              <a:rPr lang="en-US" sz="2200" dirty="0" err="1">
                <a:solidFill>
                  <a:srgbClr val="292934"/>
                </a:solidFill>
                <a:latin typeface="Consolas"/>
                <a:cs typeface="Consolas"/>
              </a:rPr>
              <a:t>OSPF_Redist</a:t>
            </a:r>
            <a:endParaRPr lang="en-US" sz="2200" dirty="0">
              <a:solidFill>
                <a:srgbClr val="292934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561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670"/>
            <a:ext cx="8229600" cy="990600"/>
          </a:xfrm>
        </p:spPr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actualizar</a:t>
            </a:r>
            <a:r>
              <a:rPr lang="en-US" dirty="0" smtClean="0"/>
              <a:t> </a:t>
            </a:r>
            <a:r>
              <a:rPr lang="en-US" dirty="0" err="1" smtClean="0"/>
              <a:t>filtros</a:t>
            </a:r>
            <a:r>
              <a:rPr lang="en-US" dirty="0" smtClean="0"/>
              <a:t> en BGP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7499" y="1239213"/>
            <a:ext cx="90920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err="1">
                <a:solidFill>
                  <a:srgbClr val="292934"/>
                </a:solidFill>
              </a:rPr>
              <a:t>Entrante</a:t>
            </a:r>
            <a:r>
              <a:rPr lang="en-US" sz="2000" dirty="0">
                <a:solidFill>
                  <a:srgbClr val="292934"/>
                </a:solidFill>
              </a:rPr>
              <a:t> vs. </a:t>
            </a:r>
            <a:r>
              <a:rPr lang="en-US" sz="2000" dirty="0" err="1">
                <a:solidFill>
                  <a:srgbClr val="292934"/>
                </a:solidFill>
              </a:rPr>
              <a:t>saliente</a:t>
            </a: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err="1">
                <a:solidFill>
                  <a:srgbClr val="292934"/>
                </a:solidFill>
              </a:rPr>
              <a:t>Impacto</a:t>
            </a:r>
            <a:r>
              <a:rPr lang="en-US" sz="2000" dirty="0">
                <a:solidFill>
                  <a:srgbClr val="292934"/>
                </a:solidFill>
              </a:rPr>
              <a:t> de hard reset y </a:t>
            </a:r>
            <a:r>
              <a:rPr lang="en-US" sz="2000" dirty="0" err="1">
                <a:solidFill>
                  <a:srgbClr val="292934"/>
                </a:solidFill>
              </a:rPr>
              <a:t>alternativas</a:t>
            </a:r>
            <a:endParaRPr lang="en-US" sz="2000" dirty="0">
              <a:solidFill>
                <a:srgbClr val="292934"/>
              </a:solidFill>
            </a:endParaRPr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b="1" dirty="0">
                <a:solidFill>
                  <a:srgbClr val="292934"/>
                </a:solidFill>
              </a:rPr>
              <a:t>Hard reset</a:t>
            </a:r>
          </a:p>
          <a:p>
            <a:pPr marL="1200150" lvl="2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292934"/>
                </a:solidFill>
              </a:rPr>
              <a:t>clear </a:t>
            </a:r>
            <a:r>
              <a:rPr lang="en-US" sz="2000" dirty="0" err="1">
                <a:solidFill>
                  <a:srgbClr val="292934"/>
                </a:solidFill>
              </a:rPr>
              <a:t>ip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bgp</a:t>
            </a:r>
            <a:r>
              <a:rPr lang="en-US" sz="2000" dirty="0">
                <a:solidFill>
                  <a:srgbClr val="292934"/>
                </a:solidFill>
              </a:rPr>
              <a:t> * | clear </a:t>
            </a:r>
            <a:r>
              <a:rPr lang="en-US" sz="2000" dirty="0" err="1">
                <a:solidFill>
                  <a:srgbClr val="292934"/>
                </a:solidFill>
              </a:rPr>
              <a:t>ip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bgp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x.x.x.x</a:t>
            </a:r>
            <a:endParaRPr lang="en-US" sz="2000" dirty="0">
              <a:solidFill>
                <a:srgbClr val="292934"/>
              </a:solidFill>
            </a:endParaRPr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b="1" dirty="0">
                <a:solidFill>
                  <a:srgbClr val="292934"/>
                </a:solidFill>
              </a:rPr>
              <a:t>Soft reset</a:t>
            </a:r>
          </a:p>
          <a:p>
            <a:pPr marL="1200150" lvl="2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292934"/>
                </a:solidFill>
              </a:rPr>
              <a:t>Clear </a:t>
            </a:r>
            <a:r>
              <a:rPr lang="en-US" sz="2000" dirty="0" err="1">
                <a:solidFill>
                  <a:srgbClr val="292934"/>
                </a:solidFill>
              </a:rPr>
              <a:t>ip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bgp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x.x.x.x</a:t>
            </a:r>
            <a:r>
              <a:rPr lang="en-US" sz="2000" dirty="0">
                <a:solidFill>
                  <a:srgbClr val="292934"/>
                </a:solidFill>
              </a:rPr>
              <a:t> soft out</a:t>
            </a:r>
          </a:p>
          <a:p>
            <a:pPr marL="1200150" lvl="2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292934"/>
                </a:solidFill>
              </a:rPr>
              <a:t>Clear </a:t>
            </a:r>
            <a:r>
              <a:rPr lang="en-US" sz="2000" dirty="0" err="1">
                <a:solidFill>
                  <a:srgbClr val="292934"/>
                </a:solidFill>
              </a:rPr>
              <a:t>ip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bgp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x.x.x.x</a:t>
            </a:r>
            <a:r>
              <a:rPr lang="en-US" sz="2000" dirty="0">
                <a:solidFill>
                  <a:srgbClr val="292934"/>
                </a:solidFill>
              </a:rPr>
              <a:t> soft in </a:t>
            </a:r>
            <a:r>
              <a:rPr lang="en-US" sz="2000" dirty="0" smtClean="0">
                <a:solidFill>
                  <a:srgbClr val="292934"/>
                </a:solidFill>
              </a:rPr>
              <a:t>(neighbor </a:t>
            </a:r>
            <a:r>
              <a:rPr lang="en-US" sz="2000" dirty="0" err="1">
                <a:solidFill>
                  <a:srgbClr val="292934"/>
                </a:solidFill>
              </a:rPr>
              <a:t>x.x.x.x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smtClean="0">
                <a:solidFill>
                  <a:srgbClr val="292934"/>
                </a:solidFill>
              </a:rPr>
              <a:t>soft-</a:t>
            </a:r>
            <a:r>
              <a:rPr lang="en-US" sz="2000" dirty="0" err="1" smtClean="0">
                <a:solidFill>
                  <a:srgbClr val="292934"/>
                </a:solidFill>
              </a:rPr>
              <a:t>reconfig</a:t>
            </a:r>
            <a:r>
              <a:rPr lang="en-US" sz="2000" dirty="0" smtClean="0">
                <a:solidFill>
                  <a:srgbClr val="292934"/>
                </a:solidFill>
              </a:rPr>
              <a:t> </a:t>
            </a:r>
            <a:r>
              <a:rPr lang="en-US" sz="2000" dirty="0">
                <a:solidFill>
                  <a:srgbClr val="292934"/>
                </a:solidFill>
              </a:rPr>
              <a:t>inbound)</a:t>
            </a:r>
          </a:p>
          <a:p>
            <a:pPr marL="1657350" lvl="3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292934"/>
                </a:solidFill>
              </a:rPr>
              <a:t>Pro: show </a:t>
            </a:r>
            <a:r>
              <a:rPr lang="en-US" sz="2000" dirty="0" err="1">
                <a:solidFill>
                  <a:srgbClr val="292934"/>
                </a:solidFill>
              </a:rPr>
              <a:t>ip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bgp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x.x.x.x</a:t>
            </a:r>
            <a:r>
              <a:rPr lang="en-US" sz="2000" dirty="0">
                <a:solidFill>
                  <a:srgbClr val="292934"/>
                </a:solidFill>
              </a:rPr>
              <a:t> received-routes</a:t>
            </a:r>
          </a:p>
          <a:p>
            <a:pPr marL="1657350" lvl="3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rgbClr val="292934"/>
                </a:solidFill>
              </a:rPr>
              <a:t>Contra: </a:t>
            </a:r>
            <a:r>
              <a:rPr lang="en-US" sz="2000" dirty="0" err="1">
                <a:solidFill>
                  <a:srgbClr val="292934"/>
                </a:solidFill>
              </a:rPr>
              <a:t>Consumo</a:t>
            </a:r>
            <a:r>
              <a:rPr lang="en-US" sz="2000" dirty="0">
                <a:solidFill>
                  <a:srgbClr val="292934"/>
                </a:solidFill>
              </a:rPr>
              <a:t> de </a:t>
            </a:r>
            <a:r>
              <a:rPr lang="en-US" sz="2000" dirty="0" err="1">
                <a:solidFill>
                  <a:srgbClr val="292934"/>
                </a:solidFill>
              </a:rPr>
              <a:t>memoria</a:t>
            </a:r>
            <a:endParaRPr lang="en-US" sz="2000" dirty="0">
              <a:solidFill>
                <a:srgbClr val="292934"/>
              </a:solidFill>
            </a:endParaRPr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b="1" dirty="0">
                <a:solidFill>
                  <a:srgbClr val="292934"/>
                </a:solidFill>
              </a:rPr>
              <a:t>Route refresh </a:t>
            </a:r>
            <a:r>
              <a:rPr lang="en-US" sz="2000" dirty="0">
                <a:solidFill>
                  <a:srgbClr val="292934"/>
                </a:solidFill>
              </a:rPr>
              <a:t>(</a:t>
            </a:r>
            <a:r>
              <a:rPr lang="en-US" sz="2000" dirty="0" err="1">
                <a:solidFill>
                  <a:srgbClr val="292934"/>
                </a:solidFill>
              </a:rPr>
              <a:t>verificar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capacidad</a:t>
            </a:r>
            <a:r>
              <a:rPr lang="en-US" sz="2000" dirty="0">
                <a:solidFill>
                  <a:srgbClr val="292934"/>
                </a:solidFill>
              </a:rPr>
              <a:t> con show </a:t>
            </a:r>
            <a:r>
              <a:rPr lang="en-US" sz="2000" dirty="0" err="1">
                <a:solidFill>
                  <a:srgbClr val="292934"/>
                </a:solidFill>
              </a:rPr>
              <a:t>ip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bgp</a:t>
            </a:r>
            <a:r>
              <a:rPr lang="en-US" sz="2000" dirty="0">
                <a:solidFill>
                  <a:srgbClr val="292934"/>
                </a:solidFill>
              </a:rPr>
              <a:t> neighbor)</a:t>
            </a:r>
          </a:p>
          <a:p>
            <a:pPr marL="1200150" lvl="2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292934"/>
                </a:solidFill>
              </a:rPr>
              <a:t>Clear </a:t>
            </a:r>
            <a:r>
              <a:rPr lang="en-US" sz="2000" dirty="0" err="1">
                <a:solidFill>
                  <a:srgbClr val="292934"/>
                </a:solidFill>
              </a:rPr>
              <a:t>ip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bgp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x.x.x.x</a:t>
            </a:r>
            <a:r>
              <a:rPr lang="en-US" sz="2000" dirty="0">
                <a:solidFill>
                  <a:srgbClr val="292934"/>
                </a:solidFill>
              </a:rPr>
              <a:t> in</a:t>
            </a:r>
          </a:p>
          <a:p>
            <a:pPr marL="1657350" lvl="3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292934"/>
                </a:solidFill>
              </a:rPr>
              <a:t>Pro: no consume </a:t>
            </a:r>
            <a:r>
              <a:rPr lang="en-US" sz="2000" dirty="0" err="1">
                <a:solidFill>
                  <a:srgbClr val="292934"/>
                </a:solidFill>
              </a:rPr>
              <a:t>memoria</a:t>
            </a:r>
            <a:endParaRPr lang="en-US" sz="2000" dirty="0">
              <a:solidFill>
                <a:srgbClr val="292934"/>
              </a:solidFill>
            </a:endParaRPr>
          </a:p>
          <a:p>
            <a:pPr marL="1657350" lvl="3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rgbClr val="292934"/>
                </a:solidFill>
              </a:rPr>
              <a:t>Contra: </a:t>
            </a:r>
            <a:r>
              <a:rPr lang="en-US" sz="2000" dirty="0">
                <a:solidFill>
                  <a:srgbClr val="292934"/>
                </a:solidFill>
              </a:rPr>
              <a:t>no </a:t>
            </a:r>
            <a:r>
              <a:rPr lang="en-US" sz="2000" dirty="0" err="1">
                <a:solidFill>
                  <a:srgbClr val="292934"/>
                </a:solidFill>
              </a:rPr>
              <a:t>puedo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ver</a:t>
            </a:r>
            <a:r>
              <a:rPr lang="en-US" sz="2000" dirty="0">
                <a:solidFill>
                  <a:srgbClr val="292934"/>
                </a:solidFill>
              </a:rPr>
              <a:t> received-routes</a:t>
            </a:r>
          </a:p>
        </p:txBody>
      </p:sp>
    </p:spTree>
    <p:extLst>
      <p:ext uri="{BB962C8B-B14F-4D97-AF65-F5344CB8AC3E}">
        <p14:creationId xmlns:p14="http://schemas.microsoft.com/office/powerpoint/2010/main" val="29170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Route Refresh</a:t>
            </a:r>
            <a:br>
              <a:rPr lang="en-US" dirty="0" smtClean="0"/>
            </a:br>
            <a:r>
              <a:rPr lang="en-US" sz="3100" dirty="0" smtClean="0"/>
              <a:t>C</a:t>
            </a:r>
            <a:r>
              <a:rPr lang="es-ES_tradnl" sz="3100" dirty="0" err="1" smtClean="0"/>
              <a:t>ómo</a:t>
            </a:r>
            <a:r>
              <a:rPr lang="es-ES_tradnl" sz="3100" dirty="0" smtClean="0"/>
              <a:t> sé si el </a:t>
            </a:r>
            <a:r>
              <a:rPr lang="es-ES_tradnl" sz="3100" dirty="0" err="1" smtClean="0"/>
              <a:t>neighbor</a:t>
            </a:r>
            <a:r>
              <a:rPr lang="es-ES_tradnl" sz="3100" dirty="0" smtClean="0"/>
              <a:t> lo soporta?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2918" y="2780650"/>
            <a:ext cx="88910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Router# </a:t>
            </a:r>
            <a:r>
              <a:rPr lang="en-US" sz="2000" b="1" dirty="0">
                <a:solidFill>
                  <a:srgbClr val="292934"/>
                </a:solidFill>
                <a:latin typeface="Consolas"/>
                <a:cs typeface="Consolas"/>
              </a:rPr>
              <a:t>show </a:t>
            </a:r>
            <a:r>
              <a:rPr lang="en-US" sz="2000" b="1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2000" b="1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2000" b="1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2000" b="1" dirty="0">
                <a:solidFill>
                  <a:srgbClr val="292934"/>
                </a:solidFill>
                <a:latin typeface="Consolas"/>
                <a:cs typeface="Consolas"/>
              </a:rPr>
              <a:t> neighbors</a:t>
            </a:r>
          </a:p>
          <a:p>
            <a:endParaRPr lang="en-US" sz="20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BGP neighbor is 10.4.9.8, remote AS 101, internal link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BGP version 4, remote router ID 10.4.9.8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BGP state = Established, up for 00:03:50</a:t>
            </a:r>
          </a:p>
          <a:p>
            <a:r>
              <a:rPr lang="en-US" sz="2000" dirty="0" smtClean="0">
                <a:solidFill>
                  <a:srgbClr val="292934"/>
                </a:solidFill>
                <a:latin typeface="Consolas"/>
                <a:cs typeface="Consolas"/>
              </a:rPr>
              <a:t>Neighbor </a:t>
            </a:r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capabilities:</a:t>
            </a:r>
          </a:p>
          <a:p>
            <a:r>
              <a:rPr lang="en-US" sz="2000" b="1" dirty="0">
                <a:solidFill>
                  <a:srgbClr val="292934"/>
                </a:solidFill>
                <a:latin typeface="Consolas"/>
                <a:cs typeface="Consolas"/>
              </a:rPr>
              <a:t>Route refresh: advertised and received(new)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Address family IPv4 Unicast: advertised and received</a:t>
            </a:r>
          </a:p>
          <a:p>
            <a:r>
              <a:rPr lang="en-US" sz="2000" dirty="0">
                <a:solidFill>
                  <a:srgbClr val="292934"/>
                </a:solidFill>
                <a:latin typeface="Consolas"/>
                <a:cs typeface="Consolas"/>
              </a:rPr>
              <a:t>Received 7 messages, 0 notifications, 0 in queue</a:t>
            </a:r>
          </a:p>
          <a:p>
            <a:r>
              <a:rPr lang="en-US" sz="2000" dirty="0" smtClean="0">
                <a:solidFill>
                  <a:srgbClr val="292934"/>
                </a:solidFill>
                <a:latin typeface="Consolas"/>
                <a:cs typeface="Consolas"/>
              </a:rPr>
              <a:t>…</a:t>
            </a:r>
            <a:endParaRPr lang="en-US" sz="2000" dirty="0">
              <a:solidFill>
                <a:srgbClr val="292934"/>
              </a:solidFill>
              <a:latin typeface="Consolas"/>
              <a:cs typeface="Consola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1910385"/>
            <a:ext cx="849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Habilitado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por</a:t>
            </a:r>
            <a:r>
              <a:rPr lang="en-US" sz="2400" dirty="0" smtClean="0">
                <a:solidFill>
                  <a:srgbClr val="292934"/>
                </a:solidFill>
              </a:rPr>
              <a:t> default, </a:t>
            </a:r>
            <a:r>
              <a:rPr lang="en-US" sz="2400" dirty="0" err="1" smtClean="0">
                <a:solidFill>
                  <a:srgbClr val="292934"/>
                </a:solidFill>
              </a:rPr>
              <a:t>soportado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desde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err="1" smtClean="0">
                <a:solidFill>
                  <a:srgbClr val="292934"/>
                </a:solidFill>
              </a:rPr>
              <a:t>determinados</a:t>
            </a:r>
            <a:r>
              <a:rPr lang="en-US" sz="2400" dirty="0" smtClean="0">
                <a:solidFill>
                  <a:srgbClr val="292934"/>
                </a:solidFill>
              </a:rPr>
              <a:t> IOS.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err="1" smtClean="0">
                <a:solidFill>
                  <a:srgbClr val="292934"/>
                </a:solidFill>
              </a:rPr>
              <a:t>Verificaci</a:t>
            </a:r>
            <a:r>
              <a:rPr lang="es-ES_tradnl" sz="2400" dirty="0" err="1" smtClean="0">
                <a:solidFill>
                  <a:srgbClr val="292934"/>
                </a:solidFill>
              </a:rPr>
              <a:t>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4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Communities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6187" y="1276669"/>
            <a:ext cx="86312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rgbClr val="292934"/>
                </a:solidFill>
              </a:rPr>
              <a:t>Valor </a:t>
            </a:r>
            <a:r>
              <a:rPr lang="en-US" sz="2000" dirty="0">
                <a:solidFill>
                  <a:srgbClr val="292934"/>
                </a:solidFill>
              </a:rPr>
              <a:t>de 32 </a:t>
            </a:r>
            <a:r>
              <a:rPr lang="en-US" sz="2000" dirty="0" smtClean="0">
                <a:solidFill>
                  <a:srgbClr val="292934"/>
                </a:solidFill>
              </a:rPr>
              <a:t>bits </a:t>
            </a:r>
            <a:r>
              <a:rPr lang="en-US" sz="2000" dirty="0" err="1" smtClean="0">
                <a:solidFill>
                  <a:srgbClr val="292934"/>
                </a:solidFill>
              </a:rPr>
              <a:t>usado</a:t>
            </a:r>
            <a:r>
              <a:rPr lang="en-US" sz="2000" dirty="0" smtClean="0">
                <a:solidFill>
                  <a:srgbClr val="292934"/>
                </a:solidFill>
              </a:rPr>
              <a:t> para </a:t>
            </a:r>
            <a:r>
              <a:rPr lang="en-US" sz="2000" dirty="0" err="1" smtClean="0">
                <a:solidFill>
                  <a:srgbClr val="292934"/>
                </a:solidFill>
              </a:rPr>
              <a:t>etiquetar</a:t>
            </a:r>
            <a:r>
              <a:rPr lang="en-US" sz="2000" dirty="0" smtClean="0">
                <a:solidFill>
                  <a:srgbClr val="292934"/>
                </a:solidFill>
              </a:rPr>
              <a:t> / </a:t>
            </a:r>
            <a:r>
              <a:rPr lang="en-US" sz="2000" dirty="0" err="1" smtClean="0">
                <a:solidFill>
                  <a:srgbClr val="292934"/>
                </a:solidFill>
              </a:rPr>
              <a:t>identificar</a:t>
            </a:r>
            <a:r>
              <a:rPr lang="en-US" sz="2000" dirty="0" smtClean="0">
                <a:solidFill>
                  <a:srgbClr val="292934"/>
                </a:solidFill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</a:rPr>
              <a:t>rutas</a:t>
            </a:r>
            <a:endParaRPr lang="en-US" sz="2000" dirty="0">
              <a:solidFill>
                <a:srgbClr val="292934"/>
              </a:solidFill>
            </a:endParaRP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err="1">
                <a:solidFill>
                  <a:srgbClr val="292934"/>
                </a:solidFill>
              </a:rPr>
              <a:t>Notación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recomendada</a:t>
            </a:r>
            <a:r>
              <a:rPr lang="en-US" sz="2000" dirty="0">
                <a:solidFill>
                  <a:srgbClr val="292934"/>
                </a:solidFill>
              </a:rPr>
              <a:t> en IOS (new-format): 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err="1">
                <a:solidFill>
                  <a:srgbClr val="292934"/>
                </a:solidFill>
              </a:rPr>
              <a:t>ASN:x</a:t>
            </a:r>
            <a:r>
              <a:rPr lang="en-US" sz="2000" dirty="0">
                <a:solidFill>
                  <a:srgbClr val="292934"/>
                </a:solidFill>
              </a:rPr>
              <a:t>, </a:t>
            </a:r>
            <a:r>
              <a:rPr lang="en-US" sz="2000" dirty="0" err="1">
                <a:solidFill>
                  <a:srgbClr val="292934"/>
                </a:solidFill>
              </a:rPr>
              <a:t>donde</a:t>
            </a:r>
            <a:r>
              <a:rPr lang="en-US" sz="2000" dirty="0">
                <a:solidFill>
                  <a:srgbClr val="292934"/>
                </a:solidFill>
              </a:rPr>
              <a:t> ASN </a:t>
            </a:r>
            <a:r>
              <a:rPr lang="en-US" sz="2000" dirty="0" err="1">
                <a:solidFill>
                  <a:srgbClr val="292934"/>
                </a:solidFill>
              </a:rPr>
              <a:t>es</a:t>
            </a:r>
            <a:r>
              <a:rPr lang="en-US" sz="2000" dirty="0">
                <a:solidFill>
                  <a:srgbClr val="292934"/>
                </a:solidFill>
              </a:rPr>
              <a:t> el </a:t>
            </a:r>
            <a:r>
              <a:rPr lang="en-US" sz="2000" dirty="0" err="1">
                <a:solidFill>
                  <a:srgbClr val="292934"/>
                </a:solidFill>
              </a:rPr>
              <a:t>número</a:t>
            </a:r>
            <a:r>
              <a:rPr lang="en-US" sz="2000" dirty="0">
                <a:solidFill>
                  <a:srgbClr val="292934"/>
                </a:solidFill>
              </a:rPr>
              <a:t> del AS </a:t>
            </a:r>
            <a:r>
              <a:rPr lang="en-US" sz="2000" dirty="0" err="1">
                <a:solidFill>
                  <a:srgbClr val="292934"/>
                </a:solidFill>
              </a:rPr>
              <a:t>que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origina</a:t>
            </a:r>
            <a:r>
              <a:rPr lang="en-US" sz="2000" dirty="0">
                <a:solidFill>
                  <a:srgbClr val="292934"/>
                </a:solidFill>
              </a:rPr>
              <a:t> la </a:t>
            </a:r>
            <a:r>
              <a:rPr lang="en-US" sz="2000" dirty="0" err="1">
                <a:solidFill>
                  <a:srgbClr val="292934"/>
                </a:solidFill>
              </a:rPr>
              <a:t>comunidad</a:t>
            </a:r>
            <a:r>
              <a:rPr lang="en-US" sz="2000" dirty="0">
                <a:solidFill>
                  <a:srgbClr val="292934"/>
                </a:solidFill>
              </a:rPr>
              <a:t> y x </a:t>
            </a:r>
            <a:r>
              <a:rPr lang="en-US" sz="2000" dirty="0" err="1">
                <a:solidFill>
                  <a:srgbClr val="292934"/>
                </a:solidFill>
              </a:rPr>
              <a:t>es</a:t>
            </a:r>
            <a:r>
              <a:rPr lang="en-US" sz="2000" dirty="0">
                <a:solidFill>
                  <a:srgbClr val="292934"/>
                </a:solidFill>
              </a:rPr>
              <a:t> un valor de </a:t>
            </a:r>
            <a:r>
              <a:rPr lang="en-US" sz="2000" dirty="0" err="1">
                <a:solidFill>
                  <a:srgbClr val="292934"/>
                </a:solidFill>
              </a:rPr>
              <a:t>significado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asignado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por</a:t>
            </a:r>
            <a:r>
              <a:rPr lang="en-US" sz="2000" dirty="0">
                <a:solidFill>
                  <a:srgbClr val="292934"/>
                </a:solidFill>
              </a:rPr>
              <a:t> el </a:t>
            </a:r>
            <a:r>
              <a:rPr lang="en-US" sz="2000" dirty="0" err="1">
                <a:solidFill>
                  <a:srgbClr val="292934"/>
                </a:solidFill>
              </a:rPr>
              <a:t>administrador</a:t>
            </a:r>
            <a:r>
              <a:rPr lang="en-US" sz="2000" dirty="0">
                <a:solidFill>
                  <a:srgbClr val="292934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187" y="3040074"/>
            <a:ext cx="90078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Router# </a:t>
            </a:r>
            <a:r>
              <a:rPr lang="en-US" sz="1600" b="1" dirty="0">
                <a:solidFill>
                  <a:srgbClr val="292934"/>
                </a:solidFill>
                <a:latin typeface="Consolas"/>
                <a:cs typeface="Consolas"/>
              </a:rPr>
              <a:t>show </a:t>
            </a:r>
            <a:r>
              <a:rPr lang="en-US" sz="1600" b="1" dirty="0" err="1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1600" b="1" dirty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b="1" dirty="0" err="1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1600" b="1" dirty="0">
                <a:solidFill>
                  <a:srgbClr val="292934"/>
                </a:solidFill>
                <a:latin typeface="Consolas"/>
                <a:cs typeface="Consolas"/>
              </a:rPr>
              <a:t> 6.0.0.0</a:t>
            </a:r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BGP routing table entry for 6.0.0.0/8, version 7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Paths: (1 available, best #1, table Default-IP-Routing-Table)</a:t>
            </a: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1</a:t>
            </a:r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   10.10.10.1 from 10.10.10.1 (200.200.200.1)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     Origin IGP, metric 0, </a:t>
            </a:r>
            <a:r>
              <a:rPr lang="en-US" sz="1600" dirty="0" err="1">
                <a:solidFill>
                  <a:srgbClr val="292934"/>
                </a:solidFill>
                <a:latin typeface="Consolas"/>
                <a:cs typeface="Consolas"/>
              </a:rPr>
              <a:t>localpref</a:t>
            </a:r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100, valid, external, best</a:t>
            </a:r>
          </a:p>
          <a:p>
            <a:r>
              <a:rPr lang="en-US" sz="1600" dirty="0">
                <a:solidFill>
                  <a:srgbClr val="292934"/>
                </a:solidFill>
                <a:latin typeface="Consolas"/>
                <a:cs typeface="Consolas"/>
              </a:rPr>
              <a:t>      </a:t>
            </a:r>
            <a:r>
              <a:rPr lang="en-US" sz="1600" b="1" dirty="0">
                <a:solidFill>
                  <a:srgbClr val="292934"/>
                </a:solidFill>
                <a:latin typeface="Consolas"/>
                <a:cs typeface="Consolas"/>
              </a:rPr>
              <a:t>Community: 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6553620</a:t>
            </a:r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Router(</a:t>
            </a:r>
            <a:r>
              <a:rPr lang="en-US" sz="1600" dirty="0" err="1" smtClean="0">
                <a:solidFill>
                  <a:srgbClr val="292934"/>
                </a:solidFill>
                <a:latin typeface="Consolas"/>
                <a:cs typeface="Consolas"/>
              </a:rPr>
              <a:t>config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)# </a:t>
            </a:r>
            <a:r>
              <a:rPr lang="en-US" sz="1600" b="1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b="1" dirty="0" err="1" smtClean="0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-community 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new-format</a:t>
            </a:r>
            <a:endParaRPr lang="en-US" sz="1600" dirty="0" smtClean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Router# 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show </a:t>
            </a:r>
            <a:r>
              <a:rPr lang="en-US" sz="1600" b="1" dirty="0" err="1" smtClean="0">
                <a:solidFill>
                  <a:srgbClr val="292934"/>
                </a:solidFill>
                <a:latin typeface="Consolas"/>
                <a:cs typeface="Consolas"/>
              </a:rPr>
              <a:t>ip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 </a:t>
            </a:r>
            <a:r>
              <a:rPr lang="en-US" sz="1600" b="1" dirty="0" err="1" smtClean="0">
                <a:solidFill>
                  <a:srgbClr val="292934"/>
                </a:solidFill>
                <a:latin typeface="Consolas"/>
                <a:cs typeface="Consolas"/>
              </a:rPr>
              <a:t>bgp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 6.0.0.0</a:t>
            </a:r>
            <a:endParaRPr lang="en-US" sz="1600" dirty="0" smtClean="0">
              <a:solidFill>
                <a:srgbClr val="292934"/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BGP routing table entry for 6.0.0.0/8, version 9</a:t>
            </a: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Paths: (1 available, best #1, table Default-IP-Routing-Table)</a:t>
            </a: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1</a:t>
            </a: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  10.10.10.1 from 10.10.10.1 (200.200.200.1)</a:t>
            </a: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    Origin IGP, metric 0, </a:t>
            </a:r>
            <a:r>
              <a:rPr lang="en-US" sz="1600" dirty="0" err="1" smtClean="0">
                <a:solidFill>
                  <a:srgbClr val="292934"/>
                </a:solidFill>
                <a:latin typeface="Consolas"/>
                <a:cs typeface="Consolas"/>
              </a:rPr>
              <a:t>localpref</a:t>
            </a:r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100, valid, external, best</a:t>
            </a:r>
          </a:p>
          <a:p>
            <a:r>
              <a:rPr lang="en-US" sz="1600" dirty="0" smtClean="0">
                <a:solidFill>
                  <a:srgbClr val="292934"/>
                </a:solidFill>
                <a:latin typeface="Consolas"/>
                <a:cs typeface="Consolas"/>
              </a:rPr>
              <a:t>      </a:t>
            </a:r>
            <a:r>
              <a:rPr lang="en-US" sz="1600" b="1" dirty="0" smtClean="0">
                <a:solidFill>
                  <a:srgbClr val="292934"/>
                </a:solidFill>
                <a:latin typeface="Consolas"/>
                <a:cs typeface="Consolas"/>
              </a:rPr>
              <a:t>Community: 100:20</a:t>
            </a:r>
            <a:endParaRPr lang="en-US" sz="1600" dirty="0">
              <a:solidFill>
                <a:srgbClr val="292934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77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541" y="4980791"/>
            <a:ext cx="3986954" cy="1318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3599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Preferencia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Qu</a:t>
            </a:r>
            <a:r>
              <a:rPr lang="es-ES_tradnl" sz="2400" dirty="0" smtClean="0"/>
              <a:t>é pasa si conozco la misma red por BGP y OSPF?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50323"/>
              </p:ext>
            </p:extLst>
          </p:nvPr>
        </p:nvGraphicFramePr>
        <p:xfrm>
          <a:off x="2032381" y="3636084"/>
          <a:ext cx="324011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648"/>
                <a:gridCol w="1537465"/>
              </a:tblGrid>
              <a:tr h="323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Preferencia</a:t>
                      </a:r>
                      <a:endParaRPr lang="en-US" sz="1600" dirty="0"/>
                    </a:p>
                  </a:txBody>
                  <a:tcPr/>
                </a:tc>
              </a:tr>
              <a:tr h="327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Subnet </a:t>
                      </a:r>
                      <a:r>
                        <a:rPr lang="en-US" sz="1600" dirty="0" err="1" smtClean="0"/>
                        <a:t>propia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767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Ruta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est</a:t>
                      </a:r>
                      <a:r>
                        <a:rPr lang="es-ES_tradnl" sz="1600" dirty="0" smtClean="0"/>
                        <a:t>ática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2767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External BGP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en-US" sz="1600" b="1" dirty="0"/>
                    </a:p>
                  </a:txBody>
                  <a:tcPr/>
                </a:tc>
              </a:tr>
              <a:tr h="327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EIGRP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</a:tr>
              <a:tr h="327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OSPF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/>
                </a:tc>
              </a:tr>
              <a:tr h="327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IS-IS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115</a:t>
                      </a:r>
                      <a:endParaRPr lang="en-US" sz="1600" dirty="0"/>
                    </a:p>
                  </a:txBody>
                  <a:tcPr/>
                </a:tc>
              </a:tr>
              <a:tr h="327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  <a:tr h="32767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Internal BGP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200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_tradnl" sz="2000" dirty="0" smtClean="0"/>
              <a:t>Dos casos:</a:t>
            </a:r>
          </a:p>
          <a:p>
            <a:pPr lvl="1">
              <a:buFont typeface="Wingdings" charset="2"/>
              <a:buChar char="§"/>
            </a:pPr>
            <a:r>
              <a:rPr lang="es-ES_tradnl" sz="1800" dirty="0" smtClean="0"/>
              <a:t>1. </a:t>
            </a:r>
            <a:r>
              <a:rPr lang="es-ES_tradnl" sz="1800" dirty="0" err="1" smtClean="0"/>
              <a:t>eBGP</a:t>
            </a:r>
            <a:r>
              <a:rPr lang="es-ES_tradnl" sz="1800" dirty="0" smtClean="0"/>
              <a:t>: BGP es preferido sobre todos los IGP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L</a:t>
            </a:r>
            <a:r>
              <a:rPr lang="es-ES_tradnl" dirty="0" smtClean="0"/>
              <a:t>as redes externas se buscan afuera, confiando en BGP</a:t>
            </a:r>
          </a:p>
          <a:p>
            <a:pPr marL="548640" lvl="2" indent="0">
              <a:buNone/>
            </a:pPr>
            <a:endParaRPr lang="es-ES_tradnl" sz="1000" dirty="0" smtClean="0"/>
          </a:p>
          <a:p>
            <a:pPr lvl="1">
              <a:buFont typeface="Wingdings" charset="2"/>
              <a:buChar char="§"/>
            </a:pPr>
            <a:r>
              <a:rPr lang="es-ES_tradnl" sz="1800" dirty="0" smtClean="0"/>
              <a:t>2. </a:t>
            </a:r>
            <a:r>
              <a:rPr lang="es-ES_tradnl" sz="1800" dirty="0" err="1" smtClean="0"/>
              <a:t>iBGP</a:t>
            </a:r>
            <a:r>
              <a:rPr lang="es-ES_tradnl" sz="1800" dirty="0" smtClean="0"/>
              <a:t>: BGP “siempre pierde” contra un IGP</a:t>
            </a:r>
          </a:p>
          <a:p>
            <a:pPr lvl="2">
              <a:buFont typeface="Wingdings" charset="2"/>
              <a:buChar char="Ø"/>
            </a:pPr>
            <a:r>
              <a:rPr lang="es-ES_tradnl" dirty="0" smtClean="0"/>
              <a:t>Si la ruta está en el IGP, en general es una red propia del AS.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85540" y="537017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IGPs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5546991" y="4292301"/>
            <a:ext cx="516367" cy="2006607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08884" y="391756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MEJOR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92240" y="630437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/>
              <a:t>PEOR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Communities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1282" y="1472230"/>
            <a:ext cx="868437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 err="1">
                <a:solidFill>
                  <a:srgbClr val="292934"/>
                </a:solidFill>
              </a:rPr>
              <a:t>Cómo</a:t>
            </a:r>
            <a:r>
              <a:rPr lang="en-US" sz="2400" dirty="0">
                <a:solidFill>
                  <a:srgbClr val="292934"/>
                </a:solidFill>
              </a:rPr>
              <a:t> se </a:t>
            </a:r>
            <a:r>
              <a:rPr lang="en-US" sz="2400" dirty="0" err="1">
                <a:solidFill>
                  <a:srgbClr val="292934"/>
                </a:solidFill>
              </a:rPr>
              <a:t>usa</a:t>
            </a:r>
            <a:r>
              <a:rPr lang="en-US" sz="2400" dirty="0">
                <a:solidFill>
                  <a:srgbClr val="292934"/>
                </a:solidFill>
              </a:rPr>
              <a:t>?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292934"/>
                </a:solidFill>
              </a:rPr>
              <a:t>Set </a:t>
            </a:r>
            <a:r>
              <a:rPr lang="en-US" sz="2400" dirty="0" smtClean="0">
                <a:solidFill>
                  <a:srgbClr val="292934"/>
                </a:solidFill>
              </a:rPr>
              <a:t>community en un router, </a:t>
            </a:r>
            <a:r>
              <a:rPr lang="en-US" sz="2400" dirty="0">
                <a:solidFill>
                  <a:srgbClr val="292934"/>
                </a:solidFill>
              </a:rPr>
              <a:t>match community </a:t>
            </a:r>
            <a:r>
              <a:rPr lang="en-US" sz="2400" dirty="0" smtClean="0">
                <a:solidFill>
                  <a:srgbClr val="292934"/>
                </a:solidFill>
              </a:rPr>
              <a:t>en </a:t>
            </a:r>
            <a:r>
              <a:rPr lang="en-US" sz="2400" dirty="0" err="1" smtClean="0">
                <a:solidFill>
                  <a:srgbClr val="292934"/>
                </a:solidFill>
              </a:rPr>
              <a:t>otro</a:t>
            </a:r>
            <a:r>
              <a:rPr lang="en-US" sz="2400" dirty="0" smtClean="0">
                <a:solidFill>
                  <a:srgbClr val="292934"/>
                </a:solidFill>
              </a:rPr>
              <a:t> (community-list</a:t>
            </a:r>
            <a:r>
              <a:rPr lang="en-US" sz="2400" dirty="0">
                <a:solidFill>
                  <a:srgbClr val="292934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485" y="3017434"/>
            <a:ext cx="4077001" cy="28931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A</a:t>
            </a:r>
          </a:p>
          <a:p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route-map </a:t>
            </a:r>
            <a:r>
              <a:rPr lang="en-US" sz="14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setcomm</a:t>
            </a:r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match as-path 1 </a:t>
            </a: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set community </a:t>
            </a:r>
            <a:r>
              <a:rPr lang="en-US" sz="14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100:12 </a:t>
            </a:r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additive </a:t>
            </a: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sz="1400" dirty="0" smtClean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</a:t>
            </a:r>
            <a:r>
              <a:rPr lang="en-US" sz="14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100 </a:t>
            </a: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3.3.3.3 remote-as 300 </a:t>
            </a: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3.3.3.3 send-community </a:t>
            </a: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3.3.3.3 route-map </a:t>
            </a:r>
            <a:r>
              <a:rPr lang="en-US" sz="14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setcomm</a:t>
            </a:r>
            <a:r>
              <a:rPr lang="en-US" sz="14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out </a:t>
            </a: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network 10.0.0.0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238052" y="5999066"/>
            <a:ext cx="2131151" cy="8062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10.0.0.0/8 </a:t>
            </a:r>
            <a:endParaRPr lang="en-US" sz="1200" dirty="0" smtClean="0"/>
          </a:p>
          <a:p>
            <a:pPr algn="ctr"/>
            <a:r>
              <a:rPr lang="en-US" sz="1200" dirty="0" smtClean="0"/>
              <a:t>Communities: 100:12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335327" y="3015714"/>
            <a:ext cx="4690334" cy="28931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B</a:t>
            </a:r>
          </a:p>
          <a:p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ip</a:t>
            </a:r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community-list expanded </a:t>
            </a:r>
            <a:r>
              <a:rPr lang="en-US" sz="14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Best permit </a:t>
            </a:r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4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00:12 </a:t>
            </a:r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route-map </a:t>
            </a:r>
            <a:r>
              <a:rPr lang="en-US" sz="14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matchcommunity</a:t>
            </a:r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match community </a:t>
            </a:r>
            <a:r>
              <a:rPr lang="en-US" sz="14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Best</a:t>
            </a:r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set local-preference 101</a:t>
            </a:r>
          </a:p>
          <a:p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router </a:t>
            </a:r>
            <a:r>
              <a:rPr lang="en-US" sz="1400" dirty="0" err="1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300</a:t>
            </a:r>
          </a:p>
          <a:p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1.1.1.1 remote-as 100</a:t>
            </a:r>
          </a:p>
          <a:p>
            <a:r>
              <a:rPr lang="en-US" sz="14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neighbor </a:t>
            </a:r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1.1.1.1 route-map </a:t>
            </a:r>
            <a:r>
              <a:rPr lang="en-US" sz="1400" dirty="0" err="1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matchcomm</a:t>
            </a:r>
            <a:r>
              <a:rPr lang="en-US" sz="1400" dirty="0" smtClean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>
                <a:solidFill>
                  <a:srgbClr val="292934"/>
                </a:solidFill>
                <a:latin typeface="Consolas" charset="0"/>
                <a:ea typeface="Consolas" charset="0"/>
                <a:cs typeface="Consolas" charset="0"/>
              </a:rPr>
              <a:t>in</a:t>
            </a:r>
          </a:p>
          <a:p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1400" dirty="0">
              <a:solidFill>
                <a:srgbClr val="292934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316748" y="5646834"/>
            <a:ext cx="970073" cy="748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047521"/>
            <a:ext cx="3626483" cy="23958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Reflectors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5716" y="1337042"/>
            <a:ext cx="841108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 err="1"/>
              <a:t>Mecanismo</a:t>
            </a:r>
            <a:r>
              <a:rPr lang="en-US" sz="2400" dirty="0"/>
              <a:t> para </a:t>
            </a:r>
            <a:r>
              <a:rPr lang="en-US" sz="2400" dirty="0" err="1"/>
              <a:t>evitar</a:t>
            </a:r>
            <a:r>
              <a:rPr lang="en-US" sz="2400" dirty="0"/>
              <a:t> el full mesh de </a:t>
            </a:r>
            <a:r>
              <a:rPr lang="en-US" sz="2400" dirty="0" err="1" smtClean="0"/>
              <a:t>iBGP</a:t>
            </a:r>
            <a:endParaRPr lang="en-US" sz="24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 smtClean="0"/>
              <a:t>MPLS Friendly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 err="1"/>
              <a:t>i</a:t>
            </a:r>
            <a:r>
              <a:rPr lang="en-US" sz="2400" dirty="0" err="1" smtClean="0"/>
              <a:t>BGP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s-ES_tradnl" sz="2400" dirty="0" err="1" smtClean="0"/>
              <a:t>árquico</a:t>
            </a:r>
            <a:endParaRPr lang="es-ES_tradnl" sz="2400" dirty="0" smtClean="0"/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4430407" y="2741976"/>
            <a:ext cx="4617055" cy="1313653"/>
          </a:xfrm>
          <a:prstGeom prst="accentBorderCallout1">
            <a:avLst>
              <a:gd name="adj1" fmla="val 18750"/>
              <a:gd name="adj2" fmla="val -1576"/>
              <a:gd name="adj3" fmla="val 107116"/>
              <a:gd name="adj4" fmla="val -2272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router 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bgp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100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neighbor </a:t>
            </a: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1.1.1.1 remote-as 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100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neighbor </a:t>
            </a: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1.1.1.1 route-reflector-client</a:t>
            </a:r>
            <a:endParaRPr lang="en-US"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neighbor </a:t>
            </a: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2.2.2.2 remote-as 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100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neighbor </a:t>
            </a: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2.2.2.2 route-reflector-client</a:t>
            </a:r>
            <a:endParaRPr lang="en-US" sz="16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4430407" y="4167659"/>
            <a:ext cx="4617055" cy="840889"/>
          </a:xfrm>
          <a:prstGeom prst="accentBorderCallout1">
            <a:avLst>
              <a:gd name="adj1" fmla="val 18750"/>
              <a:gd name="adj2" fmla="val -1576"/>
              <a:gd name="adj3" fmla="val 82809"/>
              <a:gd name="adj4" fmla="val -850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router 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bgp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100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neighbor 3.3.3.3 remote-as 100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neighbor 12.12.12.12 remote-as </a:t>
            </a: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3</a:t>
            </a:r>
            <a:endParaRPr lang="en-US" sz="16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pic>
        <p:nvPicPr>
          <p:cNvPr id="10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75" y="414744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44" y="4999055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48" y="4772232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76" y="3414795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3" y="3735063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2" y="4447268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71" y="4856707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26" y="5882053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697280" y="562884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smtClean="0">
                <a:solidFill>
                  <a:schemeClr val="bg1"/>
                </a:solidFill>
                <a:latin typeface="Consolas"/>
                <a:cs typeface="Consolas"/>
              </a:rPr>
              <a:t>AS 3</a:t>
            </a:r>
            <a:endParaRPr lang="es-ES_tradnl" sz="1400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cxnSp>
        <p:nvCxnSpPr>
          <p:cNvPr id="32" name="Straight Connector 31"/>
          <p:cNvCxnSpPr>
            <a:stCxn id="15" idx="0"/>
            <a:endCxn id="10" idx="3"/>
          </p:cNvCxnSpPr>
          <p:nvPr/>
        </p:nvCxnSpPr>
        <p:spPr>
          <a:xfrm flipH="1" flipV="1">
            <a:off x="3378828" y="4326308"/>
            <a:ext cx="457897" cy="4459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0"/>
            <a:endCxn id="10" idx="2"/>
          </p:cNvCxnSpPr>
          <p:nvPr/>
        </p:nvCxnSpPr>
        <p:spPr>
          <a:xfrm flipH="1" flipV="1">
            <a:off x="3188452" y="4505167"/>
            <a:ext cx="109369" cy="4938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1" idx="3"/>
            <a:endCxn id="10" idx="1"/>
          </p:cNvCxnSpPr>
          <p:nvPr/>
        </p:nvCxnSpPr>
        <p:spPr>
          <a:xfrm>
            <a:off x="1472896" y="3913922"/>
            <a:ext cx="1525179" cy="4123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1"/>
          </p:cNvCxnSpPr>
          <p:nvPr/>
        </p:nvCxnSpPr>
        <p:spPr>
          <a:xfrm flipH="1">
            <a:off x="1488215" y="3593654"/>
            <a:ext cx="748461" cy="3202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3"/>
            <a:endCxn id="10" idx="0"/>
          </p:cNvCxnSpPr>
          <p:nvPr/>
        </p:nvCxnSpPr>
        <p:spPr>
          <a:xfrm>
            <a:off x="2617429" y="3593654"/>
            <a:ext cx="571023" cy="55379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3" idx="2"/>
            <a:endCxn id="23" idx="0"/>
          </p:cNvCxnSpPr>
          <p:nvPr/>
        </p:nvCxnSpPr>
        <p:spPr>
          <a:xfrm flipH="1">
            <a:off x="811989" y="4142140"/>
            <a:ext cx="456554" cy="3051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3" idx="2"/>
            <a:endCxn id="25" idx="0"/>
          </p:cNvCxnSpPr>
          <p:nvPr/>
        </p:nvCxnSpPr>
        <p:spPr>
          <a:xfrm>
            <a:off x="1268543" y="4142140"/>
            <a:ext cx="252205" cy="7145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" idx="2"/>
            <a:endCxn id="27" idx="0"/>
          </p:cNvCxnSpPr>
          <p:nvPr/>
        </p:nvCxnSpPr>
        <p:spPr>
          <a:xfrm flipH="1">
            <a:off x="3778203" y="5129950"/>
            <a:ext cx="58522" cy="75210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240342" y="351837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rgbClr val="FFFF00"/>
                </a:solidFill>
                <a:latin typeface="Consolas"/>
                <a:cs typeface="Consolas"/>
              </a:rPr>
              <a:t>RR</a:t>
            </a:r>
            <a:endParaRPr lang="es-ES_tradnl" sz="14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06092" y="424544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rgbClr val="FFFF00"/>
                </a:solidFill>
                <a:latin typeface="Consolas"/>
                <a:cs typeface="Consolas"/>
              </a:rPr>
              <a:t>RR</a:t>
            </a:r>
            <a:endParaRPr lang="es-ES_tradnl" sz="14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76824" y="383436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rgbClr val="FFFF00"/>
                </a:solidFill>
                <a:latin typeface="Consolas"/>
                <a:cs typeface="Consolas"/>
              </a:rPr>
              <a:t>RR</a:t>
            </a:r>
            <a:endParaRPr lang="es-ES_tradnl" sz="1400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0709" y="390499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bg1"/>
                </a:solidFill>
                <a:latin typeface="Consolas"/>
                <a:cs typeface="Consolas"/>
              </a:rPr>
              <a:t>R3</a:t>
            </a:r>
            <a:endParaRPr lang="es-ES_tradnl" sz="1400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0078" y="475659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Consolas"/>
                <a:cs typeface="Consolas"/>
              </a:rPr>
              <a:t>R1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8982" y="452977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bg1"/>
                </a:solidFill>
                <a:latin typeface="Consolas"/>
                <a:cs typeface="Consolas"/>
              </a:rPr>
              <a:t>R2</a:t>
            </a:r>
            <a:endParaRPr lang="es-ES_tradnl" sz="1400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7596" y="3053274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smtClean="0">
                <a:solidFill>
                  <a:schemeClr val="bg1"/>
                </a:solidFill>
                <a:latin typeface="Consolas"/>
                <a:cs typeface="Consolas"/>
              </a:rPr>
              <a:t>AS 100</a:t>
            </a:r>
            <a:endParaRPr lang="es-ES_tradnl" sz="1400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728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82758" y="2893221"/>
            <a:ext cx="3851237" cy="2526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22078" y="3338308"/>
            <a:ext cx="1302027" cy="195076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242611" y="3017966"/>
            <a:ext cx="1321966" cy="70045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0153" y="3792754"/>
            <a:ext cx="1768012" cy="149631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Confederations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5716" y="1337042"/>
            <a:ext cx="82455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err="1"/>
              <a:t>Mecanismo</a:t>
            </a:r>
            <a:r>
              <a:rPr lang="en-US" sz="2000" dirty="0"/>
              <a:t> para </a:t>
            </a:r>
            <a:r>
              <a:rPr lang="en-US" sz="2000" dirty="0" err="1"/>
              <a:t>evitar</a:t>
            </a:r>
            <a:r>
              <a:rPr lang="en-US" sz="2000" dirty="0"/>
              <a:t> el full mesh de </a:t>
            </a:r>
            <a:r>
              <a:rPr lang="en-US" sz="2000" dirty="0" err="1" smtClean="0"/>
              <a:t>iBGP</a:t>
            </a:r>
            <a:endParaRPr lang="en-US" sz="20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US" sz="2000" dirty="0" smtClean="0"/>
              <a:t>MPLS non-friendly: </a:t>
            </a:r>
            <a:r>
              <a:rPr lang="en-US" sz="2000" dirty="0" err="1" smtClean="0"/>
              <a:t>rompe</a:t>
            </a:r>
            <a:r>
              <a:rPr lang="en-US" sz="2000" dirty="0" smtClean="0"/>
              <a:t> los </a:t>
            </a:r>
            <a:r>
              <a:rPr lang="es-ES_tradnl" sz="2000" dirty="0" err="1" smtClean="0"/>
              <a:t>LSPs</a:t>
            </a:r>
            <a:r>
              <a:rPr lang="es-ES_tradnl" sz="2000" dirty="0" smtClean="0"/>
              <a:t> porque actualiza los </a:t>
            </a:r>
            <a:r>
              <a:rPr lang="es-ES_tradnl" sz="2000" dirty="0" err="1" smtClean="0"/>
              <a:t>next-hops</a:t>
            </a:r>
            <a:endParaRPr lang="es-ES_tradnl" sz="20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smtClean="0"/>
              <a:t>AS particionado en </a:t>
            </a:r>
            <a:r>
              <a:rPr lang="es-ES_tradnl" sz="2000" b="1" dirty="0" err="1" smtClean="0"/>
              <a:t>member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ASs</a:t>
            </a:r>
            <a:endParaRPr lang="es-ES_tradnl" sz="2000" b="1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smtClean="0"/>
              <a:t>Migración disruptiva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smtClean="0"/>
              <a:t>Transparente hacia fuera del AS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1230" y="5492535"/>
            <a:ext cx="970073" cy="748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7" y="3993150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26" y="4844756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30" y="4617933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58" y="3260496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25" y="3580764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94" y="4292969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53" y="4702408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08" y="5727754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931762" y="5474543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smtClean="0">
                <a:solidFill>
                  <a:schemeClr val="bg1"/>
                </a:solidFill>
                <a:latin typeface="Consolas"/>
                <a:cs typeface="Consolas"/>
              </a:rPr>
              <a:t>AS 3</a:t>
            </a:r>
            <a:endParaRPr lang="es-ES_tradnl" sz="1400" b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cxnSp>
        <p:nvCxnSpPr>
          <p:cNvPr id="23" name="Straight Connector 22"/>
          <p:cNvCxnSpPr>
            <a:stCxn id="21" idx="0"/>
          </p:cNvCxnSpPr>
          <p:nvPr/>
        </p:nvCxnSpPr>
        <p:spPr>
          <a:xfrm flipH="1" flipV="1">
            <a:off x="7613310" y="4172009"/>
            <a:ext cx="457897" cy="4459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0"/>
          </p:cNvCxnSpPr>
          <p:nvPr/>
        </p:nvCxnSpPr>
        <p:spPr>
          <a:xfrm flipH="1" flipV="1">
            <a:off x="7422934" y="4350868"/>
            <a:ext cx="109369" cy="4938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7" idx="3"/>
          </p:cNvCxnSpPr>
          <p:nvPr/>
        </p:nvCxnSpPr>
        <p:spPr>
          <a:xfrm>
            <a:off x="5707378" y="3759623"/>
            <a:ext cx="1525179" cy="4123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5" idx="1"/>
          </p:cNvCxnSpPr>
          <p:nvPr/>
        </p:nvCxnSpPr>
        <p:spPr>
          <a:xfrm flipH="1">
            <a:off x="5722697" y="3439355"/>
            <a:ext cx="748461" cy="3202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3"/>
          </p:cNvCxnSpPr>
          <p:nvPr/>
        </p:nvCxnSpPr>
        <p:spPr>
          <a:xfrm>
            <a:off x="6851911" y="3439355"/>
            <a:ext cx="571023" cy="55379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flipH="1">
            <a:off x="5046471" y="3987841"/>
            <a:ext cx="456554" cy="3051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03025" y="3987841"/>
            <a:ext cx="252205" cy="7145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</p:cNvCxnSpPr>
          <p:nvPr/>
        </p:nvCxnSpPr>
        <p:spPr>
          <a:xfrm flipH="1">
            <a:off x="8012685" y="4975651"/>
            <a:ext cx="58522" cy="75210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722078" y="2898975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FFFF00"/>
                </a:solidFill>
                <a:latin typeface="Consolas"/>
                <a:cs typeface="Consolas"/>
              </a:rPr>
              <a:t>AS 100</a:t>
            </a:r>
            <a:endParaRPr lang="es-ES_tradnl" b="1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  <p:cxnSp>
        <p:nvCxnSpPr>
          <p:cNvPr id="43" name="Straight Connector 42"/>
          <p:cNvCxnSpPr>
            <a:stCxn id="19" idx="2"/>
            <a:endCxn id="20" idx="1"/>
          </p:cNvCxnSpPr>
          <p:nvPr/>
        </p:nvCxnSpPr>
        <p:spPr>
          <a:xfrm>
            <a:off x="5046471" y="4650687"/>
            <a:ext cx="518382" cy="2305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3" idx="1"/>
            <a:endCxn id="12" idx="3"/>
          </p:cNvCxnSpPr>
          <p:nvPr/>
        </p:nvCxnSpPr>
        <p:spPr>
          <a:xfrm flipH="1">
            <a:off x="7722679" y="4796792"/>
            <a:ext cx="158151" cy="2268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676254" y="493897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B0F0"/>
                </a:solidFill>
                <a:latin typeface="Consolas"/>
                <a:cs typeface="Consolas"/>
              </a:rPr>
              <a:t>AS </a:t>
            </a:r>
            <a:r>
              <a:rPr lang="es-ES_tradnl" b="1" dirty="0" smtClean="0">
                <a:solidFill>
                  <a:srgbClr val="00B0F0"/>
                </a:solidFill>
                <a:latin typeface="Consolas"/>
                <a:cs typeface="Consolas"/>
              </a:rPr>
              <a:t>10</a:t>
            </a:r>
            <a:endParaRPr lang="es-ES_tradnl" b="1" dirty="0">
              <a:solidFill>
                <a:srgbClr val="00B0F0"/>
              </a:solidFill>
              <a:latin typeface="Consolas"/>
              <a:cs typeface="Consola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28993" y="4950766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B0F0"/>
                </a:solidFill>
                <a:latin typeface="Consolas"/>
                <a:cs typeface="Consolas"/>
              </a:rPr>
              <a:t>AS 3</a:t>
            </a:r>
            <a:r>
              <a:rPr lang="es-ES_tradnl" b="1" dirty="0" smtClean="0">
                <a:solidFill>
                  <a:srgbClr val="00B0F0"/>
                </a:solidFill>
                <a:latin typeface="Consolas"/>
                <a:cs typeface="Consolas"/>
              </a:rPr>
              <a:t>0</a:t>
            </a:r>
            <a:endParaRPr lang="es-ES_tradnl" b="1" dirty="0">
              <a:solidFill>
                <a:srgbClr val="00B0F0"/>
              </a:solidFill>
              <a:latin typeface="Consolas"/>
              <a:cs typeface="Consola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23630" y="3007745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B0F0"/>
                </a:solidFill>
                <a:latin typeface="Consolas"/>
                <a:cs typeface="Consolas"/>
              </a:rPr>
              <a:t>AS </a:t>
            </a:r>
            <a:r>
              <a:rPr lang="es-ES_tradnl" b="1" dirty="0" smtClean="0">
                <a:solidFill>
                  <a:srgbClr val="00B0F0"/>
                </a:solidFill>
                <a:latin typeface="Consolas"/>
                <a:cs typeface="Consolas"/>
              </a:rPr>
              <a:t>40</a:t>
            </a:r>
            <a:endParaRPr lang="es-ES_tradnl" b="1" dirty="0">
              <a:solidFill>
                <a:srgbClr val="00B0F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Configuraci</a:t>
            </a:r>
            <a:r>
              <a:rPr lang="es-ES_tradnl" sz="3200" dirty="0" err="1" smtClean="0"/>
              <a:t>ón</a:t>
            </a:r>
            <a:r>
              <a:rPr lang="es-ES_tradnl" sz="3200" dirty="0" smtClean="0"/>
              <a:t> típica en CABASE: Miembro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8862" y="4370289"/>
            <a:ext cx="7799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router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NNNN</a:t>
            </a:r>
            <a:endParaRPr lang="ro-RO" sz="1600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router-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id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xxx.xxx.xxx.xxx</a:t>
            </a:r>
            <a:endParaRPr lang="ro-RO" sz="1600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bgp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log-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neighbor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changes</a:t>
            </a:r>
            <a:endParaRPr lang="ro-RO" sz="1600" b="1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neighbor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err="1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x.x.x.x</a:t>
            </a:r>
            <a:r>
              <a:rPr lang="ro-RO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activate</a:t>
            </a:r>
            <a:endParaRPr lang="ro-RO" sz="1600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neighbor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x.x.x.x</a:t>
            </a:r>
            <a:r>
              <a:rPr lang="ro-RO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send-community</a:t>
            </a:r>
            <a:endParaRPr lang="ro-RO" sz="1600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neighbor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x.x.x.x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err="1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remove</a:t>
            </a:r>
            <a:r>
              <a:rPr lang="ro-RO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-private-as</a:t>
            </a:r>
            <a:endParaRPr lang="ro-RO" sz="1600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neighbor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x.x.x.x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soft-</a:t>
            </a:r>
            <a:r>
              <a:rPr lang="ro-RO" sz="1600" dirty="0" err="1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reconfiguration</a:t>
            </a:r>
            <a:r>
              <a:rPr lang="ro-RO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inbound</a:t>
            </a:r>
            <a:endParaRPr lang="ro-RO" sz="1600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 neighbor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x.x.x.x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route-map AS_XXXXX_IN </a:t>
            </a:r>
            <a:r>
              <a:rPr lang="en-US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in</a:t>
            </a:r>
            <a:endParaRPr lang="en-US" sz="1600" b="1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 neighbor </a:t>
            </a:r>
            <a:r>
              <a:rPr lang="ro-RO" sz="1600" dirty="0" err="1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x.x.x.x</a:t>
            </a:r>
            <a:r>
              <a:rPr lang="ro-RO" sz="1600" dirty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rPr>
              <a:t>route-map AS_XXXXX_OUT out</a:t>
            </a:r>
            <a:endParaRPr lang="en-US" sz="1600" dirty="0">
              <a:solidFill>
                <a:prstClr val="blac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16" y="1288519"/>
            <a:ext cx="82455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err="1" smtClean="0"/>
              <a:t>eBGP</a:t>
            </a:r>
            <a:endParaRPr lang="es-ES_tradnl" sz="20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err="1" smtClean="0"/>
              <a:t>Remove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private</a:t>
            </a:r>
            <a:r>
              <a:rPr lang="es-ES_tradnl" sz="2000" dirty="0" smtClean="0"/>
              <a:t>-AS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err="1" smtClean="0"/>
              <a:t>Soft-reconfiguration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inbound</a:t>
            </a:r>
            <a:endParaRPr lang="es-ES_tradnl" sz="20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smtClean="0"/>
              <a:t>Filtro entrante y saliente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err="1" smtClean="0"/>
              <a:t>Prefix-list</a:t>
            </a:r>
            <a:endParaRPr lang="es-ES_tradnl" sz="2000" dirty="0" smtClean="0"/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smtClean="0"/>
              <a:t>AS-</a:t>
            </a:r>
            <a:r>
              <a:rPr lang="es-ES_tradnl" sz="2000" dirty="0" err="1" smtClean="0"/>
              <a:t>path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access-list</a:t>
            </a:r>
            <a:endParaRPr lang="es-ES_tradnl" sz="2000" dirty="0" smtClean="0"/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000" dirty="0" err="1" smtClean="0"/>
              <a:t>Communities</a:t>
            </a: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9919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Configuraci</a:t>
            </a:r>
            <a:r>
              <a:rPr lang="es-ES_tradnl" sz="3200" dirty="0" err="1" smtClean="0"/>
              <a:t>ón</a:t>
            </a:r>
            <a:r>
              <a:rPr lang="es-ES_tradnl" sz="3200" dirty="0" smtClean="0"/>
              <a:t> típica en CABASE: NAP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5716" y="1584469"/>
            <a:ext cx="8245587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400" dirty="0" smtClean="0"/>
              <a:t>IPV4, IPv6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400" dirty="0" err="1" smtClean="0"/>
              <a:t>eBGP</a:t>
            </a:r>
            <a:endParaRPr lang="es-ES_tradnl" sz="24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400" dirty="0" err="1" smtClean="0"/>
              <a:t>Remove</a:t>
            </a:r>
            <a:r>
              <a:rPr lang="es-ES_tradnl" sz="2400" dirty="0" smtClean="0"/>
              <a:t>-</a:t>
            </a:r>
            <a:r>
              <a:rPr lang="es-ES_tradnl" sz="2400" dirty="0" err="1" smtClean="0"/>
              <a:t>private</a:t>
            </a:r>
            <a:r>
              <a:rPr lang="es-ES_tradnl" sz="2400" dirty="0" smtClean="0"/>
              <a:t>-AS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400" dirty="0" err="1" smtClean="0"/>
              <a:t>Soft-reconfiguration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inbound</a:t>
            </a:r>
            <a:endParaRPr lang="es-ES_tradnl" sz="24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400" dirty="0" smtClean="0"/>
              <a:t>Filtro entrante y saliente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400" dirty="0" err="1" smtClean="0"/>
              <a:t>Prefix-list</a:t>
            </a:r>
            <a:endParaRPr lang="es-ES_tradnl" sz="2400" dirty="0" smtClean="0"/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400" dirty="0" smtClean="0"/>
              <a:t>AS-</a:t>
            </a:r>
            <a:r>
              <a:rPr lang="es-ES_tradnl" sz="2400" dirty="0" err="1" smtClean="0"/>
              <a:t>path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access-list</a:t>
            </a:r>
            <a:endParaRPr lang="es-ES_tradnl" sz="2400" dirty="0" smtClean="0"/>
          </a:p>
          <a:p>
            <a:pPr marL="742950" lvl="1" indent="-285750">
              <a:lnSpc>
                <a:spcPct val="140000"/>
              </a:lnSpc>
              <a:buFont typeface="Wingdings" charset="2"/>
              <a:buChar char="§"/>
            </a:pPr>
            <a:r>
              <a:rPr lang="es-ES_tradnl" sz="2400" dirty="0" err="1" smtClean="0"/>
              <a:t>Communities</a:t>
            </a:r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m</a:t>
            </a:r>
            <a:r>
              <a:rPr lang="es-ES_tradnl" dirty="0" err="1" smtClean="0"/>
              <a:t>ás</a:t>
            </a:r>
            <a:r>
              <a:rPr lang="es-ES_tradnl" dirty="0" smtClean="0"/>
              <a:t> información…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_tradnl" dirty="0" smtClean="0"/>
              <a:t>Se está evaluando armar otro curso técnico extendido para profundizar e incluir más gente.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s-ES_tradnl" dirty="0" smtClean="0"/>
              <a:t>Por favor informar a CABASE sus temas de interés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64426" y="3788986"/>
            <a:ext cx="6400800" cy="499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Patricio Isa Lavalle</a:t>
            </a:r>
          </a:p>
          <a:p>
            <a:pPr marL="0" indent="0" algn="ctr">
              <a:buNone/>
            </a:pPr>
            <a:r>
              <a:rPr lang="en-US" sz="1800" b="1" dirty="0" err="1" smtClean="0"/>
              <a:t>Patricio.IsaLavalle@TECHWISE.COM.AR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PISAL@PALERMO.EDU</a:t>
            </a:r>
            <a:endParaRPr lang="en-US" sz="1800" b="1" dirty="0"/>
          </a:p>
        </p:txBody>
      </p:sp>
      <p:pic>
        <p:nvPicPr>
          <p:cNvPr id="6" name="Picture 5" descr="logo_techwise_curvas copy [Converted]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7" r="204" b="38025"/>
          <a:stretch/>
        </p:blipFill>
        <p:spPr>
          <a:xfrm>
            <a:off x="685800" y="5697280"/>
            <a:ext cx="2422530" cy="592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787" y="5276755"/>
            <a:ext cx="1214078" cy="1177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76" y="5464263"/>
            <a:ext cx="2389224" cy="8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BGP?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554" y="1675416"/>
            <a:ext cx="86770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/>
              <a:t>Conexiones</a:t>
            </a:r>
            <a:r>
              <a:rPr lang="en-US" sz="2400" dirty="0"/>
              <a:t> entre Service </a:t>
            </a:r>
            <a:r>
              <a:rPr lang="en-US" sz="2400" dirty="0" smtClean="0"/>
              <a:t>Providers (no </a:t>
            </a:r>
            <a:r>
              <a:rPr lang="en-US" sz="2400" dirty="0" err="1" smtClean="0"/>
              <a:t>redistribuir</a:t>
            </a:r>
            <a:r>
              <a:rPr lang="en-US" sz="2400" dirty="0" smtClean="0"/>
              <a:t> al IGP!)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/>
              <a:t>NAPs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/>
              <a:t>Multihoming</a:t>
            </a:r>
            <a:r>
              <a:rPr lang="en-US" sz="2400" dirty="0"/>
              <a:t> (1 </a:t>
            </a:r>
            <a:r>
              <a:rPr lang="en-US" sz="2400" dirty="0" err="1"/>
              <a:t>Cliente</a:t>
            </a:r>
            <a:r>
              <a:rPr lang="en-US" sz="2400" dirty="0"/>
              <a:t> – </a:t>
            </a:r>
            <a:r>
              <a:rPr lang="en-US" sz="2400" dirty="0" err="1"/>
              <a:t>múltiples</a:t>
            </a:r>
            <a:r>
              <a:rPr lang="en-US" sz="2400" dirty="0"/>
              <a:t> SP)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Enlace </a:t>
            </a:r>
            <a:r>
              <a:rPr lang="en-US" sz="2400" dirty="0" err="1" smtClean="0"/>
              <a:t>Cliente</a:t>
            </a:r>
            <a:r>
              <a:rPr lang="en-US" sz="2400" dirty="0" smtClean="0"/>
              <a:t>-SP, para </a:t>
            </a:r>
            <a:r>
              <a:rPr lang="en-US" sz="2400" dirty="0" err="1"/>
              <a:t>detecci</a:t>
            </a:r>
            <a:r>
              <a:rPr lang="es-ES_tradnl" sz="2400" dirty="0" err="1"/>
              <a:t>ón</a:t>
            </a:r>
            <a:r>
              <a:rPr lang="es-ES_tradnl" sz="2400" dirty="0"/>
              <a:t> de </a:t>
            </a:r>
            <a:r>
              <a:rPr lang="es-ES_tradnl" sz="2400" dirty="0" smtClean="0"/>
              <a:t>caídas.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MPLS VPNs </a:t>
            </a:r>
            <a:r>
              <a:rPr lang="en-US" sz="2400" dirty="0" smtClean="0"/>
              <a:t>(Backbone </a:t>
            </a:r>
            <a:r>
              <a:rPr lang="en-US" sz="2400" dirty="0" err="1" smtClean="0"/>
              <a:t>siempre</a:t>
            </a:r>
            <a:r>
              <a:rPr lang="en-US" sz="2400" dirty="0" smtClean="0"/>
              <a:t>, </a:t>
            </a:r>
            <a:r>
              <a:rPr lang="es-ES_tradnl" sz="2400" dirty="0" smtClean="0"/>
              <a:t>última milla</a:t>
            </a:r>
            <a:r>
              <a:rPr lang="en-US" sz="2400" dirty="0" smtClean="0"/>
              <a:t> </a:t>
            </a:r>
            <a:r>
              <a:rPr lang="en-US" sz="2400" dirty="0" err="1" smtClean="0"/>
              <a:t>opcional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 smtClean="0"/>
              <a:t>Ruteo</a:t>
            </a:r>
            <a:r>
              <a:rPr lang="en-US" sz="2400" dirty="0" smtClean="0"/>
              <a:t> </a:t>
            </a:r>
            <a:r>
              <a:rPr lang="en-US" sz="2400" dirty="0" err="1"/>
              <a:t>privado</a:t>
            </a:r>
            <a:r>
              <a:rPr lang="en-US" sz="2400" dirty="0"/>
              <a:t> </a:t>
            </a:r>
            <a:r>
              <a:rPr lang="en-US" sz="2400" dirty="0" smtClean="0"/>
              <a:t>con </a:t>
            </a:r>
            <a:r>
              <a:rPr lang="en-US" sz="2400" dirty="0" err="1" smtClean="0"/>
              <a:t>requerimientos</a:t>
            </a:r>
            <a:r>
              <a:rPr lang="en-US" sz="2400" dirty="0" smtClean="0"/>
              <a:t> de control </a:t>
            </a:r>
            <a:r>
              <a:rPr lang="en-US" sz="2400" dirty="0" err="1" smtClean="0"/>
              <a:t>administrativo</a:t>
            </a:r>
            <a:r>
              <a:rPr lang="en-US" sz="2400" dirty="0" smtClean="0"/>
              <a:t>, </a:t>
            </a:r>
            <a:r>
              <a:rPr lang="en-US" sz="2400" dirty="0" err="1" smtClean="0"/>
              <a:t>corriendo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un IGP.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5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Atributos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3713" y="1435200"/>
            <a:ext cx="88965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Los atributos de BGP definen su métrica: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Métrica de un IGP: 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Diseñada para seleccionar el camino óptimo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Ej.: Cantidad de saltos, </a:t>
            </a:r>
            <a:r>
              <a:rPr lang="es-ES_tradnl" sz="2400" dirty="0" smtClean="0"/>
              <a:t>ancho de banda, </a:t>
            </a:r>
            <a:r>
              <a:rPr lang="es-ES_tradnl" sz="2400" dirty="0" smtClean="0"/>
              <a:t>etc.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Métrica de BGP: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Diseñada para que el administrador defina el camino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s-ES_tradnl" sz="2400" dirty="0" smtClean="0"/>
              <a:t>Ej.: </a:t>
            </a:r>
            <a:r>
              <a:rPr lang="es-ES_tradnl" sz="2400" dirty="0" err="1" smtClean="0"/>
              <a:t>Weight</a:t>
            </a:r>
            <a:r>
              <a:rPr lang="es-ES_tradnl" sz="2400" dirty="0" smtClean="0"/>
              <a:t> (cisco), Local </a:t>
            </a:r>
            <a:r>
              <a:rPr lang="es-ES_tradnl" sz="2400" dirty="0" err="1" smtClean="0"/>
              <a:t>Preference</a:t>
            </a:r>
            <a:r>
              <a:rPr lang="es-ES_tradnl" sz="2400" dirty="0" smtClean="0"/>
              <a:t>, </a:t>
            </a:r>
            <a:r>
              <a:rPr lang="es-ES_tradnl" sz="2400" dirty="0" smtClean="0"/>
              <a:t>longitud </a:t>
            </a:r>
            <a:r>
              <a:rPr lang="es-ES_tradnl" sz="2400" dirty="0" smtClean="0"/>
              <a:t>de  AS </a:t>
            </a:r>
            <a:r>
              <a:rPr lang="es-ES_tradnl" sz="2400" dirty="0" err="1" smtClean="0"/>
              <a:t>Path</a:t>
            </a:r>
            <a:r>
              <a:rPr lang="es-ES_tradnl" sz="2400" dirty="0" smtClean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78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664134" y="5464930"/>
            <a:ext cx="2045979" cy="854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64134" y="3322632"/>
            <a:ext cx="2045979" cy="854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y Local Preference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52400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charset="2"/>
              <a:buChar char="§"/>
            </a:pPr>
            <a:r>
              <a:rPr lang="en-US" sz="2200" dirty="0" err="1" smtClean="0">
                <a:solidFill>
                  <a:srgbClr val="292934"/>
                </a:solidFill>
              </a:rPr>
              <a:t>Caso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smtClean="0">
                <a:solidFill>
                  <a:srgbClr val="292934"/>
                </a:solidFill>
              </a:rPr>
              <a:t>de </a:t>
            </a:r>
            <a:r>
              <a:rPr lang="en-US" sz="2200" dirty="0" err="1" smtClean="0">
                <a:solidFill>
                  <a:srgbClr val="292934"/>
                </a:solidFill>
              </a:rPr>
              <a:t>uso</a:t>
            </a:r>
            <a:r>
              <a:rPr lang="en-US" sz="2200" dirty="0" smtClean="0">
                <a:solidFill>
                  <a:srgbClr val="292934"/>
                </a:solidFill>
              </a:rPr>
              <a:t>:</a:t>
            </a:r>
          </a:p>
          <a:p>
            <a:pPr marL="800100" lvl="2" indent="-342900">
              <a:buFont typeface="Wingdings" charset="2"/>
              <a:buChar char="§"/>
            </a:pPr>
            <a:r>
              <a:rPr lang="en-US" sz="2200" dirty="0" smtClean="0">
                <a:solidFill>
                  <a:srgbClr val="292934"/>
                </a:solidFill>
              </a:rPr>
              <a:t>Se </a:t>
            </a:r>
            <a:r>
              <a:rPr lang="en-US" sz="2200" dirty="0" err="1" smtClean="0">
                <a:solidFill>
                  <a:srgbClr val="292934"/>
                </a:solidFill>
              </a:rPr>
              <a:t>reciben</a:t>
            </a:r>
            <a:r>
              <a:rPr lang="en-US" sz="2200" dirty="0" smtClean="0">
                <a:solidFill>
                  <a:srgbClr val="292934"/>
                </a:solidFill>
              </a:rPr>
              <a:t> al </a:t>
            </a:r>
            <a:r>
              <a:rPr lang="en-US" sz="2200" dirty="0" err="1" smtClean="0">
                <a:solidFill>
                  <a:srgbClr val="292934"/>
                </a:solidFill>
              </a:rPr>
              <a:t>menos</a:t>
            </a:r>
            <a:r>
              <a:rPr lang="en-US" sz="2200" dirty="0" smtClean="0">
                <a:solidFill>
                  <a:srgbClr val="292934"/>
                </a:solidFill>
              </a:rPr>
              <a:t> 2 </a:t>
            </a:r>
            <a:r>
              <a:rPr lang="en-US" sz="2200" dirty="0" err="1" smtClean="0">
                <a:solidFill>
                  <a:srgbClr val="292934"/>
                </a:solidFill>
              </a:rPr>
              <a:t>routas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hacia</a:t>
            </a:r>
            <a:r>
              <a:rPr lang="en-US" sz="2200" dirty="0" smtClean="0">
                <a:solidFill>
                  <a:srgbClr val="292934"/>
                </a:solidFill>
              </a:rPr>
              <a:t> la </a:t>
            </a:r>
            <a:r>
              <a:rPr lang="en-US" sz="2200" dirty="0" err="1" smtClean="0">
                <a:solidFill>
                  <a:srgbClr val="292934"/>
                </a:solidFill>
              </a:rPr>
              <a:t>misma</a:t>
            </a:r>
            <a:r>
              <a:rPr lang="en-US" sz="2200" dirty="0" smtClean="0">
                <a:solidFill>
                  <a:srgbClr val="292934"/>
                </a:solidFill>
              </a:rPr>
              <a:t> red (10.1.0.0/16)</a:t>
            </a:r>
          </a:p>
          <a:p>
            <a:pPr marL="800100" lvl="2" indent="-342900">
              <a:buFont typeface="Wingdings" charset="2"/>
              <a:buChar char="§"/>
            </a:pPr>
            <a:r>
              <a:rPr lang="en-US" sz="2200" dirty="0" smtClean="0">
                <a:solidFill>
                  <a:srgbClr val="292934"/>
                </a:solidFill>
              </a:rPr>
              <a:t>Se </a:t>
            </a:r>
            <a:r>
              <a:rPr lang="en-US" sz="2200" dirty="0" err="1" smtClean="0">
                <a:solidFill>
                  <a:srgbClr val="292934"/>
                </a:solidFill>
              </a:rPr>
              <a:t>asignan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valores</a:t>
            </a:r>
            <a:r>
              <a:rPr lang="en-US" sz="2200" dirty="0" smtClean="0">
                <a:solidFill>
                  <a:srgbClr val="292934"/>
                </a:solidFill>
              </a:rPr>
              <a:t> de weight o LP </a:t>
            </a:r>
            <a:endParaRPr lang="en-US" sz="2200" dirty="0" smtClean="0">
              <a:solidFill>
                <a:srgbClr val="292934"/>
              </a:solidFill>
            </a:endParaRPr>
          </a:p>
          <a:p>
            <a:pPr marL="800100" lvl="2" indent="-342900">
              <a:buFont typeface="Wingdings" charset="2"/>
              <a:buChar char="§"/>
            </a:pPr>
            <a:r>
              <a:rPr lang="es-ES_tradnl" sz="2200" dirty="0" err="1" smtClean="0">
                <a:solidFill>
                  <a:srgbClr val="292934"/>
                </a:solidFill>
              </a:rPr>
              <a:t>Weight</a:t>
            </a:r>
            <a:r>
              <a:rPr lang="es-ES_tradnl" sz="2200" dirty="0" smtClean="0">
                <a:solidFill>
                  <a:srgbClr val="292934"/>
                </a:solidFill>
              </a:rPr>
              <a:t> </a:t>
            </a:r>
            <a:r>
              <a:rPr lang="es-ES_tradnl" sz="2200" dirty="0" smtClean="0">
                <a:solidFill>
                  <a:srgbClr val="292934"/>
                </a:solidFill>
              </a:rPr>
              <a:t>es local al </a:t>
            </a:r>
            <a:r>
              <a:rPr lang="es-ES_tradnl" sz="2200" dirty="0" err="1" smtClean="0">
                <a:solidFill>
                  <a:srgbClr val="292934"/>
                </a:solidFill>
              </a:rPr>
              <a:t>router</a:t>
            </a:r>
            <a:r>
              <a:rPr lang="es-ES_tradnl" sz="2200" dirty="0" smtClean="0">
                <a:solidFill>
                  <a:srgbClr val="292934"/>
                </a:solidFill>
              </a:rPr>
              <a:t>, LP se propaga por </a:t>
            </a:r>
            <a:r>
              <a:rPr lang="es-ES_tradnl" sz="2200" dirty="0" err="1" smtClean="0">
                <a:solidFill>
                  <a:srgbClr val="292934"/>
                </a:solidFill>
              </a:rPr>
              <a:t>iBGP</a:t>
            </a:r>
            <a:r>
              <a:rPr lang="es-ES_tradnl" sz="2200" dirty="0" smtClean="0">
                <a:solidFill>
                  <a:srgbClr val="292934"/>
                </a:solidFill>
              </a:rPr>
              <a:t> (dentro del AS)</a:t>
            </a:r>
          </a:p>
          <a:p>
            <a:pPr marL="800100" lvl="2" indent="-342900">
              <a:buFont typeface="Wingdings" charset="2"/>
              <a:buChar char="§"/>
            </a:pPr>
            <a:r>
              <a:rPr lang="es-ES_tradnl" sz="2200" dirty="0" smtClean="0">
                <a:solidFill>
                  <a:srgbClr val="292934"/>
                </a:solidFill>
              </a:rPr>
              <a:t>Tráfico saliente </a:t>
            </a:r>
          </a:p>
        </p:txBody>
      </p:sp>
      <p:pic>
        <p:nvPicPr>
          <p:cNvPr id="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34" y="3540412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34" y="5796925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2739" y="3364230"/>
            <a:ext cx="2657139" cy="2944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93" y="4718415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stCxn id="18" idx="0"/>
            <a:endCxn id="8" idx="1"/>
          </p:cNvCxnSpPr>
          <p:nvPr/>
        </p:nvCxnSpPr>
        <p:spPr>
          <a:xfrm flipV="1">
            <a:off x="2460570" y="3719271"/>
            <a:ext cx="3377264" cy="99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2"/>
            <a:endCxn id="13" idx="1"/>
          </p:cNvCxnSpPr>
          <p:nvPr/>
        </p:nvCxnSpPr>
        <p:spPr>
          <a:xfrm>
            <a:off x="2460570" y="5076133"/>
            <a:ext cx="3377264" cy="8996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  <a:endCxn id="13" idx="0"/>
          </p:cNvCxnSpPr>
          <p:nvPr/>
        </p:nvCxnSpPr>
        <p:spPr>
          <a:xfrm>
            <a:off x="6028210" y="3898132"/>
            <a:ext cx="0" cy="18987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Pentagon 33"/>
          <p:cNvSpPr/>
          <p:nvPr/>
        </p:nvSpPr>
        <p:spPr>
          <a:xfrm rot="878957" flipH="1">
            <a:off x="3952697" y="5444648"/>
            <a:ext cx="1428941" cy="450767"/>
          </a:xfrm>
          <a:prstGeom prst="homePlat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10.1.0.0/16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 rot="20577638" flipH="1">
            <a:off x="3872132" y="3720545"/>
            <a:ext cx="1428941" cy="450767"/>
          </a:xfrm>
          <a:prstGeom prst="homePlat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10.1.0.0/16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7" name="Manual Operation 6"/>
          <p:cNvSpPr/>
          <p:nvPr/>
        </p:nvSpPr>
        <p:spPr>
          <a:xfrm rot="4175439">
            <a:off x="2825615" y="3688529"/>
            <a:ext cx="943400" cy="145202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483883">
            <a:off x="2651769" y="4061901"/>
            <a:ext cx="132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Consolas"/>
                <a:cs typeface="Consolas"/>
              </a:rPr>
              <a:t>Set </a:t>
            </a:r>
            <a:endParaRPr lang="es-ES_tradnl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pPr algn="ctr"/>
            <a:r>
              <a:rPr lang="es-ES_tradnl" dirty="0" err="1" smtClean="0">
                <a:solidFill>
                  <a:schemeClr val="bg1"/>
                </a:solidFill>
                <a:latin typeface="Consolas"/>
                <a:cs typeface="Consolas"/>
              </a:rPr>
              <a:t>weight</a:t>
            </a:r>
            <a:r>
              <a:rPr lang="es-ES_tradnl" dirty="0" smtClean="0">
                <a:solidFill>
                  <a:schemeClr val="bg1"/>
                </a:solidFill>
                <a:latin typeface="Consolas"/>
                <a:cs typeface="Consolas"/>
              </a:rPr>
              <a:t> 20</a:t>
            </a:r>
            <a:endParaRPr lang="es-ES_tradnl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6" name="Manual Operation 35"/>
          <p:cNvSpPr/>
          <p:nvPr/>
        </p:nvSpPr>
        <p:spPr>
          <a:xfrm rot="6368810">
            <a:off x="2863030" y="4673914"/>
            <a:ext cx="943400" cy="145202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077254">
            <a:off x="2631424" y="5008129"/>
            <a:ext cx="1451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Consolas"/>
                <a:cs typeface="Consolas"/>
              </a:rPr>
              <a:t>Set </a:t>
            </a:r>
            <a:endParaRPr lang="es-ES_tradnl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pPr algn="ctr"/>
            <a:r>
              <a:rPr lang="es-ES_tradnl" dirty="0" err="1" smtClean="0">
                <a:solidFill>
                  <a:schemeClr val="bg1"/>
                </a:solidFill>
                <a:latin typeface="Consolas"/>
                <a:cs typeface="Consolas"/>
              </a:rPr>
              <a:t>Weight</a:t>
            </a:r>
            <a:r>
              <a:rPr lang="es-ES_tradnl" dirty="0" smtClean="0">
                <a:solidFill>
                  <a:schemeClr val="bg1"/>
                </a:solidFill>
                <a:latin typeface="Consolas"/>
                <a:cs typeface="Consolas"/>
              </a:rPr>
              <a:t> 150</a:t>
            </a:r>
            <a:endParaRPr lang="es-ES_tradnl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23" y="5699480"/>
            <a:ext cx="1079333" cy="37280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242780" y="35138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10.1.0.0/16</a:t>
            </a:r>
          </a:p>
        </p:txBody>
      </p:sp>
      <p:sp>
        <p:nvSpPr>
          <p:cNvPr id="39" name="Pentagon 38"/>
          <p:cNvSpPr/>
          <p:nvPr/>
        </p:nvSpPr>
        <p:spPr>
          <a:xfrm rot="16200000" flipH="1">
            <a:off x="5269182" y="4701862"/>
            <a:ext cx="1062104" cy="335393"/>
          </a:xfrm>
          <a:prstGeom prst="homePlat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10.1.0.0/16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88054" y="412174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292934"/>
                </a:solidFill>
              </a:rPr>
              <a:t>Backup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488080" y="595259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292934"/>
                </a:solidFill>
              </a:rPr>
              <a:t>Primario</a:t>
            </a:r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2086984" y="3423382"/>
            <a:ext cx="4410635" cy="2574702"/>
          </a:xfrm>
          <a:custGeom>
            <a:avLst/>
            <a:gdLst>
              <a:gd name="connsiteX0" fmla="*/ 0 w 4410635"/>
              <a:gd name="connsiteY0" fmla="*/ 1363771 h 2574702"/>
              <a:gd name="connsiteX1" fmla="*/ 3937299 w 4410635"/>
              <a:gd name="connsiteY1" fmla="*/ 2547112 h 2574702"/>
              <a:gd name="connsiteX2" fmla="*/ 3948056 w 4410635"/>
              <a:gd name="connsiteY2" fmla="*/ 320279 h 2574702"/>
              <a:gd name="connsiteX3" fmla="*/ 4410635 w 4410635"/>
              <a:gd name="connsiteY3" fmla="*/ 62095 h 257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0635" h="2574702">
                <a:moveTo>
                  <a:pt x="0" y="1363771"/>
                </a:moveTo>
                <a:cubicBezTo>
                  <a:pt x="1639645" y="2042399"/>
                  <a:pt x="3279290" y="2721027"/>
                  <a:pt x="3937299" y="2547112"/>
                </a:cubicBezTo>
                <a:cubicBezTo>
                  <a:pt x="4595308" y="2373197"/>
                  <a:pt x="3869167" y="734448"/>
                  <a:pt x="3948056" y="320279"/>
                </a:cubicBezTo>
                <a:cubicBezTo>
                  <a:pt x="4026945" y="-93891"/>
                  <a:pt x="4218790" y="-15898"/>
                  <a:pt x="4410635" y="62095"/>
                </a:cubicBezTo>
              </a:path>
            </a:pathLst>
          </a:custGeom>
          <a:noFill/>
          <a:ln w="44450" cmpd="sng">
            <a:solidFill>
              <a:srgbClr val="0070C0"/>
            </a:solidFill>
            <a:headEnd type="oval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42416" y="5584300"/>
            <a:ext cx="2324782" cy="11301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42416" y="3667177"/>
            <a:ext cx="2324782" cy="11773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AS-Path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303" y="6513513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358119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charset="2"/>
              <a:buChar char="§"/>
            </a:pPr>
            <a:r>
              <a:rPr lang="en-US" sz="2200" dirty="0" err="1">
                <a:solidFill>
                  <a:srgbClr val="292934"/>
                </a:solidFill>
              </a:rPr>
              <a:t>Incluye</a:t>
            </a:r>
            <a:r>
              <a:rPr lang="en-US" sz="2200" dirty="0">
                <a:solidFill>
                  <a:srgbClr val="292934"/>
                </a:solidFill>
              </a:rPr>
              <a:t> la </a:t>
            </a:r>
            <a:r>
              <a:rPr lang="en-US" sz="2200" dirty="0" err="1">
                <a:solidFill>
                  <a:srgbClr val="292934"/>
                </a:solidFill>
              </a:rPr>
              <a:t>lista</a:t>
            </a:r>
            <a:r>
              <a:rPr lang="en-US" sz="2200" dirty="0">
                <a:solidFill>
                  <a:srgbClr val="292934"/>
                </a:solidFill>
              </a:rPr>
              <a:t> de ASs </a:t>
            </a:r>
            <a:r>
              <a:rPr lang="en-US" sz="2200" dirty="0" err="1">
                <a:solidFill>
                  <a:srgbClr val="292934"/>
                </a:solidFill>
              </a:rPr>
              <a:t>que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atravesó</a:t>
            </a:r>
            <a:r>
              <a:rPr lang="en-US" sz="2200" dirty="0">
                <a:solidFill>
                  <a:srgbClr val="292934"/>
                </a:solidFill>
              </a:rPr>
              <a:t> la </a:t>
            </a:r>
            <a:r>
              <a:rPr lang="en-US" sz="2200" dirty="0" err="1" smtClean="0">
                <a:solidFill>
                  <a:srgbClr val="292934"/>
                </a:solidFill>
              </a:rPr>
              <a:t>ruta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smtClean="0">
                <a:solidFill>
                  <a:srgbClr val="292934"/>
                </a:solidFill>
              </a:rPr>
              <a:t>(</a:t>
            </a:r>
            <a:r>
              <a:rPr lang="en-US" sz="2200" dirty="0" err="1" smtClean="0">
                <a:solidFill>
                  <a:srgbClr val="292934"/>
                </a:solidFill>
              </a:rPr>
              <a:t>Inicialmente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está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vacío</a:t>
            </a:r>
            <a:r>
              <a:rPr lang="en-US" sz="2200" dirty="0" smtClean="0">
                <a:solidFill>
                  <a:srgbClr val="292934"/>
                </a:solidFill>
              </a:rPr>
              <a:t>)</a:t>
            </a:r>
            <a:endParaRPr lang="en-US" sz="22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292934"/>
                </a:solidFill>
              </a:rPr>
              <a:t>Al </a:t>
            </a:r>
            <a:r>
              <a:rPr lang="en-US" sz="2200" dirty="0" err="1">
                <a:solidFill>
                  <a:srgbClr val="292934"/>
                </a:solidFill>
              </a:rPr>
              <a:t>cruzar</a:t>
            </a:r>
            <a:r>
              <a:rPr lang="en-US" sz="2200" dirty="0">
                <a:solidFill>
                  <a:srgbClr val="292934"/>
                </a:solidFill>
              </a:rPr>
              <a:t> un AS se </a:t>
            </a:r>
            <a:r>
              <a:rPr lang="en-US" sz="2200" dirty="0" err="1">
                <a:solidFill>
                  <a:srgbClr val="292934"/>
                </a:solidFill>
              </a:rPr>
              <a:t>inserta</a:t>
            </a:r>
            <a:r>
              <a:rPr lang="en-US" sz="2200" dirty="0">
                <a:solidFill>
                  <a:srgbClr val="292934"/>
                </a:solidFill>
              </a:rPr>
              <a:t> el </a:t>
            </a:r>
            <a:r>
              <a:rPr lang="en-US" sz="2200" dirty="0" smtClean="0">
                <a:solidFill>
                  <a:srgbClr val="292934"/>
                </a:solidFill>
              </a:rPr>
              <a:t>ID del </a:t>
            </a:r>
            <a:r>
              <a:rPr lang="en-US" sz="2200" dirty="0">
                <a:solidFill>
                  <a:srgbClr val="292934"/>
                </a:solidFill>
              </a:rPr>
              <a:t>AS de </a:t>
            </a:r>
            <a:r>
              <a:rPr lang="en-US" sz="2200" dirty="0" err="1">
                <a:solidFill>
                  <a:srgbClr val="292934"/>
                </a:solidFill>
              </a:rPr>
              <a:t>origen</a:t>
            </a:r>
            <a:endParaRPr lang="en-US" sz="22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292934"/>
                </a:solidFill>
              </a:rPr>
              <a:t>Las </a:t>
            </a:r>
            <a:r>
              <a:rPr lang="en-US" sz="2200" dirty="0" err="1">
                <a:solidFill>
                  <a:srgbClr val="292934"/>
                </a:solidFill>
              </a:rPr>
              <a:t>rutas</a:t>
            </a:r>
            <a:r>
              <a:rPr lang="en-US" sz="2200" dirty="0">
                <a:solidFill>
                  <a:srgbClr val="292934"/>
                </a:solidFill>
              </a:rPr>
              <a:t> con el AS local se </a:t>
            </a:r>
            <a:r>
              <a:rPr lang="en-US" sz="2200" dirty="0" err="1">
                <a:solidFill>
                  <a:srgbClr val="292934"/>
                </a:solidFill>
              </a:rPr>
              <a:t>descartan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por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prevención</a:t>
            </a:r>
            <a:r>
              <a:rPr lang="en-US" sz="2200" dirty="0">
                <a:solidFill>
                  <a:srgbClr val="292934"/>
                </a:solidFill>
              </a:rPr>
              <a:t> de loop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sz="2200" dirty="0" smtClean="0">
                <a:solidFill>
                  <a:srgbClr val="292934"/>
                </a:solidFill>
              </a:rPr>
              <a:t>El camino de menor longitud de AS </a:t>
            </a:r>
            <a:r>
              <a:rPr lang="es-ES_tradnl" sz="2200" dirty="0" err="1" smtClean="0">
                <a:solidFill>
                  <a:srgbClr val="292934"/>
                </a:solidFill>
              </a:rPr>
              <a:t>Path</a:t>
            </a:r>
            <a:r>
              <a:rPr lang="es-ES_tradnl" sz="2200" dirty="0" smtClean="0">
                <a:solidFill>
                  <a:srgbClr val="292934"/>
                </a:solidFill>
              </a:rPr>
              <a:t> es preferido</a:t>
            </a:r>
            <a:endParaRPr lang="en-US" sz="2200" dirty="0" smtClean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200" dirty="0" err="1" smtClean="0">
                <a:solidFill>
                  <a:srgbClr val="292934"/>
                </a:solidFill>
              </a:rPr>
              <a:t>Caso</a:t>
            </a:r>
            <a:r>
              <a:rPr lang="en-US" sz="2200" dirty="0" smtClean="0">
                <a:solidFill>
                  <a:srgbClr val="292934"/>
                </a:solidFill>
              </a:rPr>
              <a:t> de </a:t>
            </a:r>
            <a:r>
              <a:rPr lang="en-US" sz="2200" dirty="0" err="1" smtClean="0">
                <a:solidFill>
                  <a:srgbClr val="292934"/>
                </a:solidFill>
              </a:rPr>
              <a:t>uso</a:t>
            </a:r>
            <a:r>
              <a:rPr lang="en-US" sz="2200" dirty="0" smtClean="0">
                <a:solidFill>
                  <a:srgbClr val="292934"/>
                </a:solidFill>
              </a:rPr>
              <a:t>: </a:t>
            </a:r>
            <a:r>
              <a:rPr lang="es-ES_tradnl" sz="2200" dirty="0" smtClean="0">
                <a:solidFill>
                  <a:srgbClr val="292934"/>
                </a:solidFill>
              </a:rPr>
              <a:t>Control de tráfico entrante por CABASE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s-ES_tradnl" sz="2200" dirty="0" smtClean="0">
                <a:solidFill>
                  <a:srgbClr val="292934"/>
                </a:solidFill>
              </a:rPr>
              <a:t>Se altera la longitud del </a:t>
            </a:r>
            <a:r>
              <a:rPr lang="es-ES_tradnl" sz="2200" dirty="0" err="1" smtClean="0">
                <a:solidFill>
                  <a:srgbClr val="292934"/>
                </a:solidFill>
              </a:rPr>
              <a:t>path</a:t>
            </a:r>
            <a:r>
              <a:rPr lang="es-ES_tradnl" sz="2200" dirty="0" smtClean="0">
                <a:solidFill>
                  <a:srgbClr val="292934"/>
                </a:solidFill>
              </a:rPr>
              <a:t> repitiendo el AS propio (</a:t>
            </a:r>
            <a:r>
              <a:rPr lang="es-ES_tradnl" sz="2200" i="1" dirty="0" err="1" smtClean="0">
                <a:solidFill>
                  <a:srgbClr val="292934"/>
                </a:solidFill>
              </a:rPr>
              <a:t>prepend</a:t>
            </a:r>
            <a:r>
              <a:rPr lang="es-ES_tradnl" sz="2200" dirty="0" smtClean="0">
                <a:solidFill>
                  <a:srgbClr val="292934"/>
                </a:solidFill>
              </a:rPr>
              <a:t>)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sz="2200" dirty="0" smtClean="0">
                <a:solidFill>
                  <a:srgbClr val="292934"/>
                </a:solidFill>
              </a:rPr>
              <a:t>Tráfico entrante</a:t>
            </a:r>
            <a:endParaRPr lang="en-US" sz="2200" dirty="0">
              <a:solidFill>
                <a:srgbClr val="292934"/>
              </a:solidFill>
            </a:endParaRPr>
          </a:p>
        </p:txBody>
      </p:sp>
      <p:pic>
        <p:nvPicPr>
          <p:cNvPr id="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35" y="3921351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55343" y="3730105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200</a:t>
            </a:r>
          </a:p>
        </p:txBody>
      </p:sp>
      <p:pic>
        <p:nvPicPr>
          <p:cNvPr id="1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35" y="6177864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55343" y="5658856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300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7111" y="4359631"/>
            <a:ext cx="2324782" cy="1556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59" y="5148610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7111" y="5173516"/>
            <a:ext cx="1011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400" b="1" dirty="0">
                <a:solidFill>
                  <a:srgbClr val="FFFF00"/>
                </a:solidFill>
                <a:latin typeface="Consolas"/>
                <a:cs typeface="Consolas"/>
              </a:rPr>
              <a:t>10.1.0.1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77111" y="4360659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100</a:t>
            </a:r>
          </a:p>
        </p:txBody>
      </p:sp>
      <p:cxnSp>
        <p:nvCxnSpPr>
          <p:cNvPr id="21" name="Straight Connector 20"/>
          <p:cNvCxnSpPr>
            <a:stCxn id="18" idx="0"/>
            <a:endCxn id="8" idx="1"/>
          </p:cNvCxnSpPr>
          <p:nvPr/>
        </p:nvCxnSpPr>
        <p:spPr>
          <a:xfrm flipV="1">
            <a:off x="2852636" y="4100210"/>
            <a:ext cx="3450899" cy="104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2"/>
            <a:endCxn id="13" idx="1"/>
          </p:cNvCxnSpPr>
          <p:nvPr/>
        </p:nvCxnSpPr>
        <p:spPr>
          <a:xfrm>
            <a:off x="2852636" y="5506328"/>
            <a:ext cx="3450899" cy="8503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  <a:endCxn id="13" idx="0"/>
          </p:cNvCxnSpPr>
          <p:nvPr/>
        </p:nvCxnSpPr>
        <p:spPr>
          <a:xfrm>
            <a:off x="6493911" y="4279071"/>
            <a:ext cx="0" cy="18987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Pentagon 31"/>
          <p:cNvSpPr/>
          <p:nvPr/>
        </p:nvSpPr>
        <p:spPr>
          <a:xfrm rot="871129">
            <a:off x="4422600" y="5836162"/>
            <a:ext cx="1224772" cy="45076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10.1.0.0/16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AS-Path 100</a:t>
            </a:r>
          </a:p>
        </p:txBody>
      </p:sp>
      <p:sp>
        <p:nvSpPr>
          <p:cNvPr id="33" name="Pentagon 32"/>
          <p:cNvSpPr/>
          <p:nvPr/>
        </p:nvSpPr>
        <p:spPr>
          <a:xfrm rot="16200000">
            <a:off x="5637343" y="5006838"/>
            <a:ext cx="1537847" cy="33807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10.1.0.0/16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AS-Path </a:t>
            </a:r>
            <a:r>
              <a:rPr lang="en-US" sz="1200" dirty="0" smtClean="0">
                <a:solidFill>
                  <a:srgbClr val="FFFF00"/>
                </a:solidFill>
              </a:rPr>
              <a:t>300 </a:t>
            </a:r>
            <a:r>
              <a:rPr lang="en-US" sz="1200" dirty="0">
                <a:solidFill>
                  <a:srgbClr val="FFFF00"/>
                </a:solidFill>
              </a:rPr>
              <a:t>100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807" y="6170094"/>
            <a:ext cx="1079333" cy="372807"/>
          </a:xfrm>
          <a:prstGeom prst="rect">
            <a:avLst/>
          </a:prstGeom>
        </p:spPr>
      </p:pic>
      <p:sp>
        <p:nvSpPr>
          <p:cNvPr id="26" name="Pentagon 25"/>
          <p:cNvSpPr/>
          <p:nvPr/>
        </p:nvSpPr>
        <p:spPr>
          <a:xfrm rot="20598633">
            <a:off x="4390225" y="4079330"/>
            <a:ext cx="1859171" cy="45076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10.1.0.0/16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AS-Path </a:t>
            </a:r>
            <a:r>
              <a:rPr lang="en-US" sz="1200" dirty="0" smtClean="0">
                <a:solidFill>
                  <a:srgbClr val="FFFF00"/>
                </a:solidFill>
              </a:rPr>
              <a:t> 100 100 100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7" name="Manual Operation 26"/>
          <p:cNvSpPr/>
          <p:nvPr/>
        </p:nvSpPr>
        <p:spPr>
          <a:xfrm rot="15153805">
            <a:off x="3230104" y="4112272"/>
            <a:ext cx="943400" cy="145202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0648696">
            <a:off x="2933341" y="4516196"/>
            <a:ext cx="157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Consolas"/>
                <a:cs typeface="Consolas"/>
              </a:rPr>
              <a:t>Set </a:t>
            </a:r>
            <a:r>
              <a:rPr lang="es-ES_tradnl" dirty="0" err="1" smtClean="0">
                <a:solidFill>
                  <a:schemeClr val="bg1"/>
                </a:solidFill>
                <a:latin typeface="Consolas"/>
                <a:cs typeface="Consolas"/>
              </a:rPr>
              <a:t>Prepend</a:t>
            </a:r>
            <a:endParaRPr lang="es-ES_tradnl" dirty="0">
              <a:solidFill>
                <a:schemeClr val="bg1"/>
              </a:solidFill>
              <a:latin typeface="Consolas"/>
              <a:cs typeface="Consolas"/>
            </a:endParaRPr>
          </a:p>
          <a:p>
            <a:pPr algn="ctr"/>
            <a:r>
              <a:rPr lang="es-ES_tradnl" dirty="0" smtClean="0">
                <a:solidFill>
                  <a:schemeClr val="bg1"/>
                </a:solidFill>
                <a:latin typeface="Consolas"/>
                <a:cs typeface="Consolas"/>
              </a:rPr>
              <a:t>100 100</a:t>
            </a:r>
            <a:endParaRPr lang="es-ES_tradnl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183803" y="3749777"/>
            <a:ext cx="5013063" cy="2546102"/>
          </a:xfrm>
          <a:custGeom>
            <a:avLst/>
            <a:gdLst>
              <a:gd name="connsiteX0" fmla="*/ 5013063 w 5013063"/>
              <a:gd name="connsiteY0" fmla="*/ 141604 h 2546102"/>
              <a:gd name="connsiteX1" fmla="*/ 4313816 w 5013063"/>
              <a:gd name="connsiteY1" fmla="*/ 259938 h 2546102"/>
              <a:gd name="connsiteX2" fmla="*/ 4281543 w 5013063"/>
              <a:gd name="connsiteY2" fmla="*/ 2519044 h 2546102"/>
              <a:gd name="connsiteX3" fmla="*/ 0 w 5013063"/>
              <a:gd name="connsiteY3" fmla="*/ 1303430 h 25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063" h="2546102">
                <a:moveTo>
                  <a:pt x="5013063" y="141604"/>
                </a:moveTo>
                <a:cubicBezTo>
                  <a:pt x="4724399" y="2651"/>
                  <a:pt x="4435736" y="-136302"/>
                  <a:pt x="4313816" y="259938"/>
                </a:cubicBezTo>
                <a:cubicBezTo>
                  <a:pt x="4191896" y="656178"/>
                  <a:pt x="5000512" y="2345129"/>
                  <a:pt x="4281543" y="2519044"/>
                </a:cubicBezTo>
                <a:cubicBezTo>
                  <a:pt x="3562574" y="2692959"/>
                  <a:pt x="1781287" y="1998194"/>
                  <a:pt x="0" y="1303430"/>
                </a:cubicBezTo>
              </a:path>
            </a:pathLst>
          </a:custGeom>
          <a:noFill/>
          <a:ln w="47625">
            <a:solidFill>
              <a:srgbClr val="0070C0"/>
            </a:solidFill>
            <a:headEnd type="oval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2403" y="2833888"/>
            <a:ext cx="2324782" cy="1556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8874" y="6534875"/>
            <a:ext cx="622697" cy="33020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8110" y="1586706"/>
            <a:ext cx="8767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err="1">
                <a:solidFill>
                  <a:srgbClr val="292934"/>
                </a:solidFill>
              </a:rPr>
              <a:t>Por</a:t>
            </a:r>
            <a:r>
              <a:rPr lang="en-US" sz="2000" dirty="0">
                <a:solidFill>
                  <a:srgbClr val="292934"/>
                </a:solidFill>
              </a:rPr>
              <a:t> default </a:t>
            </a:r>
            <a:r>
              <a:rPr lang="en-US" sz="2000" dirty="0" err="1">
                <a:solidFill>
                  <a:srgbClr val="292934"/>
                </a:solidFill>
              </a:rPr>
              <a:t>es</a:t>
            </a:r>
            <a:r>
              <a:rPr lang="en-US" sz="2000" dirty="0">
                <a:solidFill>
                  <a:srgbClr val="292934"/>
                </a:solidFill>
              </a:rPr>
              <a:t> la IP del peer </a:t>
            </a:r>
            <a:r>
              <a:rPr lang="en-US" sz="2000" dirty="0" err="1">
                <a:solidFill>
                  <a:srgbClr val="292934"/>
                </a:solidFill>
              </a:rPr>
              <a:t>eBGP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que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>
                <a:solidFill>
                  <a:srgbClr val="292934"/>
                </a:solidFill>
              </a:rPr>
              <a:t>anuncia</a:t>
            </a:r>
            <a:r>
              <a:rPr lang="en-US" sz="2000" dirty="0">
                <a:solidFill>
                  <a:srgbClr val="292934"/>
                </a:solidFill>
              </a:rPr>
              <a:t> la </a:t>
            </a:r>
            <a:r>
              <a:rPr lang="en-US" sz="2000" dirty="0" err="1">
                <a:solidFill>
                  <a:srgbClr val="292934"/>
                </a:solidFill>
              </a:rPr>
              <a:t>ruta</a:t>
            </a:r>
            <a:endParaRPr lang="en-US" sz="2000" dirty="0">
              <a:solidFill>
                <a:srgbClr val="292934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err="1">
                <a:solidFill>
                  <a:srgbClr val="292934"/>
                </a:solidFill>
              </a:rPr>
              <a:t>Suele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</a:rPr>
              <a:t>reasignarse</a:t>
            </a:r>
            <a:r>
              <a:rPr lang="en-US" sz="2000" dirty="0" smtClean="0">
                <a:solidFill>
                  <a:srgbClr val="292934"/>
                </a:solidFill>
              </a:rPr>
              <a:t> a </a:t>
            </a:r>
            <a:r>
              <a:rPr lang="en-US" sz="2000" dirty="0" err="1" smtClean="0">
                <a:solidFill>
                  <a:srgbClr val="292934"/>
                </a:solidFill>
              </a:rPr>
              <a:t>una</a:t>
            </a:r>
            <a:r>
              <a:rPr lang="en-US" sz="2000" dirty="0" smtClean="0">
                <a:solidFill>
                  <a:srgbClr val="292934"/>
                </a:solidFill>
              </a:rPr>
              <a:t> IP </a:t>
            </a:r>
            <a:r>
              <a:rPr lang="en-US" sz="2000" dirty="0" err="1" smtClean="0">
                <a:solidFill>
                  <a:srgbClr val="292934"/>
                </a:solidFill>
              </a:rPr>
              <a:t>ruteable</a:t>
            </a:r>
            <a:r>
              <a:rPr lang="en-US" sz="2000" dirty="0" smtClean="0">
                <a:solidFill>
                  <a:srgbClr val="292934"/>
                </a:solidFill>
              </a:rPr>
              <a:t> en el AS de </a:t>
            </a:r>
            <a:r>
              <a:rPr lang="en-US" sz="2000" dirty="0" err="1" smtClean="0">
                <a:solidFill>
                  <a:srgbClr val="292934"/>
                </a:solidFill>
              </a:rPr>
              <a:t>destino</a:t>
            </a:r>
            <a:r>
              <a:rPr lang="en-US" sz="2000" dirty="0" smtClean="0">
                <a:solidFill>
                  <a:srgbClr val="292934"/>
                </a:solidFill>
              </a:rPr>
              <a:t> (next-hop-self)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292934"/>
                </a:solidFill>
              </a:rPr>
              <a:t>Se </a:t>
            </a:r>
            <a:r>
              <a:rPr lang="en-US" sz="2000" dirty="0" err="1" smtClean="0">
                <a:solidFill>
                  <a:srgbClr val="292934"/>
                </a:solidFill>
              </a:rPr>
              <a:t>aprende</a:t>
            </a:r>
            <a:r>
              <a:rPr lang="en-US" sz="2000" dirty="0" smtClean="0">
                <a:solidFill>
                  <a:srgbClr val="292934"/>
                </a:solidFill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</a:rPr>
              <a:t>por</a:t>
            </a:r>
            <a:r>
              <a:rPr lang="en-US" sz="2000" dirty="0" smtClean="0">
                <a:solidFill>
                  <a:srgbClr val="292934"/>
                </a:solidFill>
              </a:rPr>
              <a:t> un IGP, </a:t>
            </a:r>
            <a:r>
              <a:rPr lang="es-ES_tradnl" sz="2000" dirty="0" smtClean="0">
                <a:solidFill>
                  <a:srgbClr val="292934"/>
                </a:solidFill>
              </a:rPr>
              <a:t>ruta estática, o red conectada.</a:t>
            </a:r>
            <a:endParaRPr lang="en-US" sz="2000" dirty="0" smtClean="0">
              <a:solidFill>
                <a:srgbClr val="292934"/>
              </a:solidFill>
            </a:endParaRPr>
          </a:p>
        </p:txBody>
      </p:sp>
      <p:pic>
        <p:nvPicPr>
          <p:cNvPr id="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22" y="3622867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35330" y="2834916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200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2403" y="5090401"/>
            <a:ext cx="2324782" cy="1556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22" y="5879380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65955" y="5935197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10.3.0.1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35330" y="5091429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300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9850" y="4063507"/>
            <a:ext cx="2605709" cy="1556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25" y="4852486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93766" y="4877392"/>
            <a:ext cx="1308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smtClean="0">
                <a:solidFill>
                  <a:schemeClr val="bg1"/>
                </a:solidFill>
                <a:latin typeface="Consolas"/>
                <a:cs typeface="Consolas"/>
              </a:rPr>
              <a:t>10.100.0.1/16</a:t>
            </a:r>
            <a:endParaRPr lang="es-ES_tradnl" sz="1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0777" y="4064535"/>
            <a:ext cx="1011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Consolas"/>
                <a:cs typeface="Consolas"/>
              </a:rPr>
              <a:t>AS 100</a:t>
            </a:r>
          </a:p>
        </p:txBody>
      </p:sp>
      <p:cxnSp>
        <p:nvCxnSpPr>
          <p:cNvPr id="21" name="Straight Connector 20"/>
          <p:cNvCxnSpPr>
            <a:stCxn id="18" idx="0"/>
            <a:endCxn id="8" idx="1"/>
          </p:cNvCxnSpPr>
          <p:nvPr/>
        </p:nvCxnSpPr>
        <p:spPr>
          <a:xfrm flipV="1">
            <a:off x="2366300" y="3801726"/>
            <a:ext cx="2517221" cy="105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2"/>
            <a:endCxn id="13" idx="1"/>
          </p:cNvCxnSpPr>
          <p:nvPr/>
        </p:nvCxnSpPr>
        <p:spPr>
          <a:xfrm>
            <a:off x="2366300" y="5210206"/>
            <a:ext cx="2517221" cy="848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  <a:endCxn id="13" idx="0"/>
          </p:cNvCxnSpPr>
          <p:nvPr/>
        </p:nvCxnSpPr>
        <p:spPr>
          <a:xfrm>
            <a:off x="5073898" y="3980587"/>
            <a:ext cx="0" cy="18987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entagon 31"/>
          <p:cNvSpPr/>
          <p:nvPr/>
        </p:nvSpPr>
        <p:spPr>
          <a:xfrm rot="20228989">
            <a:off x="3287686" y="3898968"/>
            <a:ext cx="1305400" cy="58772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FFFF00"/>
                </a:solidFill>
              </a:rPr>
              <a:t>10.100.0.0/16</a:t>
            </a:r>
            <a:endParaRPr lang="en-US" sz="1200" dirty="0">
              <a:solidFill>
                <a:srgbClr val="FFFF00"/>
              </a:solidFill>
            </a:endParaRP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AS-Path 100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NH 10.1.0.1</a:t>
            </a:r>
          </a:p>
        </p:txBody>
      </p:sp>
      <p:sp>
        <p:nvSpPr>
          <p:cNvPr id="33" name="Pentagon 32"/>
          <p:cNvSpPr/>
          <p:nvPr/>
        </p:nvSpPr>
        <p:spPr>
          <a:xfrm rot="5400000">
            <a:off x="4307242" y="4722313"/>
            <a:ext cx="1646041" cy="63841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10.100.0.0/16</a:t>
            </a:r>
            <a:endParaRPr lang="en-US" sz="1200" dirty="0">
              <a:solidFill>
                <a:srgbClr val="FFFF00"/>
              </a:solidFill>
            </a:endParaRP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AS-Path 200 100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NH 10.2.0.1</a:t>
            </a:r>
          </a:p>
        </p:txBody>
      </p:sp>
      <p:pic>
        <p:nvPicPr>
          <p:cNvPr id="23" name="Picture 115" descr="router-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3" y="3160926"/>
            <a:ext cx="380753" cy="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8" idx="0"/>
            <a:endCxn id="23" idx="1"/>
          </p:cNvCxnSpPr>
          <p:nvPr/>
        </p:nvCxnSpPr>
        <p:spPr>
          <a:xfrm flipV="1">
            <a:off x="5073899" y="3339785"/>
            <a:ext cx="837044" cy="283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20367196">
            <a:off x="2461620" y="454989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10.1.0.1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6673440" y="2520337"/>
            <a:ext cx="1929155" cy="752350"/>
          </a:xfrm>
          <a:prstGeom prst="cloudCallout">
            <a:avLst>
              <a:gd name="adj1" fmla="val -60374"/>
              <a:gd name="adj2" fmla="val 52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</a:t>
            </a:r>
            <a:r>
              <a:rPr lang="en-US" sz="1600" dirty="0" err="1" smtClean="0">
                <a:solidFill>
                  <a:schemeClr val="tx1"/>
                </a:solidFill>
              </a:rPr>
              <a:t>conozco</a:t>
            </a:r>
            <a:r>
              <a:rPr lang="en-US" sz="1600" dirty="0" smtClean="0">
                <a:solidFill>
                  <a:schemeClr val="tx1"/>
                </a:solidFill>
              </a:rPr>
              <a:t> 10.1.0.1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6802" y="391741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10.2.0.1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726</TotalTime>
  <Words>2685</Words>
  <Application>Microsoft Macintosh PowerPoint</Application>
  <PresentationFormat>On-screen Show (4:3)</PresentationFormat>
  <Paragraphs>755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Consolas</vt:lpstr>
      <vt:lpstr>Courier New</vt:lpstr>
      <vt:lpstr>Wingdings</vt:lpstr>
      <vt:lpstr>Arial</vt:lpstr>
      <vt:lpstr>Clarity</vt:lpstr>
      <vt:lpstr>Tutorial de BGP</vt:lpstr>
      <vt:lpstr>Objetivos</vt:lpstr>
      <vt:lpstr>Border Gateway Protocol</vt:lpstr>
      <vt:lpstr>Preferencia Qué pasa si conozco la misma red por BGP y OSPF?</vt:lpstr>
      <vt:lpstr>Cuándo usar BGP?</vt:lpstr>
      <vt:lpstr>Atributos</vt:lpstr>
      <vt:lpstr>Weight y Local Preference</vt:lpstr>
      <vt:lpstr>AS-Path</vt:lpstr>
      <vt:lpstr>Next Hop</vt:lpstr>
      <vt:lpstr>Next Hop en red Multiaccess</vt:lpstr>
      <vt:lpstr>Evaluación de métrica Qué pasa si recibo 2 rutas para la misma red por BGP?</vt:lpstr>
      <vt:lpstr>Evaluación de métrica (cont.)</vt:lpstr>
      <vt:lpstr>Evaluación de métrica Ejemplo</vt:lpstr>
      <vt:lpstr>Sesión establecida</vt:lpstr>
      <vt:lpstr>Keepalives</vt:lpstr>
      <vt:lpstr>Anuncio de rutas</vt:lpstr>
      <vt:lpstr>Configuración básica</vt:lpstr>
      <vt:lpstr>Diseño de Backbone en Service Provider Qué interfaces usamos para las conexiones BGP?</vt:lpstr>
      <vt:lpstr>Diseño de SP: Topología física</vt:lpstr>
      <vt:lpstr>Diseño de SP: Ruteo interno</vt:lpstr>
      <vt:lpstr>Diseño de SP: sesiones iBGP</vt:lpstr>
      <vt:lpstr>Repasando… Qué interfaces usamos para las conexiones BGP?</vt:lpstr>
      <vt:lpstr>Redistribución</vt:lpstr>
      <vt:lpstr>Ejemplo de Redistribución de clientes</vt:lpstr>
      <vt:lpstr>Sumarización</vt:lpstr>
      <vt:lpstr>Monitoreo</vt:lpstr>
      <vt:lpstr>Synchronization</vt:lpstr>
      <vt:lpstr>Cliente con único SP</vt:lpstr>
      <vt:lpstr>Cliente con Multihoming</vt:lpstr>
      <vt:lpstr>Cliente con Multihoming (cont.)</vt:lpstr>
      <vt:lpstr>Selección de AS Path</vt:lpstr>
      <vt:lpstr>Selección de AS Path</vt:lpstr>
      <vt:lpstr>Selección de AS Path: regex</vt:lpstr>
      <vt:lpstr>Selección de AS Path: access-list</vt:lpstr>
      <vt:lpstr>Selección de rutas: prefix-list</vt:lpstr>
      <vt:lpstr>Selección de rutas: prefix-list</vt:lpstr>
      <vt:lpstr>Cómo actualizar filtros en BGP</vt:lpstr>
      <vt:lpstr>Route Refresh Cómo sé si el neighbor lo soporta?</vt:lpstr>
      <vt:lpstr>BGP Communities</vt:lpstr>
      <vt:lpstr>BGP Communities</vt:lpstr>
      <vt:lpstr>Route Reflectors</vt:lpstr>
      <vt:lpstr>Confederations</vt:lpstr>
      <vt:lpstr>Configuración típica en CABASE: Miembro</vt:lpstr>
      <vt:lpstr>Configuración típica en CABASE: NAP</vt:lpstr>
      <vt:lpstr>Para más información…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de BGP</dc:title>
  <dc:creator>Patricio Isa Lavalle</dc:creator>
  <cp:lastModifiedBy>Microsoft Office User</cp:lastModifiedBy>
  <cp:revision>110</cp:revision>
  <dcterms:created xsi:type="dcterms:W3CDTF">2015-04-17T01:47:01Z</dcterms:created>
  <dcterms:modified xsi:type="dcterms:W3CDTF">2015-04-20T12:46:21Z</dcterms:modified>
</cp:coreProperties>
</file>