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62" r:id="rId4"/>
    <p:sldId id="263" r:id="rId5"/>
    <p:sldId id="283" r:id="rId6"/>
    <p:sldId id="264" r:id="rId7"/>
    <p:sldId id="265" r:id="rId8"/>
    <p:sldId id="266" r:id="rId9"/>
    <p:sldId id="267" r:id="rId10"/>
    <p:sldId id="268" r:id="rId11"/>
    <p:sldId id="288" r:id="rId12"/>
    <p:sldId id="270" r:id="rId13"/>
    <p:sldId id="271" r:id="rId14"/>
    <p:sldId id="272" r:id="rId15"/>
    <p:sldId id="273" r:id="rId16"/>
    <p:sldId id="274" r:id="rId17"/>
    <p:sldId id="275" r:id="rId18"/>
    <p:sldId id="289" r:id="rId19"/>
    <p:sldId id="290" r:id="rId20"/>
    <p:sldId id="291" r:id="rId21"/>
    <p:sldId id="292" r:id="rId22"/>
    <p:sldId id="284" r:id="rId23"/>
    <p:sldId id="276" r:id="rId24"/>
    <p:sldId id="285" r:id="rId25"/>
    <p:sldId id="286" r:id="rId26"/>
    <p:sldId id="287" r:id="rId27"/>
    <p:sldId id="277" r:id="rId28"/>
    <p:sldId id="278" r:id="rId29"/>
    <p:sldId id="279" r:id="rId30"/>
    <p:sldId id="280" r:id="rId31"/>
    <p:sldId id="281" r:id="rId32"/>
    <p:sldId id="282" r:id="rId33"/>
    <p:sldId id="258" r:id="rId3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2">
          <p15:clr>
            <a:srgbClr val="A4A3A4"/>
          </p15:clr>
        </p15:guide>
        <p15:guide id="2" pos="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54"/>
  </p:normalViewPr>
  <p:slideViewPr>
    <p:cSldViewPr snapToGrid="0" snapToObjects="1" showGuides="1">
      <p:cViewPr varScale="1">
        <p:scale>
          <a:sx n="108" d="100"/>
          <a:sy n="108" d="100"/>
        </p:scale>
        <p:origin x="1768" y="200"/>
      </p:cViewPr>
      <p:guideLst>
        <p:guide orient="horz" pos="4022"/>
        <p:guide pos="36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gcicileo/Documents/Documents/LACNIC/Allocated-by-year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gcicileo/Documents/Documents/LACNIC/Allocated-by-year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gcicileo/Documents/Documents/LACNIC/Allocated-by-year.xlsx" TargetMode="External"/><Relationship Id="rId4" Type="http://schemas.openxmlformats.org/officeDocument/2006/relationships/chartUserShapes" Target="../drawings/drawing3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Allocated IPv4 Addresses (Millions)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174.4</c:v>
                </c:pt>
                <c:pt idx="1">
                  <c:v>168.1</c:v>
                </c:pt>
                <c:pt idx="2">
                  <c:v>203.9</c:v>
                </c:pt>
                <c:pt idx="3">
                  <c:v>203.3</c:v>
                </c:pt>
                <c:pt idx="4">
                  <c:v>189.4</c:v>
                </c:pt>
                <c:pt idx="5">
                  <c:v>248.8</c:v>
                </c:pt>
                <c:pt idx="6">
                  <c:v>201.0</c:v>
                </c:pt>
                <c:pt idx="7">
                  <c:v>114.9</c:v>
                </c:pt>
                <c:pt idx="8">
                  <c:v>65.1</c:v>
                </c:pt>
                <c:pt idx="9">
                  <c:v>63.9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165152"/>
        <c:axId val="2097596704"/>
      </c:lineChart>
      <c:catAx>
        <c:axId val="21471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596704"/>
        <c:crosses val="autoZero"/>
        <c:auto val="1"/>
        <c:lblAlgn val="ctr"/>
        <c:lblOffset val="100"/>
        <c:noMultiLvlLbl val="0"/>
      </c:catAx>
      <c:valAx>
        <c:axId val="20975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1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3567129074175"/>
          <c:y val="0.132728685041301"/>
          <c:w val="0.91051211103795"/>
          <c:h val="0.703909450785573"/>
        </c:manualLayout>
      </c:layout>
      <c:lineChart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Relative Annual Growth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Sheet1!$B$3:$K$3</c:f>
              <c:numCache>
                <c:formatCode>0.00%</c:formatCode>
                <c:ptCount val="10"/>
                <c:pt idx="0">
                  <c:v>0.08</c:v>
                </c:pt>
                <c:pt idx="1">
                  <c:v>0.077</c:v>
                </c:pt>
                <c:pt idx="2">
                  <c:v>0.088</c:v>
                </c:pt>
                <c:pt idx="3">
                  <c:v>0.08</c:v>
                </c:pt>
                <c:pt idx="4">
                  <c:v>0.069</c:v>
                </c:pt>
                <c:pt idx="5">
                  <c:v>0.084</c:v>
                </c:pt>
                <c:pt idx="6">
                  <c:v>0.063</c:v>
                </c:pt>
                <c:pt idx="7">
                  <c:v>0.034</c:v>
                </c:pt>
                <c:pt idx="8">
                  <c:v>0.019</c:v>
                </c:pt>
                <c:pt idx="9">
                  <c:v>0.018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371536"/>
        <c:axId val="-2087769344"/>
      </c:lineChart>
      <c:catAx>
        <c:axId val="209337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769344"/>
        <c:crosses val="autoZero"/>
        <c:auto val="1"/>
        <c:lblAlgn val="ctr"/>
        <c:lblOffset val="100"/>
        <c:noMultiLvlLbl val="0"/>
      </c:catAx>
      <c:valAx>
        <c:axId val="-20877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7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Combinado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RIR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Sheet1!$A$69</c:f>
              <c:strCache>
                <c:ptCount val="1"/>
                <c:pt idx="0">
                  <c:v>APNIC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Sheet1!$B$68:$K$68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Sheet1!$B$69:$K$69</c:f>
              <c:numCache>
                <c:formatCode>General</c:formatCode>
                <c:ptCount val="10"/>
                <c:pt idx="0">
                  <c:v>53.6</c:v>
                </c:pt>
                <c:pt idx="1">
                  <c:v>51.4</c:v>
                </c:pt>
                <c:pt idx="2">
                  <c:v>69.6</c:v>
                </c:pt>
                <c:pt idx="3">
                  <c:v>87.8</c:v>
                </c:pt>
                <c:pt idx="4">
                  <c:v>86.9</c:v>
                </c:pt>
                <c:pt idx="5">
                  <c:v>120.2</c:v>
                </c:pt>
                <c:pt idx="6">
                  <c:v>105.2</c:v>
                </c:pt>
                <c:pt idx="7">
                  <c:v>1.0</c:v>
                </c:pt>
                <c:pt idx="8">
                  <c:v>1.3</c:v>
                </c:pt>
                <c:pt idx="9">
                  <c:v>3.7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Sheet1!$A$70</c:f>
              <c:strCache>
                <c:ptCount val="1"/>
                <c:pt idx="0">
                  <c:v>RIPE NCC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Sheet1!$B$68:$K$68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Sheet1!$B$70:$K$70</c:f>
              <c:numCache>
                <c:formatCode>General</c:formatCode>
                <c:ptCount val="10"/>
                <c:pt idx="0">
                  <c:v>61.2</c:v>
                </c:pt>
                <c:pt idx="1">
                  <c:v>55.0</c:v>
                </c:pt>
                <c:pt idx="2">
                  <c:v>60.7</c:v>
                </c:pt>
                <c:pt idx="3">
                  <c:v>44.0</c:v>
                </c:pt>
                <c:pt idx="4">
                  <c:v>43.4</c:v>
                </c:pt>
                <c:pt idx="5">
                  <c:v>56.0</c:v>
                </c:pt>
                <c:pt idx="6">
                  <c:v>43.1</c:v>
                </c:pt>
                <c:pt idx="7">
                  <c:v>40.0</c:v>
                </c:pt>
                <c:pt idx="8">
                  <c:v>2.0</c:v>
                </c:pt>
                <c:pt idx="9">
                  <c:v>2.5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Sheet1!$A$71</c:f>
              <c:strCache>
                <c:ptCount val="1"/>
                <c:pt idx="0">
                  <c:v>ARIN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Sheet1!$B$68:$K$68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Sheet1!$B$71:$K$71</c:f>
              <c:numCache>
                <c:formatCode>General</c:formatCode>
                <c:ptCount val="10"/>
                <c:pt idx="0">
                  <c:v>47.2</c:v>
                </c:pt>
                <c:pt idx="1">
                  <c:v>46.5</c:v>
                </c:pt>
                <c:pt idx="2">
                  <c:v>53.0</c:v>
                </c:pt>
                <c:pt idx="3">
                  <c:v>57.1</c:v>
                </c:pt>
                <c:pt idx="4">
                  <c:v>41.1</c:v>
                </c:pt>
                <c:pt idx="5">
                  <c:v>45.2</c:v>
                </c:pt>
                <c:pt idx="6">
                  <c:v>23.5</c:v>
                </c:pt>
                <c:pt idx="7">
                  <c:v>45.0</c:v>
                </c:pt>
                <c:pt idx="8">
                  <c:v>26.5</c:v>
                </c:pt>
                <c:pt idx="9">
                  <c:v>26.0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Sheet1!$A$72</c:f>
              <c:strCache>
                <c:ptCount val="1"/>
                <c:pt idx="0">
                  <c:v>LACNIC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Sheet1!$B$68:$K$68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Sheet1!$B$72:$K$72</c:f>
              <c:numCache>
                <c:formatCode>General</c:formatCode>
                <c:ptCount val="10"/>
                <c:pt idx="0">
                  <c:v>10.4</c:v>
                </c:pt>
                <c:pt idx="1">
                  <c:v>10.7</c:v>
                </c:pt>
                <c:pt idx="2">
                  <c:v>14.2</c:v>
                </c:pt>
                <c:pt idx="3">
                  <c:v>12.0</c:v>
                </c:pt>
                <c:pt idx="4">
                  <c:v>10.5</c:v>
                </c:pt>
                <c:pt idx="5">
                  <c:v>13.0</c:v>
                </c:pt>
                <c:pt idx="6">
                  <c:v>24.4</c:v>
                </c:pt>
                <c:pt idx="7">
                  <c:v>21.0</c:v>
                </c:pt>
                <c:pt idx="8">
                  <c:v>28.5</c:v>
                </c:pt>
                <c:pt idx="9">
                  <c:v>19.1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Sheet1!$A$73</c:f>
              <c:strCache>
                <c:ptCount val="1"/>
                <c:pt idx="0">
                  <c:v>AFRINIC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Sheet1!$B$68:$K$68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Sheet1!$B$73:$K$73</c:f>
              <c:numCache>
                <c:formatCode>General</c:formatCode>
                <c:ptCount val="10"/>
                <c:pt idx="0">
                  <c:v>0.9</c:v>
                </c:pt>
                <c:pt idx="1">
                  <c:v>2.6</c:v>
                </c:pt>
                <c:pt idx="2">
                  <c:v>5.5</c:v>
                </c:pt>
                <c:pt idx="3">
                  <c:v>1.6</c:v>
                </c:pt>
                <c:pt idx="4">
                  <c:v>5.9</c:v>
                </c:pt>
                <c:pt idx="5">
                  <c:v>8.5</c:v>
                </c:pt>
                <c:pt idx="6">
                  <c:v>9.2</c:v>
                </c:pt>
                <c:pt idx="7">
                  <c:v>7.9</c:v>
                </c:pt>
                <c:pt idx="8">
                  <c:v>6.8</c:v>
                </c:pt>
                <c:pt idx="9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354320"/>
        <c:axId val="2093767200"/>
      </c:lineChart>
      <c:catAx>
        <c:axId val="20933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67200"/>
        <c:crosses val="autoZero"/>
        <c:auto val="1"/>
        <c:lblAlgn val="ctr"/>
        <c:lblOffset val="100"/>
        <c:noMultiLvlLbl val="0"/>
      </c:catAx>
      <c:valAx>
        <c:axId val="209376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5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0.04834</cdr:x>
      <cdr:y>0.92391</cdr:y>
    </cdr:from>
    <cdr:to>
      <cdr:x>0.28211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822" y="4181578"/>
          <a:ext cx="1923803" cy="34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Fuente:  </a:t>
          </a:r>
          <a:r>
            <a:rPr lang="en-US" sz="1100" dirty="0" err="1" smtClean="0"/>
            <a:t>www.potaroo.net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0.05451</cdr:x>
      <cdr:y>0.92391</cdr:y>
    </cdr:from>
    <cdr:to>
      <cdr:x>0.28828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622" y="4232378"/>
          <a:ext cx="1923803" cy="34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Fuente:  </a:t>
          </a:r>
          <a:r>
            <a:rPr lang="en-US" sz="1100" dirty="0" err="1" smtClean="0"/>
            <a:t>www.potaroo.net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0.92391</cdr:y>
    </cdr:from>
    <cdr:to>
      <cdr:x>0.23377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181578"/>
          <a:ext cx="1923803" cy="34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Fuente:  </a:t>
          </a:r>
          <a:r>
            <a:rPr lang="en-US" sz="1100" dirty="0" err="1" smtClean="0"/>
            <a:t>www.potaroo.net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5E6C8-BF07-2243-9FB6-A268AE9BE793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C754-2A7A-5D4F-BABE-2C74651D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1AB5A-C94D-CB4F-BABC-B6F8B1DBA9CE}" type="datetimeFigureOut">
              <a:rPr lang="en-US" smtClean="0"/>
              <a:t>4/18/15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2BD7-3FC2-6344-AA56-755B9E709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295280" y="754200"/>
            <a:ext cx="5181840" cy="377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504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371600" y="763560"/>
            <a:ext cx="5029200" cy="377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504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29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371600" y="763560"/>
            <a:ext cx="5029200" cy="377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504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43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 </a:t>
            </a:r>
            <a:r>
              <a:rPr lang="en-US" altLang="en-US" b="1">
                <a:ea typeface="ＭＳ Ｐゴシック" charset="-128"/>
              </a:rPr>
              <a:t>policy</a:t>
            </a:r>
            <a:r>
              <a:rPr lang="en-US" altLang="en-US">
                <a:ea typeface="ＭＳ Ｐゴシック" charset="-128"/>
              </a:rPr>
              <a:t> is a set of rules defined by the community. These rules are applied by LACNIC’s resource analysts in order to approve / deny allocations.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Before hitting the reserve limit, policies dictate that allocations are made according to a needs-based set of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3BED9C9A-58FE-6D44-AF48-D5ADBC25CE74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134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MX" altLang="en-US">
              <a:ea typeface="ＭＳ Ｐゴシック" charset="-128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4D3F1330-FCC1-9349-A866-F23270F2FB9D}" type="slidenum">
              <a:rPr lang="es-MX" altLang="en-US" sz="1200"/>
              <a:pPr eaLnBrk="1" hangingPunct="1"/>
              <a:t>26</a:t>
            </a:fld>
            <a:endParaRPr lang="es-MX" altLang="en-US" sz="1200"/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295280" y="754200"/>
            <a:ext cx="5181840" cy="377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504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371600" y="763560"/>
            <a:ext cx="5029200" cy="377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504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44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46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7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00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55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5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6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40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6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742B-605D-3C4B-83C9-7943CE85AED0}" type="datetimeFigureOut">
              <a:rPr lang="es-ES" smtClean="0"/>
              <a:t>18/4/15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8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8277" y="2529092"/>
            <a:ext cx="6768972" cy="1383844"/>
          </a:xfrm>
        </p:spPr>
        <p:txBody>
          <a:bodyPr>
            <a:normAutofit/>
          </a:bodyPr>
          <a:lstStyle/>
          <a:p>
            <a:r>
              <a:rPr lang="es-ES" sz="3500" dirty="0" smtClean="0"/>
              <a:t>Agotamiento de IPv4</a:t>
            </a:r>
            <a:endParaRPr lang="es-ES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3216" y="2344714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475261" y="592248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/>
              <a:t>Guillermo </a:t>
            </a:r>
            <a:r>
              <a:rPr lang="es-ES" dirty="0" err="1" smtClean="0"/>
              <a:t>Cicileo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2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sz="1633"/>
          </a:p>
        </p:txBody>
      </p:sp>
      <p:sp>
        <p:nvSpPr>
          <p:cNvPr id="63" name="TextShape 2"/>
          <p:cNvSpPr txBox="1"/>
          <p:nvPr/>
        </p:nvSpPr>
        <p:spPr>
          <a:xfrm>
            <a:off x="457172" y="1605033"/>
            <a:ext cx="8228763" cy="39773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2903" dirty="0">
                <a:latin typeface="Arial"/>
              </a:rPr>
              <a:t>Cómo se asignan las direcciones</a:t>
            </a:r>
            <a:endParaRPr sz="1633" dirty="0"/>
          </a:p>
          <a:p>
            <a:pPr algn="ctr"/>
            <a:endParaRPr sz="1633" dirty="0"/>
          </a:p>
          <a:p>
            <a:pPr algn="ctr"/>
            <a:r>
              <a:rPr lang="es-AR" sz="2903" dirty="0">
                <a:latin typeface="Arial"/>
              </a:rPr>
              <a:t>en Internet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43588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" y="553720"/>
            <a:ext cx="8971280" cy="57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/>
          <p:cNvPicPr/>
          <p:nvPr/>
        </p:nvPicPr>
        <p:blipFill>
          <a:blip r:embed="rId2"/>
          <a:stretch/>
        </p:blipFill>
        <p:spPr>
          <a:xfrm>
            <a:off x="256343" y="1758512"/>
            <a:ext cx="8739489" cy="4376112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3266">
                <a:latin typeface="Arial"/>
              </a:rPr>
              <a:t>Registros Regionales de Internet</a:t>
            </a:r>
            <a:endParaRPr sz="1633"/>
          </a:p>
        </p:txBody>
      </p:sp>
    </p:spTree>
    <p:extLst>
      <p:ext uri="{BB962C8B-B14F-4D97-AF65-F5344CB8AC3E}">
        <p14:creationId xmlns:p14="http://schemas.microsoft.com/office/powerpoint/2010/main" val="3784699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El agotamiento de </a:t>
            </a:r>
            <a:r>
              <a:rPr lang="es-AR" dirty="0" smtClean="0">
                <a:latin typeface="Arial"/>
              </a:rPr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45000"/>
            </a:pPr>
            <a:r>
              <a:rPr lang="es-AR" sz="2903" dirty="0">
                <a:latin typeface="Arial"/>
              </a:rPr>
              <a:t>A comienzos de 2011, IANA agotó el stock central de direcciones IPv4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En la región de APNIC  se comenzó a utilizar el último /8 desde Abril de 2011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En la región de RIPE se comenzó a utilizar el último /8 el 14 de Septiembre de 2012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En LAC se pasó a la fase 1 de agotamiento en Mayo 2014 y a la fase 2 en Junio 2014 (ahora veremos)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ARIN se encuentra en fase 4 de agotamiento (último /8 desde 24/4/2014), se prevé para comienzos de 2015 no poder satisfacer pedidos (políticas distintas de los demas RIRs) 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AfriNIC es el único registro que contará con direcciones en los proximos </a:t>
            </a:r>
            <a:r>
              <a:rPr lang="es-AR" sz="2540" dirty="0" smtClean="0">
                <a:latin typeface="Arial"/>
              </a:rPr>
              <a:t>años</a:t>
            </a:r>
            <a:endParaRPr lang="es-AR" sz="1633" dirty="0"/>
          </a:p>
        </p:txBody>
      </p:sp>
    </p:spTree>
    <p:extLst>
      <p:ext uri="{BB962C8B-B14F-4D97-AF65-F5344CB8AC3E}">
        <p14:creationId xmlns:p14="http://schemas.microsoft.com/office/powerpoint/2010/main" val="272020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3266">
                <a:latin typeface="Arial"/>
              </a:rPr>
              <a:t>Agotamiento en los RIRs</a:t>
            </a:r>
            <a:endParaRPr sz="1633"/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972143" y="1407796"/>
            <a:ext cx="7322257" cy="45475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639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Por qué virtual agotamiento</a:t>
            </a:r>
            <a:r>
              <a:rPr lang="es-AR" dirty="0" smtClean="0">
                <a:latin typeface="Arial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es-AR" sz="2903" dirty="0">
                <a:latin typeface="Arial"/>
              </a:rPr>
              <a:t>Porque se traspasa un límite inferior a partir del cual empiezan a regir políticas restrictivas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Antes: asignación en base a necesidad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Tamaño organización, justificación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Ahora: máximo fijo de /22 (1024 direcciones)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Sin importar qué organización es, cuánto cubre, </a:t>
            </a:r>
            <a:r>
              <a:rPr lang="es-AR" sz="2540" dirty="0" smtClean="0">
                <a:latin typeface="Arial"/>
              </a:rPr>
              <a:t>etc</a:t>
            </a:r>
            <a:endParaRPr lang="es-AR" sz="1633" dirty="0"/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3266">
                <a:latin typeface="Arial"/>
              </a:rPr>
              <a:t>Región de APNIC</a:t>
            </a:r>
            <a:endParaRPr sz="1633"/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829440" y="1244520"/>
            <a:ext cx="7464960" cy="476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3266">
                <a:latin typeface="Arial"/>
              </a:rPr>
              <a:t>Región de RIPE NCC</a:t>
            </a:r>
            <a:endParaRPr sz="1633"/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1025371" y="1167781"/>
            <a:ext cx="7050240" cy="476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Asignaciones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dirty="0" err="1" smtClean="0"/>
              <a:t>ño</a:t>
            </a:r>
            <a:r>
              <a:rPr lang="en-US" dirty="0" smtClean="0"/>
              <a:t> (total)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36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3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4833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9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/>
              </a:rPr>
              <a:t>La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falta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/>
              </a:rPr>
              <a:t>direcciones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</a:pPr>
            <a:r>
              <a:rPr lang="en-GB" sz="2903" dirty="0" err="1">
                <a:solidFill>
                  <a:srgbClr val="000000"/>
                </a:solidFill>
                <a:latin typeface="Arial"/>
              </a:rPr>
              <a:t>Inicialmente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dividió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el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direccionamiento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:</a:t>
            </a:r>
            <a:endParaRPr lang="en-GB" sz="1633" dirty="0"/>
          </a:p>
          <a:p>
            <a:pPr lvl="1">
              <a:lnSpc>
                <a:spcPct val="97000"/>
              </a:lnSpc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Clase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A (2^24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nodos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, 16777216 IPs)‏</a:t>
            </a:r>
            <a:endParaRPr lang="en-GB" sz="1633" dirty="0"/>
          </a:p>
          <a:p>
            <a:pPr lvl="1">
              <a:lnSpc>
                <a:spcPct val="97000"/>
              </a:lnSpc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Clase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B (2^16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nodos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, 65536 IPs)‏</a:t>
            </a:r>
            <a:endParaRPr lang="en-GB" sz="1633" dirty="0"/>
          </a:p>
          <a:p>
            <a:pPr lvl="1">
              <a:lnSpc>
                <a:spcPct val="97000"/>
              </a:lnSpc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Clase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C (2^8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nodos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e.d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. 256 IPs)‏</a:t>
            </a:r>
            <a:endParaRPr lang="en-GB" sz="1633" dirty="0"/>
          </a:p>
          <a:p>
            <a:pPr lvl="1">
              <a:lnSpc>
                <a:spcPct val="97000"/>
              </a:lnSpc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Otras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especiales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(multicast,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reservadas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)‏</a:t>
            </a:r>
            <a:endParaRPr lang="en-GB" sz="1633" dirty="0"/>
          </a:p>
          <a:p>
            <a:pPr>
              <a:lnSpc>
                <a:spcPct val="97000"/>
              </a:lnSpc>
            </a:pPr>
            <a:r>
              <a:rPr lang="en-GB" sz="2903" dirty="0" err="1">
                <a:solidFill>
                  <a:srgbClr val="000000"/>
                </a:solidFill>
                <a:latin typeface="Arial"/>
              </a:rPr>
              <a:t>Distribución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muy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ineficiente</a:t>
            </a:r>
            <a:endParaRPr lang="en-GB" sz="1633" dirty="0"/>
          </a:p>
          <a:p>
            <a:pPr>
              <a:lnSpc>
                <a:spcPct val="97000"/>
              </a:lnSpc>
            </a:pPr>
            <a:r>
              <a:rPr lang="en-GB" sz="2903" dirty="0" err="1">
                <a:solidFill>
                  <a:srgbClr val="000000"/>
                </a:solidFill>
                <a:latin typeface="Arial"/>
              </a:rPr>
              <a:t>Adicionalmente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, los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llegaron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primero,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obtuvieron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mayor </a:t>
            </a:r>
            <a:r>
              <a:rPr lang="en-GB" sz="2903" dirty="0" err="1">
                <a:solidFill>
                  <a:srgbClr val="000000"/>
                </a:solidFill>
                <a:latin typeface="Arial"/>
              </a:rPr>
              <a:t>cantidad</a:t>
            </a:r>
            <a:r>
              <a:rPr lang="en-GB" sz="2903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2903" dirty="0" err="1" smtClean="0">
                <a:solidFill>
                  <a:srgbClr val="000000"/>
                </a:solidFill>
                <a:latin typeface="Arial"/>
              </a:rPr>
              <a:t>recursos</a:t>
            </a:r>
            <a:endParaRPr lang="en-GB" sz="1633" dirty="0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Agotamiento</a:t>
            </a:r>
            <a:r>
              <a:rPr lang="en-US" dirty="0"/>
              <a:t> de IPv4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30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8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Tasa</a:t>
            </a:r>
            <a:r>
              <a:rPr lang="en-US" dirty="0" smtClean="0"/>
              <a:t> de </a:t>
            </a:r>
            <a:r>
              <a:rPr lang="en-US" dirty="0" err="1" smtClean="0"/>
              <a:t>asignaci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endParaRPr lang="en-US" dirty="0"/>
          </a:p>
        </p:txBody>
      </p:sp>
      <p:pic>
        <p:nvPicPr>
          <p:cNvPr id="4" name="Content Placeholder 3" descr="Rir-rate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6" y="1417638"/>
            <a:ext cx="6605080" cy="5284065"/>
          </a:xfrm>
        </p:spPr>
      </p:pic>
      <p:sp>
        <p:nvSpPr>
          <p:cNvPr id="5" name="TextBox 4"/>
          <p:cNvSpPr txBox="1"/>
          <p:nvPr/>
        </p:nvSpPr>
        <p:spPr>
          <a:xfrm>
            <a:off x="332511" y="6463145"/>
            <a:ext cx="1923803" cy="3443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Fuente:  </a:t>
            </a:r>
            <a:r>
              <a:rPr lang="en-US" sz="1100" dirty="0" err="1" smtClean="0"/>
              <a:t>www.potaroo.net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214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altLang="en-US" sz="3600" b="1" dirty="0">
                <a:ea typeface="ＭＳ Ｐゴシック" charset="-128"/>
              </a:rPr>
              <a:t>Políticas </a:t>
            </a:r>
            <a:r>
              <a:rPr lang="es-UY" altLang="en-US" sz="3600" b="1" dirty="0" smtClean="0">
                <a:ea typeface="ＭＳ Ｐゴシック" charset="-128"/>
              </a:rPr>
              <a:t>para el agotamiento de IPv4</a:t>
            </a:r>
            <a:endParaRPr lang="es-UY" altLang="en-US" sz="3600" b="1" dirty="0">
              <a:latin typeface="FoundryMonoline-Regular" charset="0"/>
              <a:ea typeface="ＭＳ Ｐゴシック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UY" altLang="en-US" sz="2400">
                <a:ea typeface="ＭＳ Ｐゴシック" charset="-128"/>
              </a:rPr>
              <a:t>El manejo de este espacio IPv4 es mediante políticas</a:t>
            </a:r>
          </a:p>
          <a:p>
            <a:pPr lvl="1" eaLnBrk="1" hangingPunct="1"/>
            <a:r>
              <a:rPr lang="es-UY" altLang="en-US" sz="2400">
                <a:ea typeface="ＭＳ Ｐゴシック" charset="-128"/>
              </a:rPr>
              <a:t>Estas políticas son propuestas y aprobadas por la comunidad a través de procesos </a:t>
            </a:r>
            <a:r>
              <a:rPr lang="es-UY" altLang="en-US" sz="2400" b="1">
                <a:ea typeface="ＭＳ Ｐゴシック" charset="-128"/>
              </a:rPr>
              <a:t>bottom-up</a:t>
            </a:r>
          </a:p>
          <a:p>
            <a:pPr lvl="1" eaLnBrk="1" hangingPunct="1"/>
            <a:r>
              <a:rPr lang="es-UY" altLang="en-US" sz="2400">
                <a:ea typeface="ＭＳ Ｐゴシック" charset="-128"/>
              </a:rPr>
              <a:t>LACNIC aplica estas políticas en el manejo de los recursos</a:t>
            </a:r>
          </a:p>
          <a:p>
            <a:pPr lvl="1" eaLnBrk="1" hangingPunct="1"/>
            <a:endParaRPr lang="es-UY" altLang="en-US" sz="2400">
              <a:ea typeface="ＭＳ Ｐゴシック" charset="-128"/>
            </a:endParaRPr>
          </a:p>
          <a:p>
            <a:pPr eaLnBrk="1" hangingPunct="1"/>
            <a:r>
              <a:rPr lang="es-UY" altLang="en-US" sz="2400">
                <a:ea typeface="ＭＳ Ｐゴシック" charset="-128"/>
              </a:rPr>
              <a:t>Antes del agotamiento de direcciones en nuestra región, el espacio remanente será asignado de acuerdo a los siguientes criterios</a:t>
            </a:r>
          </a:p>
          <a:p>
            <a:pPr eaLnBrk="1" hangingPunct="1">
              <a:buFont typeface="Arial" charset="0"/>
              <a:buNone/>
            </a:pPr>
            <a:endParaRPr lang="es-UY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303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Fases en </a:t>
            </a:r>
            <a:r>
              <a:rPr lang="es-AR" dirty="0" smtClean="0">
                <a:latin typeface="Arial"/>
              </a:rPr>
              <a:t>LACNIC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45000"/>
            </a:pPr>
            <a:r>
              <a:rPr lang="es-AR" sz="2903" dirty="0">
                <a:latin typeface="Arial"/>
              </a:rPr>
              <a:t>Se dividió en fases el período de agotamiento: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Fase 0: la etapa previa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Fase 1: a partir de llegar a un /9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Políticas mas restrictivas, pero sin limitación de tamaño de asignación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Fase 2: a partir de llegar a un /10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Límite máximo de un /22 por organización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Fase 3: al llegar a un /11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Sólo se asignarán a organizaciones que no tuvieran </a:t>
            </a:r>
            <a:r>
              <a:rPr lang="es-AR" sz="2540" dirty="0" smtClean="0">
                <a:latin typeface="Arial"/>
              </a:rPr>
              <a:t>antes</a:t>
            </a:r>
            <a:endParaRPr lang="es-AR" sz="1633" dirty="0"/>
          </a:p>
        </p:txBody>
      </p:sp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549275"/>
            <a:ext cx="8640762" cy="525463"/>
          </a:xfrm>
        </p:spPr>
        <p:txBody>
          <a:bodyPr>
            <a:noAutofit/>
          </a:bodyPr>
          <a:lstStyle/>
          <a:p>
            <a:pPr eaLnBrk="1" hangingPunct="1"/>
            <a:r>
              <a:rPr lang="es-UY" altLang="en-US" sz="3600" b="1" dirty="0">
                <a:ea typeface="ＭＳ Ｐゴシック" charset="-128"/>
              </a:rPr>
              <a:t>Políticas de agotamiento (etapas)</a:t>
            </a:r>
            <a:endParaRPr lang="es-UY" altLang="en-US" sz="3600" b="1" dirty="0">
              <a:latin typeface="FoundryMonoline-Regular" charset="0"/>
              <a:ea typeface="ＭＳ Ｐゴシック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319213"/>
            <a:ext cx="8229600" cy="5157787"/>
          </a:xfrm>
        </p:spPr>
        <p:txBody>
          <a:bodyPr/>
          <a:lstStyle/>
          <a:p>
            <a:pPr eaLnBrk="1" hangingPunct="1"/>
            <a:r>
              <a:rPr lang="es-UY" altLang="en-US" sz="2400">
                <a:ea typeface="ＭＳ Ｐゴシック" charset="-128"/>
              </a:rPr>
              <a:t>Cuando el espacio libre de LACNIC alcance el equivalente a </a:t>
            </a:r>
            <a:r>
              <a:rPr lang="es-UY" altLang="en-US" sz="2400" b="1">
                <a:ea typeface="ＭＳ Ｐゴシック" charset="-128"/>
              </a:rPr>
              <a:t>un /10 </a:t>
            </a:r>
            <a:r>
              <a:rPr lang="es-UY" altLang="en-US" sz="2400">
                <a:ea typeface="ＭＳ Ｐゴシック" charset="-128"/>
              </a:rPr>
              <a:t>(~4.2 millones de direcciones), </a:t>
            </a:r>
            <a:br>
              <a:rPr lang="es-UY" altLang="en-US" sz="2400">
                <a:ea typeface="ＭＳ Ｐゴシック" charset="-128"/>
              </a:rPr>
            </a:br>
            <a:r>
              <a:rPr lang="es-UY" altLang="en-US" sz="2400">
                <a:ea typeface="ＭＳ Ｐゴシック" charset="-128"/>
              </a:rPr>
              <a:t>la siguiente política de asignación entra en funcionamiento</a:t>
            </a:r>
          </a:p>
          <a:p>
            <a:pPr eaLnBrk="1" hangingPunct="1"/>
            <a:r>
              <a:rPr lang="es-UY" altLang="en-US" sz="2400">
                <a:ea typeface="ＭＳ Ｐゴシック" charset="-128"/>
              </a:rPr>
              <a:t>Estas son las etapas cuando se alcance este límite</a:t>
            </a:r>
          </a:p>
          <a:p>
            <a:pPr lvl="1" eaLnBrk="1" hangingPunct="1"/>
            <a:r>
              <a:rPr lang="es-UY" altLang="en-US" sz="2200" i="1">
                <a:ea typeface="ＭＳ Ｐゴシック" charset="-128"/>
              </a:rPr>
              <a:t>Periodo soft-landing</a:t>
            </a:r>
          </a:p>
          <a:p>
            <a:pPr lvl="1" eaLnBrk="1" hangingPunct="1"/>
            <a:r>
              <a:rPr lang="es-UY" altLang="en-US" sz="2200" i="1">
                <a:ea typeface="ＭＳ Ｐゴシック" charset="-128"/>
              </a:rPr>
              <a:t>Recursos para nuevos entrantes</a:t>
            </a:r>
          </a:p>
          <a:p>
            <a:pPr lvl="1" eaLnBrk="1" hangingPunct="1"/>
            <a:r>
              <a:rPr lang="es-UY" altLang="en-US" sz="2200" i="1">
                <a:ea typeface="ＭＳ Ｐゴシック" charset="-128"/>
              </a:rPr>
              <a:t>Agotamiento final</a:t>
            </a:r>
            <a:endParaRPr lang="es-UY" altLang="en-US" sz="2200">
              <a:ea typeface="ＭＳ Ｐゴシック" charset="-128"/>
            </a:endParaRPr>
          </a:p>
          <a:p>
            <a:pPr eaLnBrk="1" hangingPunct="1"/>
            <a:r>
              <a:rPr lang="es-UY" altLang="en-US" sz="2400">
                <a:ea typeface="ＭＳ Ｐゴシック" charset="-128"/>
              </a:rPr>
              <a:t>Los criterios de asignación IPv4 ya no serán basados en las necesidades</a:t>
            </a:r>
          </a:p>
          <a:p>
            <a:pPr lvl="1" eaLnBrk="1" hangingPunct="1"/>
            <a:r>
              <a:rPr lang="es-UY" altLang="en-US" sz="2000" i="1">
                <a:ea typeface="ＭＳ Ｐゴシック" charset="-128"/>
              </a:rPr>
              <a:t>Incluso si una organización justifica la necesidad, solamente un bloque de tamaño fijo le será asignado</a:t>
            </a:r>
          </a:p>
        </p:txBody>
      </p:sp>
    </p:spTree>
    <p:extLst>
      <p:ext uri="{BB962C8B-B14F-4D97-AF65-F5344CB8AC3E}">
        <p14:creationId xmlns:p14="http://schemas.microsoft.com/office/powerpoint/2010/main" val="13746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768350"/>
            <a:ext cx="8640762" cy="603250"/>
          </a:xfrm>
        </p:spPr>
        <p:txBody>
          <a:bodyPr>
            <a:noAutofit/>
          </a:bodyPr>
          <a:lstStyle/>
          <a:p>
            <a:pPr eaLnBrk="1" hangingPunct="1"/>
            <a:r>
              <a:rPr lang="es-UY" altLang="en-US" sz="3600" b="1" dirty="0">
                <a:ea typeface="ＭＳ Ｐゴシック" charset="-128"/>
              </a:rPr>
              <a:t>Soft Landing</a:t>
            </a:r>
            <a:endParaRPr lang="es-UY" altLang="en-US" sz="3600" b="1" dirty="0">
              <a:latin typeface="FoundryMonoline-Regular" charset="0"/>
              <a:ea typeface="ＭＳ Ｐゴシック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20150" cy="4103687"/>
          </a:xfrm>
        </p:spPr>
        <p:txBody>
          <a:bodyPr/>
          <a:lstStyle/>
          <a:p>
            <a:pPr eaLnBrk="1" hangingPunct="1"/>
            <a:r>
              <a:rPr lang="es-UY" altLang="en-US" sz="2400">
                <a:ea typeface="ＭＳ Ｐゴシック" charset="-128"/>
              </a:rPr>
              <a:t>El primer período es el denominado </a:t>
            </a:r>
            <a:r>
              <a:rPr lang="es-UY" altLang="en-US" sz="2400" i="1">
                <a:ea typeface="ＭＳ Ｐゴシック" charset="-128"/>
              </a:rPr>
              <a:t>soft-landing </a:t>
            </a:r>
          </a:p>
          <a:p>
            <a:pPr lvl="1" eaLnBrk="1" hangingPunct="1"/>
            <a:r>
              <a:rPr lang="es-UY" altLang="en-US" sz="2000" i="1">
                <a:ea typeface="ＭＳ Ｐゴシック" charset="-128"/>
              </a:rPr>
              <a:t>Un bloque</a:t>
            </a:r>
            <a:r>
              <a:rPr lang="es-UY" altLang="en-US" sz="2000">
                <a:ea typeface="ＭＳ Ｐゴシック" charset="-128"/>
              </a:rPr>
              <a:t> /11 estará disponible para este período</a:t>
            </a:r>
          </a:p>
          <a:p>
            <a:pPr eaLnBrk="1" hangingPunct="1"/>
            <a:r>
              <a:rPr lang="es-UY" altLang="en-US" sz="2400">
                <a:ea typeface="ＭＳ Ｐゴシック" charset="-128"/>
              </a:rPr>
              <a:t>Organizaciones</a:t>
            </a:r>
            <a:r>
              <a:rPr lang="es-UY" altLang="en-US" sz="2400" b="1">
                <a:ea typeface="ＭＳ Ｐゴシック" charset="-128"/>
              </a:rPr>
              <a:t> </a:t>
            </a:r>
            <a:r>
              <a:rPr lang="es-UY" altLang="en-US" sz="2400">
                <a:solidFill>
                  <a:srgbClr val="31859C"/>
                </a:solidFill>
                <a:ea typeface="ＭＳ Ｐゴシック" charset="-128"/>
              </a:rPr>
              <a:t>nuevas o existentes </a:t>
            </a:r>
            <a:r>
              <a:rPr lang="es-UY" altLang="en-US" sz="2400">
                <a:ea typeface="ＭＳ Ｐゴシック" charset="-128"/>
              </a:rPr>
              <a:t>podrán obtener prefijos </a:t>
            </a:r>
            <a:r>
              <a:rPr lang="es-UY" altLang="en-US" sz="2400">
                <a:solidFill>
                  <a:srgbClr val="31859C"/>
                </a:solidFill>
                <a:ea typeface="ＭＳ Ｐゴシック" charset="-128"/>
              </a:rPr>
              <a:t>de hasta un /22 cada seis meses </a:t>
            </a:r>
            <a:r>
              <a:rPr lang="es-UY" altLang="en-US" sz="2400">
                <a:ea typeface="ＭＳ Ｐゴシック" charset="-128"/>
              </a:rPr>
              <a:t>si es justificado apropiadamente</a:t>
            </a:r>
          </a:p>
          <a:p>
            <a:pPr lvl="1" eaLnBrk="1" hangingPunct="1"/>
            <a:r>
              <a:rPr lang="es-UY" altLang="en-US" sz="2400">
                <a:ea typeface="ＭＳ Ｐゴシック" charset="-128"/>
              </a:rPr>
              <a:t>Esto significa</a:t>
            </a:r>
          </a:p>
          <a:p>
            <a:pPr lvl="2" eaLnBrk="1" hangingPunct="1"/>
            <a:r>
              <a:rPr lang="es-UY" altLang="en-US">
                <a:solidFill>
                  <a:srgbClr val="000000"/>
                </a:solidFill>
                <a:ea typeface="ＭＳ Ｐゴシック" charset="-128"/>
              </a:rPr>
              <a:t>Habrá 1024 bloques disponibles</a:t>
            </a:r>
          </a:p>
          <a:p>
            <a:pPr lvl="2" eaLnBrk="1" hangingPunct="1"/>
            <a:r>
              <a:rPr lang="es-UY" altLang="en-US">
                <a:solidFill>
                  <a:srgbClr val="000000"/>
                </a:solidFill>
                <a:ea typeface="ＭＳ Ｐゴシック" charset="-128"/>
              </a:rPr>
              <a:t>Máximo un /22 (1024 direcciones) cada seis meses</a:t>
            </a:r>
          </a:p>
        </p:txBody>
      </p:sp>
    </p:spTree>
    <p:extLst>
      <p:ext uri="{BB962C8B-B14F-4D97-AF65-F5344CB8AC3E}">
        <p14:creationId xmlns:p14="http://schemas.microsoft.com/office/powerpoint/2010/main" val="57213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768350"/>
            <a:ext cx="8640762" cy="603250"/>
          </a:xfrm>
        </p:spPr>
        <p:txBody>
          <a:bodyPr>
            <a:noAutofit/>
          </a:bodyPr>
          <a:lstStyle/>
          <a:p>
            <a:pPr eaLnBrk="1" hangingPunct="1"/>
            <a:r>
              <a:rPr lang="es-UY" altLang="en-US" sz="3600" b="1" dirty="0">
                <a:ea typeface="ＭＳ Ｐゴシック" charset="-128"/>
              </a:rPr>
              <a:t>Nuevos entrantes</a:t>
            </a:r>
            <a:endParaRPr lang="es-UY" altLang="en-US" sz="3600" b="1" dirty="0">
              <a:latin typeface="FoundryMonoline-Regular" charset="0"/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28775"/>
            <a:ext cx="8820150" cy="3960813"/>
          </a:xfrm>
        </p:spPr>
        <p:txBody>
          <a:bodyPr>
            <a:normAutofit/>
          </a:bodyPr>
          <a:lstStyle/>
          <a:p>
            <a:pPr eaLnBrk="1" hangingPunct="1"/>
            <a:r>
              <a:rPr lang="es-UY" altLang="en-US" sz="2800">
                <a:ea typeface="ＭＳ Ｐゴシック" charset="-128"/>
              </a:rPr>
              <a:t>Luego de agotado este pool destinado a la fase de </a:t>
            </a:r>
            <a:r>
              <a:rPr lang="es-UY" altLang="en-US" sz="2800" i="1">
                <a:ea typeface="ＭＳ Ｐゴシック" charset="-128"/>
              </a:rPr>
              <a:t>soft-landing</a:t>
            </a:r>
            <a:r>
              <a:rPr lang="es-UY" altLang="en-US" sz="2800">
                <a:ea typeface="ＭＳ Ｐゴシック" charset="-128"/>
              </a:rPr>
              <a:t>, un segundo bloque /11 estará disponible exclusivamente para los nuevos entrantes al mercado</a:t>
            </a:r>
          </a:p>
          <a:p>
            <a:pPr eaLnBrk="1" hangingPunct="1"/>
            <a:endParaRPr lang="es-UY" altLang="en-US" sz="2800">
              <a:ea typeface="ＭＳ Ｐゴシック" charset="-128"/>
            </a:endParaRPr>
          </a:p>
          <a:p>
            <a:pPr eaLnBrk="1" hangingPunct="1"/>
            <a:r>
              <a:rPr lang="es-UY" altLang="en-US" sz="2800">
                <a:ea typeface="ＭＳ Ｐゴシック" charset="-128"/>
              </a:rPr>
              <a:t>Cada </a:t>
            </a:r>
            <a:r>
              <a:rPr lang="es-UY" altLang="en-US" sz="2800">
                <a:solidFill>
                  <a:srgbClr val="31859C"/>
                </a:solidFill>
                <a:ea typeface="ＭＳ Ｐゴシック" charset="-128"/>
              </a:rPr>
              <a:t>nueva organización </a:t>
            </a:r>
            <a:r>
              <a:rPr lang="es-UY" altLang="en-US" sz="2800">
                <a:ea typeface="ＭＳ Ｐゴシック" charset="-128"/>
              </a:rPr>
              <a:t>podrá solicitar </a:t>
            </a:r>
            <a:r>
              <a:rPr lang="es-UY" altLang="en-US" sz="2800">
                <a:solidFill>
                  <a:srgbClr val="31859C"/>
                </a:solidFill>
                <a:ea typeface="ＭＳ Ｐゴシック" charset="-128"/>
              </a:rPr>
              <a:t>hasta un /22</a:t>
            </a:r>
          </a:p>
          <a:p>
            <a:pPr lvl="1" eaLnBrk="1" hangingPunct="1"/>
            <a:r>
              <a:rPr lang="es-UY" altLang="en-US">
                <a:solidFill>
                  <a:srgbClr val="17375E"/>
                </a:solidFill>
                <a:ea typeface="ＭＳ Ｐゴシック" charset="-128"/>
              </a:rPr>
              <a:t>ISP = /22</a:t>
            </a:r>
          </a:p>
          <a:p>
            <a:pPr lvl="1" eaLnBrk="1" hangingPunct="1"/>
            <a:r>
              <a:rPr lang="es-UY" altLang="en-US">
                <a:solidFill>
                  <a:srgbClr val="17375E"/>
                </a:solidFill>
                <a:ea typeface="ＭＳ Ｐゴシック" charset="-128"/>
              </a:rPr>
              <a:t>End Users = entre un  /24 y un /22</a:t>
            </a:r>
          </a:p>
        </p:txBody>
      </p:sp>
    </p:spTree>
    <p:extLst>
      <p:ext uri="{BB962C8B-B14F-4D97-AF65-F5344CB8AC3E}">
        <p14:creationId xmlns:p14="http://schemas.microsoft.com/office/powerpoint/2010/main" val="46115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218790" y="829800"/>
            <a:ext cx="6635520" cy="4976640"/>
          </a:xfrm>
          <a:prstGeom prst="rect">
            <a:avLst/>
          </a:prstGeom>
          <a:ln>
            <a:noFill/>
          </a:ln>
        </p:spPr>
      </p:pic>
      <p:sp>
        <p:nvSpPr>
          <p:cNvPr id="147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3266">
                <a:latin typeface="Arial"/>
              </a:rPr>
              <a:t>Agotamiento en LACNIC</a:t>
            </a:r>
            <a:endParaRPr sz="1633"/>
          </a:p>
        </p:txBody>
      </p:sp>
      <p:sp>
        <p:nvSpPr>
          <p:cNvPr id="148" name="TextShape 2"/>
          <p:cNvSpPr txBox="1"/>
          <p:nvPr/>
        </p:nvSpPr>
        <p:spPr>
          <a:xfrm>
            <a:off x="6220800" y="2377653"/>
            <a:ext cx="2709444" cy="201621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s-AR" sz="1633" dirty="0">
                <a:latin typeface="Arial"/>
              </a:rPr>
              <a:t>Al </a:t>
            </a:r>
            <a:r>
              <a:rPr lang="es-AR" sz="1633" dirty="0" smtClean="0">
                <a:latin typeface="Arial"/>
              </a:rPr>
              <a:t>18</a:t>
            </a:r>
            <a:r>
              <a:rPr lang="es-AR" sz="1633" dirty="0" smtClean="0">
                <a:latin typeface="Arial"/>
              </a:rPr>
              <a:t>/4/2015:</a:t>
            </a:r>
            <a:endParaRPr sz="1633" dirty="0"/>
          </a:p>
          <a:p>
            <a:pPr algn="ctr"/>
            <a:endParaRPr sz="1633" dirty="0"/>
          </a:p>
          <a:p>
            <a:pPr algn="ctr"/>
            <a:r>
              <a:rPr lang="es-AR" sz="2177" dirty="0" smtClean="0">
                <a:latin typeface="Arial"/>
              </a:rPr>
              <a:t>0.18 </a:t>
            </a:r>
            <a:r>
              <a:rPr lang="es-AR" sz="2177" dirty="0">
                <a:latin typeface="Arial"/>
              </a:rPr>
              <a:t>/8s</a:t>
            </a:r>
            <a:endParaRPr sz="1633" dirty="0"/>
          </a:p>
          <a:p>
            <a:pPr algn="ctr"/>
            <a:endParaRPr sz="2177" dirty="0">
              <a:latin typeface="Arial"/>
            </a:endParaRPr>
          </a:p>
          <a:p>
            <a:pPr algn="ctr"/>
            <a:r>
              <a:rPr lang="en-US" sz="2177" dirty="0">
                <a:latin typeface="Arial"/>
              </a:rPr>
              <a:t>3059712</a:t>
            </a:r>
            <a:endParaRPr sz="2177" dirty="0">
              <a:latin typeface="Arial"/>
            </a:endParaRPr>
          </a:p>
          <a:p>
            <a:pPr algn="ctr"/>
            <a:r>
              <a:rPr lang="es-AR" sz="2177" dirty="0">
                <a:latin typeface="Arial"/>
              </a:rPr>
              <a:t>direcciones IPv4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Cómo se definen esas fases</a:t>
            </a:r>
            <a:r>
              <a:rPr lang="es-AR" dirty="0" smtClean="0">
                <a:latin typeface="Arial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es-AR" dirty="0">
                <a:latin typeface="Arial"/>
              </a:rPr>
              <a:t>Quién determina estas restricciones?</a:t>
            </a:r>
            <a:endParaRPr lang="es-AR" sz="1800" dirty="0"/>
          </a:p>
          <a:p>
            <a:pPr>
              <a:buSzPct val="45000"/>
            </a:pPr>
            <a:r>
              <a:rPr lang="es-AR" dirty="0">
                <a:latin typeface="Arial"/>
              </a:rPr>
              <a:t>Dónde se originan esas políticas?</a:t>
            </a:r>
            <a:endParaRPr lang="es-AR" sz="1800" dirty="0"/>
          </a:p>
          <a:p>
            <a:pPr>
              <a:buSzPct val="45000"/>
            </a:pPr>
            <a:r>
              <a:rPr lang="es-AR" dirty="0">
                <a:latin typeface="Arial"/>
              </a:rPr>
              <a:t>Son definidas por la propia comunidad de Internet</a:t>
            </a:r>
            <a:endParaRPr lang="es-AR" sz="1800" dirty="0"/>
          </a:p>
          <a:p>
            <a:pPr>
              <a:buSzPct val="45000"/>
            </a:pPr>
            <a:r>
              <a:rPr lang="es-AR" dirty="0">
                <a:latin typeface="Arial"/>
              </a:rPr>
              <a:t>Cada RIR tiene sus propias políticas, no siempre coinciden</a:t>
            </a:r>
            <a:endParaRPr lang="es-AR" sz="1800" dirty="0"/>
          </a:p>
          <a:p>
            <a:pPr>
              <a:buSzPct val="45000"/>
            </a:pPr>
            <a:r>
              <a:rPr lang="es-AR" dirty="0">
                <a:latin typeface="Arial"/>
              </a:rPr>
              <a:t>Cualquiera puede </a:t>
            </a:r>
            <a:r>
              <a:rPr lang="es-AR" dirty="0" smtClean="0">
                <a:latin typeface="Arial"/>
              </a:rPr>
              <a:t>participar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Cómo </a:t>
            </a:r>
            <a:r>
              <a:rPr lang="es-AR" dirty="0" smtClean="0">
                <a:latin typeface="Arial"/>
              </a:rPr>
              <a:t>participar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SzPct val="45000"/>
              <a:buNone/>
            </a:pPr>
            <a:r>
              <a:rPr lang="es-AR" sz="2903" b="1" dirty="0">
                <a:latin typeface="Arial"/>
              </a:rPr>
              <a:t>https://mail.lacnic.net/mailman/listinfo/politicas</a:t>
            </a:r>
            <a:endParaRPr lang="es-AR" sz="1633" dirty="0"/>
          </a:p>
          <a:p>
            <a:pPr marL="457200" lvl="1" indent="0">
              <a:buSzPct val="45000"/>
              <a:buNone/>
            </a:pPr>
            <a:r>
              <a:rPr lang="es-AR" sz="2540" dirty="0">
                <a:latin typeface="Arial"/>
              </a:rPr>
              <a:t>Discusión y presentación de propuestas para la distribución de Recursos de Internet en LAC. Punto de partida de todos los criterios que LACNIC implementa en la asignación de direcciones IPv4, IPv6, ASN y sus servicios relacionados.</a:t>
            </a:r>
            <a:endParaRPr lang="es-AR" sz="1633" dirty="0"/>
          </a:p>
          <a:p>
            <a:pPr marL="0" indent="0">
              <a:buSzPct val="45000"/>
              <a:buNone/>
            </a:pPr>
            <a:r>
              <a:rPr lang="es-AR" sz="2903" b="1" dirty="0">
                <a:latin typeface="Arial"/>
              </a:rPr>
              <a:t>https://mail.lacnic.net/mailman/listinfo/lactf</a:t>
            </a:r>
            <a:endParaRPr lang="es-AR" sz="1633" dirty="0"/>
          </a:p>
          <a:p>
            <a:pPr marL="457200" lvl="1" indent="0">
              <a:buSzPct val="45000"/>
              <a:buNone/>
            </a:pPr>
            <a:r>
              <a:rPr lang="es-AR" sz="2540" dirty="0">
                <a:latin typeface="Arial"/>
              </a:rPr>
              <a:t>Para todos los interesados en el desarrollo de IPv6 en la región. Sean preguntas sobre su implementación y despliegue o bien información actualizada sobre los avances en la adopción de IPv6.</a:t>
            </a:r>
            <a:endParaRPr lang="es-AR" sz="1633" dirty="0"/>
          </a:p>
          <a:p>
            <a:pPr marL="0" indent="0">
              <a:buSzPct val="45000"/>
              <a:buNone/>
            </a:pPr>
            <a:r>
              <a:rPr lang="es-AR" sz="2903" b="1" dirty="0">
                <a:latin typeface="Arial"/>
              </a:rPr>
              <a:t>https://mail.lacnic.net/mailman/listinfo/lacnog</a:t>
            </a:r>
            <a:endParaRPr lang="es-AR" sz="1633" dirty="0"/>
          </a:p>
          <a:p>
            <a:pPr marL="457200" lvl="1" indent="0">
              <a:buSzPct val="45000"/>
              <a:buNone/>
            </a:pPr>
            <a:r>
              <a:rPr lang="es-AR" sz="2540" dirty="0">
                <a:latin typeface="Arial"/>
              </a:rPr>
              <a:t>Para discusión, intercambio de información, aprendizaje y colaboración en temas directamente relacionados a operación de redes que utilizan el protocolo IP. Abierto a cualquier persona que desee colaborar o solamente acompañar las discusiones y el intercambio de información.</a:t>
            </a:r>
            <a:endParaRPr lang="es-AR" sz="1633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2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5" y="155885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Direcciones </a:t>
            </a:r>
            <a:r>
              <a:rPr lang="es-AR" dirty="0" smtClean="0">
                <a:latin typeface="Arial"/>
              </a:rPr>
              <a:t>especiales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35" y="1647702"/>
            <a:ext cx="8229600" cy="4525963"/>
          </a:xfrm>
        </p:spPr>
        <p:txBody>
          <a:bodyPr/>
          <a:lstStyle/>
          <a:p>
            <a:pPr>
              <a:buSzPct val="45000"/>
            </a:pPr>
            <a:r>
              <a:rPr lang="es-ES_tradnl" sz="2903" dirty="0">
                <a:latin typeface="Arial"/>
              </a:rPr>
              <a:t>De los 256 /8 (0 a 255), tengamos en cuenta:</a:t>
            </a:r>
            <a:endParaRPr lang="es-ES_tradnl" sz="1633" dirty="0"/>
          </a:p>
          <a:p>
            <a:pPr lvl="1">
              <a:buSzPct val="45000"/>
            </a:pPr>
            <a:r>
              <a:rPr lang="es-ES_tradnl" sz="2540" dirty="0">
                <a:latin typeface="Arial"/>
              </a:rPr>
              <a:t>Arriba de 240 (240.0.0.0/8 a 255.0.0.0/8) </a:t>
            </a:r>
            <a:r>
              <a:rPr lang="es-ES_tradnl" sz="2540" dirty="0" err="1">
                <a:latin typeface="Arial"/>
              </a:rPr>
              <a:t>estan</a:t>
            </a:r>
            <a:r>
              <a:rPr lang="es-ES_tradnl" sz="2540" dirty="0">
                <a:latin typeface="Arial"/>
              </a:rPr>
              <a:t> reservados para uso futuro (!?)</a:t>
            </a:r>
            <a:endParaRPr lang="es-ES_tradnl" sz="1633" dirty="0"/>
          </a:p>
          <a:p>
            <a:pPr lvl="1">
              <a:buSzPct val="45000"/>
            </a:pPr>
            <a:r>
              <a:rPr lang="es-ES_tradnl" sz="2540" dirty="0">
                <a:latin typeface="Arial"/>
              </a:rPr>
              <a:t>Arriba de 224 son para </a:t>
            </a:r>
            <a:r>
              <a:rPr lang="es-ES_tradnl" sz="2540" dirty="0" err="1">
                <a:latin typeface="Arial"/>
              </a:rPr>
              <a:t>multicast</a:t>
            </a:r>
            <a:r>
              <a:rPr lang="es-ES_tradnl" sz="2540" dirty="0">
                <a:latin typeface="Arial"/>
              </a:rPr>
              <a:t> (224.0.0.0/8 a 239.0.0.0/8)</a:t>
            </a:r>
            <a:endParaRPr lang="es-ES_tradnl" sz="1633" dirty="0"/>
          </a:p>
          <a:p>
            <a:pPr>
              <a:buSzPct val="45000"/>
            </a:pPr>
            <a:r>
              <a:rPr lang="es-ES_tradnl" sz="2903" dirty="0">
                <a:latin typeface="Arial"/>
              </a:rPr>
              <a:t>Entonces, en producción tenemos sólo de 0.0.0.0/8 a 223.0.0.0/8</a:t>
            </a:r>
            <a:endParaRPr lang="es-ES_tradnl" sz="1633" dirty="0"/>
          </a:p>
          <a:p>
            <a:pPr lvl="1">
              <a:buSzPct val="45000"/>
            </a:pPr>
            <a:r>
              <a:rPr lang="es-ES_tradnl" sz="2540" dirty="0">
                <a:latin typeface="Arial"/>
              </a:rPr>
              <a:t>Sin embargo, muchas son para usos particulares (</a:t>
            </a:r>
            <a:r>
              <a:rPr lang="es-ES_tradnl" sz="2540" dirty="0" err="1">
                <a:latin typeface="Arial"/>
              </a:rPr>
              <a:t>ej</a:t>
            </a:r>
            <a:r>
              <a:rPr lang="es-ES_tradnl" sz="2540" dirty="0">
                <a:latin typeface="Arial"/>
              </a:rPr>
              <a:t>: 127.0.0.0/8, 0.0.0.0/8, </a:t>
            </a:r>
            <a:r>
              <a:rPr lang="es-ES_tradnl" sz="2540" dirty="0" err="1">
                <a:latin typeface="Arial"/>
              </a:rPr>
              <a:t>etc</a:t>
            </a:r>
            <a:r>
              <a:rPr lang="es-ES_tradnl" sz="2540" dirty="0" smtClean="0">
                <a:latin typeface="Arial"/>
              </a:rPr>
              <a:t>)</a:t>
            </a:r>
            <a:endParaRPr lang="es-ES_tradnl" sz="1633" dirty="0"/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3317760" y="273684"/>
            <a:ext cx="5368175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AR" sz="3266">
                <a:latin typeface="Arial"/>
              </a:rPr>
              <a:t>Desarrollo de políticas</a:t>
            </a:r>
            <a:endParaRPr sz="1633"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819870" y="1605033"/>
            <a:ext cx="5502714" cy="3977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0000"/>
                </a:solidFill>
                <a:latin typeface="Arial"/>
              </a:rPr>
              <a:t>Importante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: los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protocolos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convivirán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mucho </a:t>
            </a:r>
            <a:r>
              <a:rPr lang="en-GB" dirty="0" err="1" smtClean="0">
                <a:solidFill>
                  <a:srgbClr val="000000"/>
                </a:solidFill>
                <a:latin typeface="Arial"/>
              </a:rPr>
              <a:t>tiempo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7000"/>
              </a:lnSpc>
            </a:pPr>
            <a:endParaRPr lang="en-US" sz="1633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Premisa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para la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creación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del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protocolo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: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coexistencia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con IPv4</a:t>
            </a:r>
            <a:endParaRPr lang="en-US" sz="1633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No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debe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haber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un “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dia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D” en la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transición</a:t>
            </a:r>
            <a:endParaRPr lang="en-US" sz="1633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Se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definen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mecanismos</a:t>
            </a:r>
            <a:r>
              <a:rPr lang="en-US" sz="2540" b="1" dirty="0">
                <a:solidFill>
                  <a:srgbClr val="000000"/>
                </a:solidFill>
                <a:latin typeface="Arial"/>
                <a:ea typeface="WenQuanYi Micro Hei"/>
              </a:rPr>
              <a:t> de </a:t>
            </a:r>
            <a:r>
              <a:rPr lang="en-US" sz="2540" b="1" dirty="0" err="1">
                <a:solidFill>
                  <a:srgbClr val="000000"/>
                </a:solidFill>
                <a:latin typeface="Arial"/>
                <a:ea typeface="WenQuanYi Micro Hei"/>
              </a:rPr>
              <a:t>transición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Inicialmente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basados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en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redes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mayoritariamente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IPv4</a:t>
            </a:r>
            <a:endParaRPr lang="en-US" sz="1633" dirty="0"/>
          </a:p>
          <a:p>
            <a:pPr lvl="2"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Dual Stack</a:t>
            </a:r>
            <a:endParaRPr lang="en-US" sz="1633" dirty="0"/>
          </a:p>
          <a:p>
            <a:pPr lvl="2"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Diversa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variedad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de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túneles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Actualmente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pensados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en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una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Internet </a:t>
            </a: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mayoritariamente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 IPv6</a:t>
            </a:r>
            <a:endParaRPr lang="en-US" sz="1633" dirty="0"/>
          </a:p>
          <a:p>
            <a:pPr lvl="2"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dirty="0" err="1">
                <a:solidFill>
                  <a:srgbClr val="000000"/>
                </a:solidFill>
                <a:latin typeface="Arial"/>
                <a:ea typeface="WenQuanYi Micro Hei"/>
              </a:rPr>
              <a:t>Traducción</a:t>
            </a: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: NAT64/DNS64</a:t>
            </a:r>
            <a:endParaRPr lang="en-US" sz="1633" dirty="0"/>
          </a:p>
          <a:p>
            <a:pPr lvl="2"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540" dirty="0">
                <a:solidFill>
                  <a:srgbClr val="000000"/>
                </a:solidFill>
                <a:latin typeface="Arial"/>
                <a:ea typeface="WenQuanYi Micro Hei"/>
              </a:rPr>
              <a:t>4x4xlat, MAP-T, MAP-E, DS-Lite y </a:t>
            </a:r>
            <a:r>
              <a:rPr lang="en-US" sz="2540" dirty="0" err="1" smtClean="0">
                <a:solidFill>
                  <a:srgbClr val="000000"/>
                </a:solidFill>
                <a:latin typeface="Arial"/>
                <a:ea typeface="WenQuanYi Micro Hei"/>
              </a:rPr>
              <a:t>otros</a:t>
            </a:r>
            <a:endParaRPr lang="en-US" sz="1633" dirty="0"/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/>
              </a:rPr>
              <a:t>IPv6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/>
              </a:rPr>
              <a:t>necesidad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1633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903" dirty="0">
                <a:solidFill>
                  <a:srgbClr val="000000"/>
                </a:solidFill>
                <a:latin typeface="Arial"/>
              </a:rPr>
              <a:t>El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crecimiento</a:t>
            </a:r>
            <a:r>
              <a:rPr lang="en-US" sz="2903" dirty="0">
                <a:solidFill>
                  <a:srgbClr val="000000"/>
                </a:solidFill>
                <a:latin typeface="Arial"/>
              </a:rPr>
              <a:t> de Internet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es</a:t>
            </a:r>
            <a:r>
              <a:rPr lang="en-US" sz="2903" dirty="0">
                <a:solidFill>
                  <a:srgbClr val="000000"/>
                </a:solidFill>
                <a:latin typeface="Arial"/>
              </a:rPr>
              <a:t> un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hecho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 err="1">
                <a:solidFill>
                  <a:srgbClr val="000000"/>
                </a:solidFill>
                <a:latin typeface="Arial"/>
              </a:rPr>
              <a:t>Consecuencia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del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éxito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de IPv4 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>
                <a:solidFill>
                  <a:srgbClr val="000000"/>
                </a:solidFill>
                <a:latin typeface="Arial"/>
              </a:rPr>
              <a:t>La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extensión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en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nuevas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regiones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impone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demanda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cada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día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mayor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 err="1">
                <a:solidFill>
                  <a:srgbClr val="000000"/>
                </a:solidFill>
                <a:latin typeface="Arial"/>
              </a:rPr>
              <a:t>Nuevos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dispositivos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siempre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encendidos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y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globalmente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accesibles</a:t>
            </a:r>
            <a:endParaRPr lang="en-US" sz="1633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US" sz="2903" dirty="0">
                <a:solidFill>
                  <a:srgbClr val="000000"/>
                </a:solidFill>
                <a:latin typeface="Arial"/>
              </a:rPr>
              <a:t>La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escasez</a:t>
            </a:r>
            <a:r>
              <a:rPr lang="en-US" sz="2903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direcciones</a:t>
            </a:r>
            <a:r>
              <a:rPr lang="en-US" sz="290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es</a:t>
            </a:r>
            <a:r>
              <a:rPr lang="en-US" sz="290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US" sz="2903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903" dirty="0" err="1">
                <a:solidFill>
                  <a:srgbClr val="000000"/>
                </a:solidFill>
                <a:latin typeface="Arial"/>
              </a:rPr>
              <a:t>limitante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>
                <a:solidFill>
                  <a:srgbClr val="000000"/>
                </a:solidFill>
                <a:latin typeface="Arial"/>
              </a:rPr>
              <a:t>IPv6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está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maduro</a:t>
            </a:r>
            <a:endParaRPr lang="en-US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US" sz="2540" dirty="0" err="1">
                <a:solidFill>
                  <a:srgbClr val="000000"/>
                </a:solidFill>
                <a:latin typeface="Arial"/>
              </a:rPr>
              <a:t>Es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el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único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protocolo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previsto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540" dirty="0" err="1">
                <a:solidFill>
                  <a:srgbClr val="000000"/>
                </a:solidFill>
                <a:latin typeface="Arial"/>
              </a:rPr>
              <a:t>reemplazar</a:t>
            </a:r>
            <a:r>
              <a:rPr lang="en-US" sz="2540" dirty="0">
                <a:solidFill>
                  <a:srgbClr val="000000"/>
                </a:solidFill>
                <a:latin typeface="Arial"/>
              </a:rPr>
              <a:t> el IPv4</a:t>
            </a:r>
            <a:endParaRPr lang="en-US" sz="1633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330" y="2956956"/>
            <a:ext cx="32871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latin typeface="+mj-lt"/>
                <a:ea typeface="+mj-ea"/>
                <a:cs typeface="+mj-cs"/>
              </a:rPr>
              <a:t>Muchas</a:t>
            </a:r>
            <a:r>
              <a:rPr lang="en-US" sz="3500" dirty="0">
                <a:latin typeface="+mj-lt"/>
                <a:ea typeface="+mj-ea"/>
                <a:cs typeface="+mj-cs"/>
              </a:rPr>
              <a:t> gracias…</a:t>
            </a:r>
          </a:p>
        </p:txBody>
      </p:sp>
    </p:spTree>
    <p:extLst>
      <p:ext uri="{BB962C8B-B14F-4D97-AF65-F5344CB8AC3E}">
        <p14:creationId xmlns:p14="http://schemas.microsoft.com/office/powerpoint/2010/main" val="53522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2"/>
          <p:cNvSpPr txBox="1"/>
          <p:nvPr/>
        </p:nvSpPr>
        <p:spPr>
          <a:xfrm>
            <a:off x="457172" y="1605033"/>
            <a:ext cx="8228763" cy="39773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endParaRPr sz="1633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6335" y="347375"/>
            <a:ext cx="8229600" cy="1143000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GB" dirty="0">
                <a:solidFill>
                  <a:srgbClr val="000000"/>
                </a:solidFill>
                <a:latin typeface="Arial"/>
              </a:rPr>
              <a:t>La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falta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direcciones</a:t>
            </a:r>
            <a:endParaRPr lang="en-GB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es-AR" sz="2903" dirty="0">
                <a:latin typeface="Arial"/>
              </a:rPr>
              <a:t>Internet continúa creciendo en todas las regiones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Especialmente en regiones muy pobladas como Asia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Los dispositivos necesitan direcciones IP: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Celulares, sensores, artefactos de todo tipo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Conexiones hogareñas con IP fija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Internet of </a:t>
            </a:r>
            <a:r>
              <a:rPr lang="es-AR" sz="2540" dirty="0" smtClean="0">
                <a:latin typeface="Arial"/>
              </a:rPr>
              <a:t>things</a:t>
            </a:r>
            <a:endParaRPr lang="es-AR" sz="1633" dirty="0"/>
          </a:p>
        </p:txBody>
      </p:sp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93725"/>
            <a:ext cx="8928100" cy="1011238"/>
          </a:xfrm>
        </p:spPr>
        <p:txBody>
          <a:bodyPr>
            <a:noAutofit/>
          </a:bodyPr>
          <a:lstStyle/>
          <a:p>
            <a:pPr eaLnBrk="1" hangingPunct="1"/>
            <a:r>
              <a:rPr lang="es-UY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FoundryMonoline-Bold" charset="0"/>
                <a:ea typeface="ＭＳ Ｐゴシック" charset="-128"/>
              </a:rPr>
              <a:t>Crecimiento de dispositivos </a:t>
            </a:r>
            <a:br>
              <a:rPr lang="es-UY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FoundryMonoline-Bold" charset="0"/>
                <a:ea typeface="ＭＳ Ｐゴシック" charset="-128"/>
              </a:rPr>
            </a:br>
            <a:r>
              <a:rPr lang="es-UY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FoundryMonoline-Bold" charset="0"/>
                <a:ea typeface="ＭＳ Ｐゴシック" charset="-128"/>
              </a:rPr>
              <a:t>y usuarios conectados</a:t>
            </a:r>
          </a:p>
        </p:txBody>
      </p:sp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03" y="2474727"/>
            <a:ext cx="6910207" cy="28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Arial"/>
              </a:rPr>
              <a:t>Algunas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/>
              </a:rPr>
              <a:t>soluciones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8000"/>
              </a:lnSpc>
              <a:buSzPct val="45000"/>
              <a:buFont typeface="Wingdings" charset="2"/>
              <a:buChar char=""/>
            </a:pPr>
            <a:r>
              <a:rPr lang="en-GB" sz="2903" dirty="0">
                <a:solidFill>
                  <a:srgbClr val="000000"/>
                </a:solidFill>
                <a:latin typeface="Arial"/>
              </a:rPr>
              <a:t>CIDR</a:t>
            </a:r>
            <a:endParaRPr lang="en-GB" sz="1633" dirty="0"/>
          </a:p>
          <a:p>
            <a:pPr lvl="1">
              <a:lnSpc>
                <a:spcPct val="98000"/>
              </a:lnSpc>
              <a:buSzPct val="75000"/>
              <a:buFont typeface="Symbol" charset="2"/>
              <a:buChar char=""/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Eliminó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la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división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los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bloques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direcciones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en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clases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(A, B, C)</a:t>
            </a:r>
            <a:endParaRPr lang="en-GB" sz="1633" dirty="0"/>
          </a:p>
          <a:p>
            <a:pPr lvl="1">
              <a:lnSpc>
                <a:spcPct val="98000"/>
              </a:lnSpc>
              <a:buSzPct val="75000"/>
              <a:buFont typeface="Symbol" charset="2"/>
              <a:buChar char=""/>
            </a:pPr>
            <a:r>
              <a:rPr lang="en-GB" sz="2540" dirty="0">
                <a:solidFill>
                  <a:srgbClr val="000000"/>
                </a:solidFill>
                <a:latin typeface="Arial"/>
              </a:rPr>
              <a:t>Se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introducen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los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conceptos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prefijos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longitud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determinada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endParaRPr lang="en-GB" sz="1633" dirty="0"/>
          </a:p>
          <a:p>
            <a:pPr lvl="2">
              <a:lnSpc>
                <a:spcPct val="98000"/>
              </a:lnSpc>
              <a:buSzPct val="45000"/>
              <a:buFont typeface="Wingdings" charset="2"/>
              <a:buChar char=""/>
            </a:pPr>
            <a:r>
              <a:rPr lang="en-GB" sz="2177" dirty="0" err="1">
                <a:solidFill>
                  <a:srgbClr val="000000"/>
                </a:solidFill>
                <a:latin typeface="Arial"/>
              </a:rPr>
              <a:t>ej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clase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es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 un /8,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clase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 B un /16,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pero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también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tenemos</a:t>
            </a:r>
            <a:r>
              <a:rPr lang="en-GB" sz="2177" dirty="0">
                <a:solidFill>
                  <a:srgbClr val="000000"/>
                </a:solidFill>
                <a:latin typeface="Arial"/>
              </a:rPr>
              <a:t> /9, /10, ..., /15 en el </a:t>
            </a:r>
            <a:r>
              <a:rPr lang="en-GB" sz="2177" dirty="0" err="1">
                <a:solidFill>
                  <a:srgbClr val="000000"/>
                </a:solidFill>
                <a:latin typeface="Arial"/>
              </a:rPr>
              <a:t>medio</a:t>
            </a:r>
            <a:endParaRPr lang="en-GB" sz="1633" dirty="0"/>
          </a:p>
          <a:p>
            <a:pPr lvl="1">
              <a:lnSpc>
                <a:spcPct val="98000"/>
              </a:lnSpc>
              <a:buSzPct val="75000"/>
              <a:buFont typeface="Symbol" charset="2"/>
              <a:buChar char=""/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Concepto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super-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neting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y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subneting</a:t>
            </a:r>
            <a:endParaRPr lang="en-GB" sz="1633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GB" sz="2903" dirty="0">
                <a:solidFill>
                  <a:srgbClr val="000000"/>
                </a:solidFill>
                <a:latin typeface="Arial"/>
              </a:rPr>
              <a:t>NAT</a:t>
            </a:r>
            <a:endParaRPr lang="en-GB" sz="1633" dirty="0"/>
          </a:p>
          <a:p>
            <a:pPr lvl="1">
              <a:lnSpc>
                <a:spcPct val="97000"/>
              </a:lnSpc>
              <a:buSzPct val="75000"/>
              <a:buFont typeface="Symbol" charset="2"/>
              <a:buChar char=""/>
            </a:pPr>
            <a:r>
              <a:rPr lang="en-GB" sz="2540" dirty="0" err="1">
                <a:solidFill>
                  <a:srgbClr val="000000"/>
                </a:solidFill>
                <a:latin typeface="Arial"/>
              </a:rPr>
              <a:t>Utilización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rangos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direcciones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privadas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mapeadas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unas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540" dirty="0" err="1">
                <a:solidFill>
                  <a:srgbClr val="000000"/>
                </a:solidFill>
                <a:latin typeface="Arial"/>
              </a:rPr>
              <a:t>pocas</a:t>
            </a:r>
            <a:r>
              <a:rPr lang="en-GB" sz="2540" dirty="0">
                <a:solidFill>
                  <a:srgbClr val="000000"/>
                </a:solidFill>
                <a:latin typeface="Arial"/>
              </a:rPr>
              <a:t> IP </a:t>
            </a:r>
            <a:r>
              <a:rPr lang="en-GB" sz="2540" dirty="0" err="1" smtClean="0">
                <a:solidFill>
                  <a:srgbClr val="000000"/>
                </a:solidFill>
                <a:latin typeface="Arial"/>
              </a:rPr>
              <a:t>públicas</a:t>
            </a:r>
            <a:endParaRPr lang="en-GB" sz="1633" dirty="0"/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Arial"/>
              </a:rPr>
              <a:t>Cómo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estamos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hoy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8000"/>
              </a:lnSpc>
              <a:buSzPct val="45000"/>
              <a:buFont typeface="Wingdings" charset="2"/>
              <a:buChar char=""/>
            </a:pPr>
            <a:r>
              <a:rPr lang="en-GB" dirty="0">
                <a:solidFill>
                  <a:srgbClr val="000000"/>
                </a:solidFill>
                <a:latin typeface="Arial"/>
              </a:rPr>
              <a:t>Las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soluciones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transitorias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resolvieron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un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problema</a:t>
            </a:r>
            <a:endParaRPr lang="en-GB" sz="2000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GB" dirty="0">
                <a:solidFill>
                  <a:srgbClr val="000000"/>
                </a:solidFill>
                <a:latin typeface="Arial"/>
              </a:rPr>
              <a:t>Sin embargo,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las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aplicaciones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imponen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cada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vez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mayor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necesidad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direcciones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IP</a:t>
            </a:r>
            <a:endParaRPr lang="en-GB" sz="2000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GB" dirty="0" err="1">
                <a:solidFill>
                  <a:srgbClr val="000000"/>
                </a:solidFill>
                <a:latin typeface="Arial"/>
              </a:rPr>
              <a:t>Podemos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seguir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agregando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NAT y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reutilizando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las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direcciones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públicas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?</a:t>
            </a:r>
            <a:endParaRPr lang="en-GB" sz="2000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GB" dirty="0">
                <a:solidFill>
                  <a:srgbClr val="000000"/>
                </a:solidFill>
                <a:latin typeface="Arial"/>
              </a:rPr>
              <a:t>NAT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presenta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algunas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limitaciones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resta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flexibilidad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limita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algunas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aplicaciones</a:t>
            </a:r>
            <a:endParaRPr lang="en-GB" sz="2000" dirty="0"/>
          </a:p>
          <a:p>
            <a:pPr>
              <a:lnSpc>
                <a:spcPct val="97000"/>
              </a:lnSpc>
              <a:buSzPct val="45000"/>
              <a:buFont typeface="Wingdings" charset="2"/>
              <a:buChar char=""/>
            </a:pPr>
            <a:r>
              <a:rPr lang="en-GB" dirty="0">
                <a:solidFill>
                  <a:srgbClr val="000000"/>
                </a:solidFill>
                <a:latin typeface="Arial"/>
              </a:rPr>
              <a:t>Mayor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grado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de NAT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implica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/>
              </a:rPr>
              <a:t>mayores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/>
              </a:rPr>
              <a:t>problemas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43324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Arial"/>
              </a:rPr>
              <a:t>La solución es IPv6</a:t>
            </a:r>
            <a:r>
              <a:rPr lang="es-AR" sz="2400" dirty="0"/>
              <a:t/>
            </a:r>
            <a:br>
              <a:rPr lang="es-AR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45000"/>
            </a:pPr>
            <a:r>
              <a:rPr lang="es-AR" sz="2903" dirty="0">
                <a:latin typeface="Arial"/>
              </a:rPr>
              <a:t>Propuesto en los años 90, es una solución definitiva a la escasez de direcciones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Qué cambia? Fundamentalmente más direcciones: 128 bits</a:t>
            </a:r>
            <a:endParaRPr lang="es-AR" sz="1633" dirty="0"/>
          </a:p>
          <a:p>
            <a:pPr lvl="1">
              <a:buSzPct val="45000"/>
            </a:pPr>
            <a:r>
              <a:rPr lang="es-AR" sz="2540" dirty="0">
                <a:latin typeface="Arial"/>
              </a:rPr>
              <a:t>2^128 &gt; 3,40*10^38 direcciones IP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Una sola LAN puede tener mas direcciones que toda la Internet actual</a:t>
            </a:r>
            <a:endParaRPr lang="es-AR" sz="1633" dirty="0"/>
          </a:p>
          <a:p>
            <a:pPr>
              <a:buSzPct val="45000"/>
            </a:pPr>
            <a:r>
              <a:rPr lang="es-AR" sz="2903" dirty="0">
                <a:latin typeface="Arial"/>
              </a:rPr>
              <a:t>Un ISP podría tener 2^32 subredes (es decir, la misma cantidad de direcciones que toda la Internet actual</a:t>
            </a:r>
            <a:r>
              <a:rPr lang="es-AR" sz="2903" dirty="0" smtClean="0">
                <a:latin typeface="Arial"/>
              </a:rPr>
              <a:t>)</a:t>
            </a:r>
            <a:endParaRPr lang="es-AR" sz="1633" dirty="0"/>
          </a:p>
        </p:txBody>
      </p:sp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latin typeface="Arial"/>
              </a:rPr>
              <a:t>Fin de IPv4</a:t>
            </a:r>
            <a:r>
              <a:rPr lang="es-AR" dirty="0" smtClean="0">
                <a:latin typeface="Arial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es-AR" dirty="0">
                <a:latin typeface="Arial"/>
              </a:rPr>
              <a:t>No venimos diciendo que IPv4 se agotaba desde hace 20 años?</a:t>
            </a:r>
            <a:endParaRPr lang="es-AR" sz="1800" dirty="0"/>
          </a:p>
          <a:p>
            <a:pPr>
              <a:buSzPct val="45000"/>
            </a:pPr>
            <a:r>
              <a:rPr lang="es-AR" dirty="0">
                <a:latin typeface="Arial"/>
              </a:rPr>
              <a:t>Hoy finalmente sí estamos en una fase de agotamiento</a:t>
            </a:r>
            <a:endParaRPr lang="es-AR" sz="1800" dirty="0"/>
          </a:p>
          <a:p>
            <a:pPr>
              <a:buSzPct val="45000"/>
            </a:pPr>
            <a:r>
              <a:rPr lang="es-AR" dirty="0">
                <a:latin typeface="Arial"/>
              </a:rPr>
              <a:t>Al menos 3 registros regionales de Internet y la IANA han agotado virtualmente sus stocks de direcciones</a:t>
            </a:r>
            <a:endParaRPr lang="es-AR" sz="1800" dirty="0"/>
          </a:p>
          <a:p>
            <a:pPr>
              <a:buSzPct val="45000"/>
            </a:pPr>
            <a:r>
              <a:rPr lang="es-AR" dirty="0" smtClean="0">
                <a:latin typeface="Arial"/>
              </a:rPr>
              <a:t>Veamos…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6061997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C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CNIC" id="{CDF73866-116E-7A48-BD30-C1E47EDD467E}" vid="{11BDB361-549F-FC43-957C-E36A22AE6C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LACNIC</Template>
  <TotalTime>222</TotalTime>
  <Words>1273</Words>
  <Application>Microsoft Macintosh PowerPoint</Application>
  <PresentationFormat>On-screen Show (4:3)</PresentationFormat>
  <Paragraphs>164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FoundryMonoline-Bold</vt:lpstr>
      <vt:lpstr>FoundryMonoline-Regular</vt:lpstr>
      <vt:lpstr>ＭＳ Ｐゴシック</vt:lpstr>
      <vt:lpstr>Symbol</vt:lpstr>
      <vt:lpstr>WenQuanYi Micro Hei</vt:lpstr>
      <vt:lpstr>Wingdings</vt:lpstr>
      <vt:lpstr>Arial</vt:lpstr>
      <vt:lpstr>LACNIC</vt:lpstr>
      <vt:lpstr>Agotamiento de IPv4</vt:lpstr>
      <vt:lpstr>La falta de direcciones</vt:lpstr>
      <vt:lpstr>Direcciones especiales</vt:lpstr>
      <vt:lpstr>La falta de direcciones</vt:lpstr>
      <vt:lpstr>Crecimiento de dispositivos  y usuarios conectados</vt:lpstr>
      <vt:lpstr>Algunas soluciones</vt:lpstr>
      <vt:lpstr>Cómo estamos hoy?</vt:lpstr>
      <vt:lpstr>La solución es IPv6 </vt:lpstr>
      <vt:lpstr>Fin de IPv4?</vt:lpstr>
      <vt:lpstr>PowerPoint Presentation</vt:lpstr>
      <vt:lpstr>PowerPoint Presentation</vt:lpstr>
      <vt:lpstr>PowerPoint Presentation</vt:lpstr>
      <vt:lpstr>El agotamiento de IPv4</vt:lpstr>
      <vt:lpstr>PowerPoint Presentation</vt:lpstr>
      <vt:lpstr>Por qué virtual agotamiento?</vt:lpstr>
      <vt:lpstr>PowerPoint Presentation</vt:lpstr>
      <vt:lpstr>PowerPoint Presentation</vt:lpstr>
      <vt:lpstr>Asignaciones por año (total)</vt:lpstr>
      <vt:lpstr>Crecimiento anual</vt:lpstr>
      <vt:lpstr>Agotamiento de IPv4</vt:lpstr>
      <vt:lpstr>Tasa de asignación diaria</vt:lpstr>
      <vt:lpstr>Políticas para el agotamiento de IPv4</vt:lpstr>
      <vt:lpstr>Fases en LACNIC</vt:lpstr>
      <vt:lpstr>Políticas de agotamiento (etapas)</vt:lpstr>
      <vt:lpstr>Soft Landing</vt:lpstr>
      <vt:lpstr>Nuevos entrantes</vt:lpstr>
      <vt:lpstr>PowerPoint Presentation</vt:lpstr>
      <vt:lpstr>Cómo se definen esas fases?</vt:lpstr>
      <vt:lpstr>Cómo participar</vt:lpstr>
      <vt:lpstr>PowerPoint Presentation</vt:lpstr>
      <vt:lpstr>Importante: los protocolos convivirán mucho tiempo</vt:lpstr>
      <vt:lpstr>IPv6 es una necesidad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Dario Pedretti</dc:creator>
  <cp:lastModifiedBy>Microsoft Office User</cp:lastModifiedBy>
  <cp:revision>13</cp:revision>
  <dcterms:created xsi:type="dcterms:W3CDTF">2012-10-02T20:15:20Z</dcterms:created>
  <dcterms:modified xsi:type="dcterms:W3CDTF">2015-04-18T23:36:29Z</dcterms:modified>
</cp:coreProperties>
</file>