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6" r:id="rId1"/>
  </p:sldMasterIdLst>
  <p:notesMasterIdLst>
    <p:notesMasterId r:id="rId42"/>
  </p:notesMasterIdLst>
  <p:handoutMasterIdLst>
    <p:handoutMasterId r:id="rId43"/>
  </p:handoutMasterIdLst>
  <p:sldIdLst>
    <p:sldId id="679" r:id="rId2"/>
    <p:sldId id="654" r:id="rId3"/>
    <p:sldId id="655" r:id="rId4"/>
    <p:sldId id="688" r:id="rId5"/>
    <p:sldId id="656" r:id="rId6"/>
    <p:sldId id="689" r:id="rId7"/>
    <p:sldId id="659" r:id="rId8"/>
    <p:sldId id="657" r:id="rId9"/>
    <p:sldId id="658" r:id="rId10"/>
    <p:sldId id="660" r:id="rId11"/>
    <p:sldId id="707" r:id="rId12"/>
    <p:sldId id="717" r:id="rId13"/>
    <p:sldId id="682" r:id="rId14"/>
    <p:sldId id="699" r:id="rId15"/>
    <p:sldId id="667" r:id="rId16"/>
    <p:sldId id="708" r:id="rId17"/>
    <p:sldId id="709" r:id="rId18"/>
    <p:sldId id="710" r:id="rId19"/>
    <p:sldId id="711" r:id="rId20"/>
    <p:sldId id="712" r:id="rId21"/>
    <p:sldId id="670" r:id="rId22"/>
    <p:sldId id="714" r:id="rId23"/>
    <p:sldId id="713" r:id="rId24"/>
    <p:sldId id="673" r:id="rId25"/>
    <p:sldId id="674" r:id="rId26"/>
    <p:sldId id="675" r:id="rId27"/>
    <p:sldId id="676" r:id="rId28"/>
    <p:sldId id="718" r:id="rId29"/>
    <p:sldId id="695" r:id="rId30"/>
    <p:sldId id="696" r:id="rId31"/>
    <p:sldId id="706" r:id="rId32"/>
    <p:sldId id="719" r:id="rId33"/>
    <p:sldId id="705" r:id="rId34"/>
    <p:sldId id="700" r:id="rId35"/>
    <p:sldId id="701" r:id="rId36"/>
    <p:sldId id="702" r:id="rId37"/>
    <p:sldId id="703" r:id="rId38"/>
    <p:sldId id="704" r:id="rId39"/>
    <p:sldId id="715" r:id="rId40"/>
    <p:sldId id="716" r:id="rId41"/>
  </p:sldIdLst>
  <p:sldSz cx="8659813" cy="5038725"/>
  <p:notesSz cx="6797675" cy="987425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102" algn="l" rtl="0" eaLnBrk="0" fontAlgn="base" hangingPunct="0">
      <a:spcBef>
        <a:spcPct val="0"/>
      </a:spcBef>
      <a:spcAft>
        <a:spcPct val="0"/>
      </a:spcAft>
      <a:defRPr kern="1200">
        <a:solidFill>
          <a:schemeClr val="tx1"/>
        </a:solidFill>
        <a:latin typeface="Arial" charset="0"/>
        <a:ea typeface="+mn-ea"/>
        <a:cs typeface="+mn-cs"/>
      </a:defRPr>
    </a:lvl2pPr>
    <a:lvl3pPr marL="914205" algn="l" rtl="0" eaLnBrk="0" fontAlgn="base" hangingPunct="0">
      <a:spcBef>
        <a:spcPct val="0"/>
      </a:spcBef>
      <a:spcAft>
        <a:spcPct val="0"/>
      </a:spcAft>
      <a:defRPr kern="1200">
        <a:solidFill>
          <a:schemeClr val="tx1"/>
        </a:solidFill>
        <a:latin typeface="Arial" charset="0"/>
        <a:ea typeface="+mn-ea"/>
        <a:cs typeface="+mn-cs"/>
      </a:defRPr>
    </a:lvl3pPr>
    <a:lvl4pPr marL="1371308" algn="l" rtl="0" eaLnBrk="0" fontAlgn="base" hangingPunct="0">
      <a:spcBef>
        <a:spcPct val="0"/>
      </a:spcBef>
      <a:spcAft>
        <a:spcPct val="0"/>
      </a:spcAft>
      <a:defRPr kern="1200">
        <a:solidFill>
          <a:schemeClr val="tx1"/>
        </a:solidFill>
        <a:latin typeface="Arial" charset="0"/>
        <a:ea typeface="+mn-ea"/>
        <a:cs typeface="+mn-cs"/>
      </a:defRPr>
    </a:lvl4pPr>
    <a:lvl5pPr marL="1828411" algn="l" rtl="0" eaLnBrk="0" fontAlgn="base" hangingPunct="0">
      <a:spcBef>
        <a:spcPct val="0"/>
      </a:spcBef>
      <a:spcAft>
        <a:spcPct val="0"/>
      </a:spcAft>
      <a:defRPr kern="1200">
        <a:solidFill>
          <a:schemeClr val="tx1"/>
        </a:solidFill>
        <a:latin typeface="Arial" charset="0"/>
        <a:ea typeface="+mn-ea"/>
        <a:cs typeface="+mn-cs"/>
      </a:defRPr>
    </a:lvl5pPr>
    <a:lvl6pPr marL="2285514" algn="l" defTabSz="914205" rtl="0" eaLnBrk="1" latinLnBrk="0" hangingPunct="1">
      <a:defRPr kern="1200">
        <a:solidFill>
          <a:schemeClr val="tx1"/>
        </a:solidFill>
        <a:latin typeface="Arial" charset="0"/>
        <a:ea typeface="+mn-ea"/>
        <a:cs typeface="+mn-cs"/>
      </a:defRPr>
    </a:lvl6pPr>
    <a:lvl7pPr marL="2742616" algn="l" defTabSz="914205" rtl="0" eaLnBrk="1" latinLnBrk="0" hangingPunct="1">
      <a:defRPr kern="1200">
        <a:solidFill>
          <a:schemeClr val="tx1"/>
        </a:solidFill>
        <a:latin typeface="Arial" charset="0"/>
        <a:ea typeface="+mn-ea"/>
        <a:cs typeface="+mn-cs"/>
      </a:defRPr>
    </a:lvl7pPr>
    <a:lvl8pPr marL="3199719" algn="l" defTabSz="914205" rtl="0" eaLnBrk="1" latinLnBrk="0" hangingPunct="1">
      <a:defRPr kern="1200">
        <a:solidFill>
          <a:schemeClr val="tx1"/>
        </a:solidFill>
        <a:latin typeface="Arial" charset="0"/>
        <a:ea typeface="+mn-ea"/>
        <a:cs typeface="+mn-cs"/>
      </a:defRPr>
    </a:lvl8pPr>
    <a:lvl9pPr marL="3656822" algn="l" defTabSz="914205"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810"/>
    <a:srgbClr val="339933"/>
    <a:srgbClr val="33CC33"/>
    <a:srgbClr val="FFCC00"/>
    <a:srgbClr val="DA0702"/>
    <a:srgbClr val="0000FF"/>
    <a:srgbClr val="787878"/>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36" autoAdjust="0"/>
    <p:restoredTop sz="94743" autoAdjust="0"/>
  </p:normalViewPr>
  <p:slideViewPr>
    <p:cSldViewPr>
      <p:cViewPr>
        <p:scale>
          <a:sx n="100" d="100"/>
          <a:sy n="100" d="100"/>
        </p:scale>
        <p:origin x="-792" y="-168"/>
      </p:cViewPr>
      <p:guideLst>
        <p:guide orient="horz" pos="288"/>
        <p:guide orient="horz" pos="2832"/>
        <p:guide orient="horz" pos="2304"/>
        <p:guide orient="horz" pos="2197"/>
        <p:guide orient="horz" pos="384"/>
        <p:guide orient="horz" pos="1920"/>
        <p:guide orient="horz" pos="672"/>
        <p:guide pos="1392"/>
        <p:guide pos="1296"/>
        <p:guide pos="5454"/>
        <p:guide pos="3456"/>
        <p:guide pos="336"/>
        <p:guide pos="3888"/>
        <p:guide pos="5120"/>
      </p:guideLst>
    </p:cSldViewPr>
  </p:slideViewPr>
  <p:outlineViewPr>
    <p:cViewPr>
      <p:scale>
        <a:sx n="100" d="100"/>
        <a:sy n="100" d="100"/>
      </p:scale>
      <p:origin x="0" y="0"/>
    </p:cViewPr>
  </p:outlineViewPr>
  <p:notesTextViewPr>
    <p:cViewPr>
      <p:scale>
        <a:sx n="100" d="100"/>
        <a:sy n="100" d="100"/>
      </p:scale>
      <p:origin x="0" y="0"/>
    </p:cViewPr>
  </p:notesTextViewPr>
  <p:sorterViewPr showFormatting="0">
    <p:cViewPr>
      <p:scale>
        <a:sx n="50" d="100"/>
        <a:sy n="50" d="100"/>
      </p:scale>
      <p:origin x="0" y="0"/>
    </p:cViewPr>
  </p:sorterViewPr>
  <p:notesViewPr>
    <p:cSldViewPr>
      <p:cViewPr>
        <p:scale>
          <a:sx n="200" d="100"/>
          <a:sy n="200" d="100"/>
        </p:scale>
        <p:origin x="-96" y="16"/>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en-US"/>
          </a:p>
        </p:txBody>
      </p:sp>
      <p:sp>
        <p:nvSpPr>
          <p:cNvPr id="165891"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endParaRPr lang="en-US"/>
          </a:p>
        </p:txBody>
      </p:sp>
      <p:sp>
        <p:nvSpPr>
          <p:cNvPr id="165892"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en-US"/>
          </a:p>
        </p:txBody>
      </p:sp>
      <p:sp>
        <p:nvSpPr>
          <p:cNvPr id="165893"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C145E2DF-7100-4A6D-B315-D067D7440A2F}"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en-US"/>
          </a:p>
        </p:txBody>
      </p:sp>
      <p:sp>
        <p:nvSpPr>
          <p:cNvPr id="58371"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endParaRPr lang="en-US"/>
          </a:p>
        </p:txBody>
      </p:sp>
      <p:sp>
        <p:nvSpPr>
          <p:cNvPr id="58372" name="Rectangle 4"/>
          <p:cNvSpPr>
            <a:spLocks noGrp="1" noRot="1" noChangeAspect="1" noChangeArrowheads="1" noTextEdit="1"/>
          </p:cNvSpPr>
          <p:nvPr>
            <p:ph type="sldImg" idx="2"/>
          </p:nvPr>
        </p:nvSpPr>
        <p:spPr bwMode="auto">
          <a:xfrm>
            <a:off x="219075" y="741363"/>
            <a:ext cx="6359525" cy="37020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4" name="Rectangle 6"/>
          <p:cNvSpPr>
            <a:spLocks noGrp="1" noChangeArrowheads="1"/>
          </p:cNvSpPr>
          <p:nvPr>
            <p:ph type="ftr" sz="quarter" idx="4"/>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en-US"/>
          </a:p>
        </p:txBody>
      </p:sp>
      <p:sp>
        <p:nvSpPr>
          <p:cNvPr id="58375" name="Rectangle 7"/>
          <p:cNvSpPr>
            <a:spLocks noGrp="1" noChangeArrowheads="1"/>
          </p:cNvSpPr>
          <p:nvPr>
            <p:ph type="sldNum" sz="quarter" idx="5"/>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B18D6239-C757-495E-8433-75D023F0D729}"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102"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205"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308"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411"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5514" algn="l" defTabSz="914205" rtl="0" eaLnBrk="1" latinLnBrk="0" hangingPunct="1">
      <a:defRPr sz="1200" kern="1200">
        <a:solidFill>
          <a:schemeClr val="tx1"/>
        </a:solidFill>
        <a:latin typeface="+mn-lt"/>
        <a:ea typeface="+mn-ea"/>
        <a:cs typeface="+mn-cs"/>
      </a:defRPr>
    </a:lvl6pPr>
    <a:lvl7pPr marL="2742616" algn="l" defTabSz="914205" rtl="0" eaLnBrk="1" latinLnBrk="0" hangingPunct="1">
      <a:defRPr sz="1200" kern="1200">
        <a:solidFill>
          <a:schemeClr val="tx1"/>
        </a:solidFill>
        <a:latin typeface="+mn-lt"/>
        <a:ea typeface="+mn-ea"/>
        <a:cs typeface="+mn-cs"/>
      </a:defRPr>
    </a:lvl7pPr>
    <a:lvl8pPr marL="3199719" algn="l" defTabSz="914205" rtl="0" eaLnBrk="1" latinLnBrk="0" hangingPunct="1">
      <a:defRPr sz="1200" kern="1200">
        <a:solidFill>
          <a:schemeClr val="tx1"/>
        </a:solidFill>
        <a:latin typeface="+mn-lt"/>
        <a:ea typeface="+mn-ea"/>
        <a:cs typeface="+mn-cs"/>
      </a:defRPr>
    </a:lvl8pPr>
    <a:lvl9pPr marL="3656822" algn="l" defTabSz="9142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F85CFC52-78CB-4182-8597-B468B98C6E14}" type="slidenum">
              <a:rPr lang="en-US" smtClean="0"/>
              <a:pPr/>
              <a:t>1</a:t>
            </a:fld>
            <a:endParaRPr lang="en-US" smtClean="0"/>
          </a:p>
        </p:txBody>
      </p:sp>
      <p:sp>
        <p:nvSpPr>
          <p:cNvPr id="9219" name="Rectangle 2"/>
          <p:cNvSpPr>
            <a:spLocks noGrp="1" noRot="1" noChangeAspect="1" noChangeArrowheads="1" noTextEdit="1"/>
          </p:cNvSpPr>
          <p:nvPr>
            <p:ph type="sldImg"/>
          </p:nvPr>
        </p:nvSpPr>
        <p:spPr>
          <a:xfrm>
            <a:off x="219075" y="741363"/>
            <a:ext cx="6359525" cy="3702050"/>
          </a:xfrm>
          <a:ln/>
        </p:spPr>
      </p:sp>
      <p:sp>
        <p:nvSpPr>
          <p:cNvPr id="9220"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514DDC-E6E9-4816-B201-B943DF1B9538}" type="slidenum">
              <a:rPr lang="en-US"/>
              <a:pPr/>
              <a:t>2</a:t>
            </a:fld>
            <a:endParaRPr lang="en-US"/>
          </a:p>
        </p:txBody>
      </p:sp>
      <p:sp>
        <p:nvSpPr>
          <p:cNvPr id="1012738" name="Rectangle 2"/>
          <p:cNvSpPr>
            <a:spLocks noGrp="1" noRot="1" noChangeAspect="1" noChangeArrowheads="1" noTextEdit="1"/>
          </p:cNvSpPr>
          <p:nvPr>
            <p:ph type="sldImg"/>
          </p:nvPr>
        </p:nvSpPr>
        <p:spPr>
          <a:xfrm>
            <a:off x="219075" y="741363"/>
            <a:ext cx="6359525" cy="3702050"/>
          </a:xfrm>
          <a:ln/>
        </p:spPr>
      </p:sp>
      <p:sp>
        <p:nvSpPr>
          <p:cNvPr id="10127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B4BD3-8E18-45FF-AE93-4ECE355B83AA}" type="slidenum">
              <a:rPr lang="en-US"/>
              <a:pPr/>
              <a:t>3</a:t>
            </a:fld>
            <a:endParaRPr lang="en-US"/>
          </a:p>
        </p:txBody>
      </p:sp>
      <p:sp>
        <p:nvSpPr>
          <p:cNvPr id="1014786" name="Rectangle 2"/>
          <p:cNvSpPr>
            <a:spLocks noGrp="1" noRot="1" noChangeAspect="1" noChangeArrowheads="1" noTextEdit="1"/>
          </p:cNvSpPr>
          <p:nvPr>
            <p:ph type="sldImg"/>
          </p:nvPr>
        </p:nvSpPr>
        <p:spPr>
          <a:xfrm>
            <a:off x="219075" y="741363"/>
            <a:ext cx="6359525" cy="3702050"/>
          </a:xfrm>
          <a:ln/>
        </p:spPr>
      </p:sp>
      <p:sp>
        <p:nvSpPr>
          <p:cNvPr id="10147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D2F0C-CD7C-49EA-80DE-FBD5DC51B53A}" type="slidenum">
              <a:rPr lang="en-US"/>
              <a:pPr/>
              <a:t>7</a:t>
            </a:fld>
            <a:endParaRPr lang="en-US"/>
          </a:p>
        </p:txBody>
      </p:sp>
      <p:sp>
        <p:nvSpPr>
          <p:cNvPr id="1033218" name="Rectangle 2"/>
          <p:cNvSpPr>
            <a:spLocks noGrp="1" noRot="1" noChangeAspect="1" noChangeArrowheads="1" noTextEdit="1"/>
          </p:cNvSpPr>
          <p:nvPr>
            <p:ph type="sldImg"/>
          </p:nvPr>
        </p:nvSpPr>
        <p:spPr>
          <a:xfrm>
            <a:off x="219075" y="741363"/>
            <a:ext cx="6359525" cy="3702050"/>
          </a:xfrm>
          <a:ln/>
        </p:spPr>
      </p:sp>
      <p:sp>
        <p:nvSpPr>
          <p:cNvPr id="10332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E4B4E-F60C-4C6D-B59B-BF50D2040BE1}" type="slidenum">
              <a:rPr lang="en-US"/>
              <a:pPr/>
              <a:t>15</a:t>
            </a:fld>
            <a:endParaRPr lang="en-US"/>
          </a:p>
        </p:txBody>
      </p:sp>
      <p:sp>
        <p:nvSpPr>
          <p:cNvPr id="1043458" name="Rectangle 2"/>
          <p:cNvSpPr>
            <a:spLocks noGrp="1" noRot="1" noChangeAspect="1" noChangeArrowheads="1" noTextEdit="1"/>
          </p:cNvSpPr>
          <p:nvPr>
            <p:ph type="sldImg"/>
          </p:nvPr>
        </p:nvSpPr>
        <p:spPr>
          <a:xfrm>
            <a:off x="219075" y="741363"/>
            <a:ext cx="6359525" cy="3702050"/>
          </a:xfrm>
          <a:ln/>
        </p:spPr>
      </p:sp>
      <p:sp>
        <p:nvSpPr>
          <p:cNvPr id="10434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EEA11-B911-495E-BD92-E4E7912AB714}" type="slidenum">
              <a:rPr lang="en-US"/>
              <a:pPr/>
              <a:t>24</a:t>
            </a:fld>
            <a:endParaRPr lang="en-US"/>
          </a:p>
        </p:txBody>
      </p:sp>
      <p:sp>
        <p:nvSpPr>
          <p:cNvPr id="1051650" name="Rectangle 2"/>
          <p:cNvSpPr>
            <a:spLocks noGrp="1" noRot="1" noChangeAspect="1" noChangeArrowheads="1" noTextEdit="1"/>
          </p:cNvSpPr>
          <p:nvPr>
            <p:ph type="sldImg"/>
          </p:nvPr>
        </p:nvSpPr>
        <p:spPr>
          <a:xfrm>
            <a:off x="219075" y="741363"/>
            <a:ext cx="6359525" cy="3702050"/>
          </a:xfrm>
          <a:ln/>
        </p:spPr>
      </p:sp>
      <p:sp>
        <p:nvSpPr>
          <p:cNvPr id="10516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E4B4E-F60C-4C6D-B59B-BF50D2040BE1}" type="slidenum">
              <a:rPr lang="en-US"/>
              <a:pPr/>
              <a:t>28</a:t>
            </a:fld>
            <a:endParaRPr lang="en-US"/>
          </a:p>
        </p:txBody>
      </p:sp>
      <p:sp>
        <p:nvSpPr>
          <p:cNvPr id="1043458" name="Rectangle 2"/>
          <p:cNvSpPr>
            <a:spLocks noGrp="1" noRot="1" noChangeAspect="1" noChangeArrowheads="1" noTextEdit="1"/>
          </p:cNvSpPr>
          <p:nvPr>
            <p:ph type="sldImg"/>
          </p:nvPr>
        </p:nvSpPr>
        <p:spPr>
          <a:xfrm>
            <a:off x="219075" y="741363"/>
            <a:ext cx="6359525" cy="3702050"/>
          </a:xfrm>
          <a:ln/>
        </p:spPr>
      </p:sp>
      <p:sp>
        <p:nvSpPr>
          <p:cNvPr id="10434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EEA11-B911-495E-BD92-E4E7912AB714}" type="slidenum">
              <a:rPr lang="en-US"/>
              <a:pPr/>
              <a:t>32</a:t>
            </a:fld>
            <a:endParaRPr lang="en-US"/>
          </a:p>
        </p:txBody>
      </p:sp>
      <p:sp>
        <p:nvSpPr>
          <p:cNvPr id="1051650" name="Rectangle 2"/>
          <p:cNvSpPr>
            <a:spLocks noGrp="1" noRot="1" noChangeAspect="1" noChangeArrowheads="1" noTextEdit="1"/>
          </p:cNvSpPr>
          <p:nvPr>
            <p:ph type="sldImg"/>
          </p:nvPr>
        </p:nvSpPr>
        <p:spPr>
          <a:xfrm>
            <a:off x="219075" y="741363"/>
            <a:ext cx="6359525" cy="3702050"/>
          </a:xfrm>
          <a:ln/>
        </p:spPr>
      </p:sp>
      <p:sp>
        <p:nvSpPr>
          <p:cNvPr id="1051651" name="Rectangle 3"/>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05156" y="1007745"/>
            <a:ext cx="7435893" cy="1343660"/>
          </a:xfrm>
          <a:ln>
            <a:noFill/>
          </a:ln>
        </p:spPr>
        <p:txBody>
          <a:bodyPr vert="horz" tIns="0" rIns="15655"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05156" y="2372077"/>
            <a:ext cx="7438779" cy="1287674"/>
          </a:xfrm>
        </p:spPr>
        <p:txBody>
          <a:bodyPr lIns="0" rIns="15655"/>
          <a:lstStyle>
            <a:lvl1pPr marL="0" marR="39136" indent="0" algn="r">
              <a:buNone/>
              <a:defRPr>
                <a:solidFill>
                  <a:schemeClr val="tx1"/>
                </a:solidFill>
              </a:defRPr>
            </a:lvl1pPr>
            <a:lvl2pPr marL="391363" indent="0" algn="ctr">
              <a:buNone/>
            </a:lvl2pPr>
            <a:lvl3pPr marL="782726" indent="0" algn="ctr">
              <a:buNone/>
            </a:lvl3pPr>
            <a:lvl4pPr marL="1174090" indent="0" algn="ctr">
              <a:buNone/>
            </a:lvl4pPr>
            <a:lvl5pPr marL="1565453" indent="0" algn="ctr">
              <a:buNone/>
            </a:lvl5pPr>
            <a:lvl6pPr marL="1956816" indent="0" algn="ctr">
              <a:buNone/>
            </a:lvl6pPr>
            <a:lvl7pPr marL="2348179" indent="0" algn="ctr">
              <a:buNone/>
            </a:lvl7pPr>
            <a:lvl8pPr marL="2739542" indent="0" algn="ctr">
              <a:buNone/>
            </a:lvl8pPr>
            <a:lvl9pPr marL="3130906"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278364" y="671831"/>
            <a:ext cx="1948458" cy="3829198"/>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32990" y="671831"/>
            <a:ext cx="5701044" cy="3829198"/>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02269" y="967435"/>
            <a:ext cx="7360841" cy="1001027"/>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02269" y="1987177"/>
            <a:ext cx="7360841" cy="1109219"/>
          </a:xfrm>
        </p:spPr>
        <p:txBody>
          <a:bodyPr lIns="39136" rIns="39136" anchor="t"/>
          <a:lstStyle>
            <a:lvl1pPr marL="0" indent="0">
              <a:buNone/>
              <a:defRPr sz="1900">
                <a:solidFill>
                  <a:schemeClr val="tx1"/>
                </a:solidFill>
              </a:defRPr>
            </a:lvl1pPr>
            <a:lvl2pPr>
              <a:buNone/>
              <a:defRPr sz="1500">
                <a:solidFill>
                  <a:schemeClr val="tx1">
                    <a:tint val="75000"/>
                  </a:schemeClr>
                </a:solidFill>
              </a:defRPr>
            </a:lvl2pPr>
            <a:lvl3pPr>
              <a:buNone/>
              <a:defRPr sz="14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2991" y="517309"/>
            <a:ext cx="7793832" cy="839788"/>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32991" y="1410729"/>
            <a:ext cx="3824751" cy="3258376"/>
          </a:xfrm>
        </p:spPr>
        <p:txBody>
          <a:bodyPr/>
          <a:lstStyle>
            <a:lvl1pPr>
              <a:defRPr sz="2200"/>
            </a:lvl1pPr>
            <a:lvl2pPr>
              <a:defRPr sz="2100"/>
            </a:lvl2pPr>
            <a:lvl3pPr>
              <a:defRPr sz="1700"/>
            </a:lvl3pPr>
            <a:lvl4pPr>
              <a:defRPr sz="1500"/>
            </a:lvl4pPr>
            <a:lvl5pPr>
              <a:defRPr sz="15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402071" y="1410729"/>
            <a:ext cx="3824751" cy="3258376"/>
          </a:xfrm>
        </p:spPr>
        <p:txBody>
          <a:bodyPr/>
          <a:lstStyle>
            <a:lvl1pPr>
              <a:defRPr sz="2200"/>
            </a:lvl1pPr>
            <a:lvl2pPr>
              <a:defRPr sz="2100"/>
            </a:lvl2pPr>
            <a:lvl3pPr>
              <a:defRPr sz="1700"/>
            </a:lvl3pPr>
            <a:lvl4pPr>
              <a:defRPr sz="1500"/>
            </a:lvl4pPr>
            <a:lvl5pPr>
              <a:defRPr sz="15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32991" y="517309"/>
            <a:ext cx="7793832" cy="839788"/>
          </a:xfrm>
        </p:spPr>
        <p:txBody>
          <a:bodyPr tIns="39136"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32990" y="1363092"/>
            <a:ext cx="3826255" cy="484441"/>
          </a:xfrm>
        </p:spPr>
        <p:txBody>
          <a:bodyPr lIns="39136" tIns="0" rIns="39136" bIns="0" anchor="ctr">
            <a:noAutofit/>
          </a:bodyPr>
          <a:lstStyle>
            <a:lvl1pPr marL="0" indent="0">
              <a:buNone/>
              <a:defRPr sz="2100" b="1" cap="none" baseline="0">
                <a:solidFill>
                  <a:schemeClr val="tx2"/>
                </a:solidFill>
                <a:effectLst/>
              </a:defRPr>
            </a:lvl1pPr>
            <a:lvl2pPr>
              <a:buNone/>
              <a:defRPr sz="1700" b="1"/>
            </a:lvl2pPr>
            <a:lvl3pPr>
              <a:buNone/>
              <a:defRPr sz="1500" b="1"/>
            </a:lvl3pPr>
            <a:lvl4pPr>
              <a:buNone/>
              <a:defRPr sz="1400" b="1"/>
            </a:lvl4pPr>
            <a:lvl5pPr>
              <a:buNone/>
              <a:defRPr sz="14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399065" y="1366405"/>
            <a:ext cx="3827758" cy="481128"/>
          </a:xfrm>
        </p:spPr>
        <p:txBody>
          <a:bodyPr lIns="39136" tIns="0" rIns="39136" bIns="0" anchor="ctr"/>
          <a:lstStyle>
            <a:lvl1pPr marL="0" indent="0">
              <a:buNone/>
              <a:defRPr sz="2100" b="1" cap="none" baseline="0">
                <a:solidFill>
                  <a:schemeClr val="tx2"/>
                </a:solidFill>
                <a:effectLst/>
              </a:defRPr>
            </a:lvl1pPr>
            <a:lvl2pPr>
              <a:buNone/>
              <a:defRPr sz="1700" b="1"/>
            </a:lvl2pPr>
            <a:lvl3pPr>
              <a:buNone/>
              <a:defRPr sz="1500" b="1"/>
            </a:lvl3pPr>
            <a:lvl4pPr>
              <a:buNone/>
              <a:defRPr sz="1400" b="1"/>
            </a:lvl4pPr>
            <a:lvl5pPr>
              <a:buNone/>
              <a:defRPr sz="14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32990" y="1847532"/>
            <a:ext cx="3826255" cy="2825536"/>
          </a:xfrm>
        </p:spPr>
        <p:txBody>
          <a:bodyPr tIns="0"/>
          <a:lstStyle>
            <a:lvl1pPr>
              <a:defRPr sz="1900"/>
            </a:lvl1pPr>
            <a:lvl2pPr>
              <a:defRPr sz="1700"/>
            </a:lvl2pPr>
            <a:lvl3pPr>
              <a:defRPr sz="1500"/>
            </a:lvl3pPr>
            <a:lvl4pPr>
              <a:defRPr sz="1400"/>
            </a:lvl4pPr>
            <a:lvl5pPr>
              <a:defRPr sz="14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399065" y="1847532"/>
            <a:ext cx="3827758" cy="2825536"/>
          </a:xfrm>
        </p:spPr>
        <p:txBody>
          <a:bodyPr tIns="0"/>
          <a:lstStyle>
            <a:lvl1pPr>
              <a:defRPr sz="1900"/>
            </a:lvl1pPr>
            <a:lvl2pPr>
              <a:defRPr sz="1700"/>
            </a:lvl2pPr>
            <a:lvl3pPr>
              <a:defRPr sz="1500"/>
            </a:lvl3pPr>
            <a:lvl4pPr>
              <a:defRPr sz="1400"/>
            </a:lvl4pPr>
            <a:lvl5pPr>
              <a:defRPr sz="14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32991" y="517309"/>
            <a:ext cx="7865997" cy="839788"/>
          </a:xfrm>
        </p:spPr>
        <p:txBody>
          <a:bodyPr vert="horz" tIns="39136"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3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9486" y="377906"/>
            <a:ext cx="2597944" cy="853784"/>
          </a:xfrm>
        </p:spPr>
        <p:txBody>
          <a:bodyPr lIns="0" anchor="b">
            <a:noAutofit/>
          </a:bodyPr>
          <a:lstStyle>
            <a:lvl1pPr algn="l" rtl="0">
              <a:spcBef>
                <a:spcPct val="0"/>
              </a:spcBef>
              <a:buNone/>
              <a:defRPr sz="22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49486" y="1231688"/>
            <a:ext cx="2597944" cy="3359150"/>
          </a:xfrm>
        </p:spPr>
        <p:txBody>
          <a:bodyPr lIns="15655" rIns="15655"/>
          <a:lstStyle>
            <a:lvl1pPr marL="0" indent="0" algn="l">
              <a:buNone/>
              <a:defRPr sz="1200"/>
            </a:lvl1pPr>
            <a:lvl2pPr indent="0" algn="l">
              <a:buNone/>
              <a:defRPr sz="1000"/>
            </a:lvl2pPr>
            <a:lvl3pPr indent="0" algn="l">
              <a:buNone/>
              <a:defRPr sz="900"/>
            </a:lvl3pPr>
            <a:lvl4pPr indent="0" algn="l">
              <a:buNone/>
              <a:defRPr sz="800"/>
            </a:lvl4pPr>
            <a:lvl5pPr indent="0" algn="l">
              <a:buNone/>
              <a:defRPr sz="8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385746" y="1231688"/>
            <a:ext cx="4841076" cy="3359150"/>
          </a:xfrm>
        </p:spPr>
        <p:txBody>
          <a:bodyPr tIns="0"/>
          <a:lstStyle>
            <a:lvl1pPr>
              <a:defRPr sz="2400"/>
            </a:lvl1pPr>
            <a:lvl2pPr>
              <a:defRPr sz="2200"/>
            </a:lvl2pPr>
            <a:lvl3pPr>
              <a:defRPr sz="2100"/>
            </a:lvl3pPr>
            <a:lvl4pPr>
              <a:defRPr sz="1700"/>
            </a:lvl4pPr>
            <a:lvl5pPr>
              <a:defRPr sz="15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E5FA58A-5142-42BA-91EC-AF74C3E25F4A}"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2998122" y="814129"/>
            <a:ext cx="4979392" cy="302323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8273" tIns="39136" rIns="78273" bIns="39136" rtlCol="0" anchor="ctr"/>
          <a:lstStyle/>
          <a:p>
            <a:pPr algn="ctr" eaLnBrk="1" latinLnBrk="0" hangingPunct="1"/>
            <a:endParaRPr kumimoji="0" lang="en-US"/>
          </a:p>
        </p:txBody>
      </p:sp>
      <p:sp>
        <p:nvSpPr>
          <p:cNvPr id="12" name="11 Triángulo rectángulo"/>
          <p:cNvSpPr/>
          <p:nvPr/>
        </p:nvSpPr>
        <p:spPr>
          <a:xfrm rot="420000" flipV="1">
            <a:off x="7580304" y="3937941"/>
            <a:ext cx="147217" cy="114211"/>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8273" tIns="39136" rIns="78273" bIns="39136" rtlCol="0" anchor="ctr"/>
          <a:lstStyle/>
          <a:p>
            <a:pPr algn="ctr" eaLnBrk="1" latinLnBrk="0" hangingPunct="1"/>
            <a:endParaRPr kumimoji="0" lang="en-US"/>
          </a:p>
        </p:txBody>
      </p:sp>
      <p:sp>
        <p:nvSpPr>
          <p:cNvPr id="2" name="1 Título"/>
          <p:cNvSpPr>
            <a:spLocks noGrp="1"/>
          </p:cNvSpPr>
          <p:nvPr>
            <p:ph type="title"/>
          </p:nvPr>
        </p:nvSpPr>
        <p:spPr>
          <a:xfrm>
            <a:off x="577321" y="864765"/>
            <a:ext cx="2095675" cy="1162787"/>
          </a:xfrm>
        </p:spPr>
        <p:txBody>
          <a:bodyPr vert="horz" lIns="39136" tIns="39136" rIns="39136" bIns="39136" anchor="b"/>
          <a:lstStyle>
            <a:lvl1pPr algn="l">
              <a:buNone/>
              <a:defRPr sz="17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577321" y="2078371"/>
            <a:ext cx="2092788" cy="1601195"/>
          </a:xfrm>
        </p:spPr>
        <p:txBody>
          <a:bodyPr lIns="54791" rIns="39136" bIns="39136" anchor="t"/>
          <a:lstStyle>
            <a:lvl1pPr marL="0" indent="0" algn="l">
              <a:spcBef>
                <a:spcPts val="214"/>
              </a:spcBef>
              <a:buFontTx/>
              <a:buNone/>
              <a:defRPr sz="1100"/>
            </a:lvl1pPr>
            <a:lvl2pPr>
              <a:defRPr sz="1000"/>
            </a:lvl2pPr>
            <a:lvl3pPr>
              <a:defRPr sz="900"/>
            </a:lvl3pPr>
            <a:lvl4pPr>
              <a:defRPr sz="800"/>
            </a:lvl4pPr>
            <a:lvl5pPr>
              <a:defRPr sz="8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E7E98AE-58E0-497E-A471-38812DD3AB9A}" type="datetimeFigureOut">
              <a:rPr lang="es-AR" smtClean="0"/>
              <a:pPr/>
              <a:t>01/11/2015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7649501" y="4670152"/>
            <a:ext cx="577321" cy="268265"/>
          </a:xfrm>
        </p:spPr>
        <p:txBody>
          <a:bodyPr/>
          <a:lstStyle/>
          <a:p>
            <a:fld id="{FE5FA58A-5142-42BA-91EC-AF74C3E25F4A}" type="slidenum">
              <a:rPr lang="es-AR" smtClean="0"/>
              <a:pPr/>
              <a:t>‹Nº›</a:t>
            </a:fld>
            <a:endParaRPr lang="es-AR"/>
          </a:p>
        </p:txBody>
      </p:sp>
      <p:sp>
        <p:nvSpPr>
          <p:cNvPr id="3" name="2 Marcador de posición de imagen"/>
          <p:cNvSpPr>
            <a:spLocks noGrp="1"/>
          </p:cNvSpPr>
          <p:nvPr>
            <p:ph type="pic" idx="1"/>
          </p:nvPr>
        </p:nvSpPr>
        <p:spPr>
          <a:xfrm rot="420000">
            <a:off x="3301215" y="881312"/>
            <a:ext cx="4373206" cy="2888869"/>
          </a:xfrm>
          <a:prstGeom prst="rect">
            <a:avLst/>
          </a:prstGeom>
          <a:solidFill>
            <a:schemeClr val="bg2"/>
          </a:solidFill>
          <a:ln w="3000" cap="rnd">
            <a:solidFill>
              <a:srgbClr val="C0C0C0"/>
            </a:solidFill>
            <a:round/>
          </a:ln>
          <a:effectLst/>
        </p:spPr>
        <p:txBody>
          <a:bodyPr/>
          <a:lstStyle>
            <a:lvl1pPr marL="0" indent="0">
              <a:buNone/>
              <a:defRPr sz="27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021" y="4273585"/>
            <a:ext cx="8677854" cy="76514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78273" tIns="39136" rIns="78273" bIns="39136"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149494" y="4569844"/>
            <a:ext cx="4510319" cy="46888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78273" tIns="39136" rIns="78273" bIns="39136"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021" y="-5249"/>
            <a:ext cx="8677854" cy="76514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78273" tIns="39136" rIns="78273" bIns="39136"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149494" y="-5248"/>
            <a:ext cx="4510319" cy="46888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78273" tIns="39136" rIns="78273" bIns="39136"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32991" y="517309"/>
            <a:ext cx="7793832" cy="839788"/>
          </a:xfrm>
          <a:prstGeom prst="rect">
            <a:avLst/>
          </a:prstGeom>
        </p:spPr>
        <p:txBody>
          <a:bodyPr vert="horz" lIns="0" tIns="39136"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32991" y="1422040"/>
            <a:ext cx="7793832" cy="3224784"/>
          </a:xfrm>
          <a:prstGeom prst="rect">
            <a:avLst/>
          </a:prstGeom>
        </p:spPr>
        <p:txBody>
          <a:bodyPr vert="horz" lIns="78273" tIns="39136" rIns="78273" bIns="39136">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32991" y="4670152"/>
            <a:ext cx="2020623" cy="268265"/>
          </a:xfrm>
          <a:prstGeom prst="rect">
            <a:avLst/>
          </a:prstGeom>
        </p:spPr>
        <p:txBody>
          <a:bodyPr vert="horz" lIns="0" tIns="0" rIns="0" bIns="0" anchor="b"/>
          <a:lstStyle>
            <a:lvl1pPr algn="l" eaLnBrk="1" latinLnBrk="0" hangingPunct="1">
              <a:defRPr kumimoji="0" sz="1000">
                <a:solidFill>
                  <a:schemeClr val="tx2">
                    <a:shade val="90000"/>
                  </a:schemeClr>
                </a:solidFill>
              </a:defRPr>
            </a:lvl1pPr>
          </a:lstStyle>
          <a:p>
            <a:fld id="{EE7E98AE-58E0-497E-A471-38812DD3AB9A}" type="datetimeFigureOut">
              <a:rPr lang="es-AR" smtClean="0"/>
              <a:pPr/>
              <a:t>01/11/2015</a:t>
            </a:fld>
            <a:endParaRPr lang="es-AR"/>
          </a:p>
        </p:txBody>
      </p:sp>
      <p:sp>
        <p:nvSpPr>
          <p:cNvPr id="22" name="21 Marcador de pie de página"/>
          <p:cNvSpPr>
            <a:spLocks noGrp="1"/>
          </p:cNvSpPr>
          <p:nvPr>
            <p:ph type="ftr" sz="quarter" idx="3"/>
          </p:nvPr>
        </p:nvSpPr>
        <p:spPr>
          <a:xfrm>
            <a:off x="2525779" y="4670152"/>
            <a:ext cx="3175265" cy="268265"/>
          </a:xfrm>
          <a:prstGeom prst="rect">
            <a:avLst/>
          </a:prstGeom>
        </p:spPr>
        <p:txBody>
          <a:bodyPr vert="horz" lIns="0" tIns="0" rIns="0" bIns="0" anchor="b"/>
          <a:lstStyle>
            <a:lvl1pPr algn="l" eaLnBrk="1" latinLnBrk="0" hangingPunct="1">
              <a:defRPr kumimoji="0" sz="1000">
                <a:solidFill>
                  <a:schemeClr val="tx2">
                    <a:shade val="90000"/>
                  </a:schemeClr>
                </a:solidFill>
              </a:defRPr>
            </a:lvl1pPr>
          </a:lstStyle>
          <a:p>
            <a:endParaRPr lang="es-AR"/>
          </a:p>
        </p:txBody>
      </p:sp>
      <p:sp>
        <p:nvSpPr>
          <p:cNvPr id="18" name="17 Marcador de número de diapositiva"/>
          <p:cNvSpPr>
            <a:spLocks noGrp="1"/>
          </p:cNvSpPr>
          <p:nvPr>
            <p:ph type="sldNum" sz="quarter" idx="4"/>
          </p:nvPr>
        </p:nvSpPr>
        <p:spPr>
          <a:xfrm>
            <a:off x="7505171" y="4670152"/>
            <a:ext cx="721651" cy="268265"/>
          </a:xfrm>
          <a:prstGeom prst="rect">
            <a:avLst/>
          </a:prstGeom>
        </p:spPr>
        <p:txBody>
          <a:bodyPr vert="horz" lIns="0" tIns="0" rIns="0" bIns="0" anchor="b"/>
          <a:lstStyle>
            <a:lvl1pPr algn="r" eaLnBrk="1" latinLnBrk="0" hangingPunct="1">
              <a:defRPr kumimoji="0" sz="1000">
                <a:solidFill>
                  <a:schemeClr val="tx2">
                    <a:shade val="90000"/>
                  </a:schemeClr>
                </a:solidFill>
              </a:defRPr>
            </a:lvl1pPr>
          </a:lstStyle>
          <a:p>
            <a:fld id="{FE5FA58A-5142-42BA-91EC-AF74C3E25F4A}" type="slidenum">
              <a:rPr lang="es-AR" smtClean="0"/>
              <a:pPr/>
              <a:t>‹Nº›</a:t>
            </a:fld>
            <a:endParaRPr lang="es-AR"/>
          </a:p>
        </p:txBody>
      </p:sp>
      <p:grpSp>
        <p:nvGrpSpPr>
          <p:cNvPr id="2" name="1 Grupo"/>
          <p:cNvGrpSpPr/>
          <p:nvPr/>
        </p:nvGrpSpPr>
        <p:grpSpPr>
          <a:xfrm>
            <a:off x="-18010" y="148714"/>
            <a:ext cx="8694426" cy="476999"/>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300" b="0" kern="1200">
          <a:ln>
            <a:noFill/>
          </a:ln>
          <a:solidFill>
            <a:schemeClr val="tx2"/>
          </a:solidFill>
          <a:effectLst/>
          <a:latin typeface="+mj-lt"/>
          <a:ea typeface="+mj-ea"/>
          <a:cs typeface="+mj-cs"/>
        </a:defRPr>
      </a:lvl1pPr>
    </p:titleStyle>
    <p:bodyStyle>
      <a:lvl1pPr marL="234818" indent="-234818" algn="l" rtl="0" eaLnBrk="1" latinLnBrk="0" hangingPunct="1">
        <a:spcBef>
          <a:spcPct val="20000"/>
        </a:spcBef>
        <a:buClr>
          <a:schemeClr val="accent3"/>
        </a:buClr>
        <a:buSzPct val="95000"/>
        <a:buFont typeface="Wingdings 2"/>
        <a:buChar char=""/>
        <a:defRPr kumimoji="0" sz="2200" kern="1200">
          <a:solidFill>
            <a:schemeClr val="tx1"/>
          </a:solidFill>
          <a:latin typeface="+mn-lt"/>
          <a:ea typeface="+mn-ea"/>
          <a:cs typeface="+mn-cs"/>
        </a:defRPr>
      </a:lvl1pPr>
      <a:lvl2pPr marL="547908" indent="-211336" algn="l" rtl="0" eaLnBrk="1" latinLnBrk="0" hangingPunct="1">
        <a:spcBef>
          <a:spcPct val="20000"/>
        </a:spcBef>
        <a:buClr>
          <a:schemeClr val="accent1"/>
        </a:buClr>
        <a:buSzPct val="85000"/>
        <a:buFont typeface="Wingdings 2"/>
        <a:buChar char=""/>
        <a:defRPr kumimoji="0" sz="2100" kern="1200">
          <a:solidFill>
            <a:schemeClr val="tx1"/>
          </a:solidFill>
          <a:latin typeface="+mn-lt"/>
          <a:ea typeface="+mn-ea"/>
          <a:cs typeface="+mn-cs"/>
        </a:defRPr>
      </a:lvl2pPr>
      <a:lvl3pPr marL="782726" indent="-211336" algn="l" rtl="0" eaLnBrk="1" latinLnBrk="0" hangingPunct="1">
        <a:spcBef>
          <a:spcPct val="20000"/>
        </a:spcBef>
        <a:buClr>
          <a:schemeClr val="accent2"/>
        </a:buClr>
        <a:buSzPct val="70000"/>
        <a:buFont typeface="Wingdings 2"/>
        <a:buChar char=""/>
        <a:defRPr kumimoji="0" sz="1800" kern="1200">
          <a:solidFill>
            <a:schemeClr val="tx1"/>
          </a:solidFill>
          <a:latin typeface="+mn-lt"/>
          <a:ea typeface="+mn-ea"/>
          <a:cs typeface="+mn-cs"/>
        </a:defRPr>
      </a:lvl3pPr>
      <a:lvl4pPr marL="1017544" indent="-180027" algn="l" rtl="0" eaLnBrk="1" latinLnBrk="0" hangingPunct="1">
        <a:spcBef>
          <a:spcPct val="20000"/>
        </a:spcBef>
        <a:buClr>
          <a:schemeClr val="accent3"/>
        </a:buClr>
        <a:buSzPct val="65000"/>
        <a:buFont typeface="Wingdings 2"/>
        <a:buChar char=""/>
        <a:defRPr kumimoji="0" sz="1700" kern="1200">
          <a:solidFill>
            <a:schemeClr val="tx1"/>
          </a:solidFill>
          <a:latin typeface="+mn-lt"/>
          <a:ea typeface="+mn-ea"/>
          <a:cs typeface="+mn-cs"/>
        </a:defRPr>
      </a:lvl4pPr>
      <a:lvl5pPr marL="1252362" indent="-180027" algn="l" rtl="0" eaLnBrk="1" latinLnBrk="0" hangingPunct="1">
        <a:spcBef>
          <a:spcPct val="20000"/>
        </a:spcBef>
        <a:buClr>
          <a:schemeClr val="accent4"/>
        </a:buClr>
        <a:buSzPct val="65000"/>
        <a:buFont typeface="Wingdings 2"/>
        <a:buChar char=""/>
        <a:defRPr kumimoji="0" sz="1700" kern="1200">
          <a:solidFill>
            <a:schemeClr val="tx1"/>
          </a:solidFill>
          <a:latin typeface="+mn-lt"/>
          <a:ea typeface="+mn-ea"/>
          <a:cs typeface="+mn-cs"/>
        </a:defRPr>
      </a:lvl5pPr>
      <a:lvl6pPr marL="1487180" indent="-180027"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43725" indent="-156545" algn="l" rtl="0" eaLnBrk="1" latinLnBrk="0" hangingPunct="1">
        <a:spcBef>
          <a:spcPct val="20000"/>
        </a:spcBef>
        <a:buClr>
          <a:schemeClr val="accent6"/>
        </a:buClr>
        <a:buSzPct val="80000"/>
        <a:buFont typeface="Wingdings 2"/>
        <a:buChar char=""/>
        <a:defRPr kumimoji="0" sz="1400" kern="1200" baseline="0">
          <a:solidFill>
            <a:schemeClr val="tx1"/>
          </a:solidFill>
          <a:latin typeface="+mn-lt"/>
          <a:ea typeface="+mn-ea"/>
          <a:cs typeface="+mn-cs"/>
        </a:defRPr>
      </a:lvl7pPr>
      <a:lvl8pPr marL="1878543" indent="-156545" algn="l" rtl="0" eaLnBrk="1" latinLnBrk="0" hangingPunct="1">
        <a:spcBef>
          <a:spcPct val="20000"/>
        </a:spcBef>
        <a:buClr>
          <a:schemeClr val="tx2"/>
        </a:buClr>
        <a:buChar char="•"/>
        <a:defRPr kumimoji="0" sz="1400" kern="1200">
          <a:solidFill>
            <a:schemeClr val="tx1"/>
          </a:solidFill>
          <a:latin typeface="+mn-lt"/>
          <a:ea typeface="+mn-ea"/>
          <a:cs typeface="+mn-cs"/>
        </a:defRPr>
      </a:lvl8pPr>
      <a:lvl9pPr marL="2113361" indent="-15654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91363" algn="l" rtl="0" eaLnBrk="1" latinLnBrk="0" hangingPunct="1">
        <a:defRPr kumimoji="0" kern="1200">
          <a:solidFill>
            <a:schemeClr val="tx1"/>
          </a:solidFill>
          <a:latin typeface="+mn-lt"/>
          <a:ea typeface="+mn-ea"/>
          <a:cs typeface="+mn-cs"/>
        </a:defRPr>
      </a:lvl2pPr>
      <a:lvl3pPr marL="782726" algn="l" rtl="0" eaLnBrk="1" latinLnBrk="0" hangingPunct="1">
        <a:defRPr kumimoji="0" kern="1200">
          <a:solidFill>
            <a:schemeClr val="tx1"/>
          </a:solidFill>
          <a:latin typeface="+mn-lt"/>
          <a:ea typeface="+mn-ea"/>
          <a:cs typeface="+mn-cs"/>
        </a:defRPr>
      </a:lvl3pPr>
      <a:lvl4pPr marL="1174090" algn="l" rtl="0" eaLnBrk="1" latinLnBrk="0" hangingPunct="1">
        <a:defRPr kumimoji="0" kern="1200">
          <a:solidFill>
            <a:schemeClr val="tx1"/>
          </a:solidFill>
          <a:latin typeface="+mn-lt"/>
          <a:ea typeface="+mn-ea"/>
          <a:cs typeface="+mn-cs"/>
        </a:defRPr>
      </a:lvl4pPr>
      <a:lvl5pPr marL="1565453" algn="l" rtl="0" eaLnBrk="1" latinLnBrk="0" hangingPunct="1">
        <a:defRPr kumimoji="0" kern="1200">
          <a:solidFill>
            <a:schemeClr val="tx1"/>
          </a:solidFill>
          <a:latin typeface="+mn-lt"/>
          <a:ea typeface="+mn-ea"/>
          <a:cs typeface="+mn-cs"/>
        </a:defRPr>
      </a:lvl5pPr>
      <a:lvl6pPr marL="1956816" algn="l" rtl="0" eaLnBrk="1" latinLnBrk="0" hangingPunct="1">
        <a:defRPr kumimoji="0" kern="1200">
          <a:solidFill>
            <a:schemeClr val="tx1"/>
          </a:solidFill>
          <a:latin typeface="+mn-lt"/>
          <a:ea typeface="+mn-ea"/>
          <a:cs typeface="+mn-cs"/>
        </a:defRPr>
      </a:lvl6pPr>
      <a:lvl7pPr marL="2348179" algn="l" rtl="0" eaLnBrk="1" latinLnBrk="0" hangingPunct="1">
        <a:defRPr kumimoji="0" kern="1200">
          <a:solidFill>
            <a:schemeClr val="tx1"/>
          </a:solidFill>
          <a:latin typeface="+mn-lt"/>
          <a:ea typeface="+mn-ea"/>
          <a:cs typeface="+mn-cs"/>
        </a:defRPr>
      </a:lvl7pPr>
      <a:lvl8pPr marL="2739542" algn="l" rtl="0" eaLnBrk="1" latinLnBrk="0" hangingPunct="1">
        <a:defRPr kumimoji="0" kern="1200">
          <a:solidFill>
            <a:schemeClr val="tx1"/>
          </a:solidFill>
          <a:latin typeface="+mn-lt"/>
          <a:ea typeface="+mn-ea"/>
          <a:cs typeface="+mn-cs"/>
        </a:defRPr>
      </a:lvl8pPr>
      <a:lvl9pPr marL="313090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741" name="Picture 5"/>
          <p:cNvPicPr>
            <a:picLocks noChangeAspect="1" noChangeArrowheads="1"/>
          </p:cNvPicPr>
          <p:nvPr/>
        </p:nvPicPr>
        <p:blipFill>
          <a:blip r:embed="rId3" cstate="print"/>
          <a:srcRect/>
          <a:stretch>
            <a:fillRect/>
          </a:stretch>
        </p:blipFill>
        <p:spPr bwMode="auto">
          <a:xfrm>
            <a:off x="4905970" y="1439242"/>
            <a:ext cx="3121025" cy="1131888"/>
          </a:xfrm>
          <a:prstGeom prst="rect">
            <a:avLst/>
          </a:prstGeom>
          <a:noFill/>
          <a:ln w="9525">
            <a:noFill/>
            <a:miter lim="800000"/>
            <a:headEnd/>
            <a:tailEnd/>
          </a:ln>
        </p:spPr>
      </p:pic>
      <p:sp>
        <p:nvSpPr>
          <p:cNvPr id="2050" name="Rectangle 3"/>
          <p:cNvSpPr>
            <a:spLocks noChangeArrowheads="1"/>
          </p:cNvSpPr>
          <p:nvPr/>
        </p:nvSpPr>
        <p:spPr bwMode="auto">
          <a:xfrm>
            <a:off x="67277" y="3902193"/>
            <a:ext cx="184639" cy="307734"/>
          </a:xfrm>
          <a:prstGeom prst="rect">
            <a:avLst/>
          </a:prstGeom>
          <a:noFill/>
          <a:ln w="9525">
            <a:noFill/>
            <a:miter lim="800000"/>
            <a:headEnd/>
            <a:tailEnd/>
          </a:ln>
        </p:spPr>
        <p:txBody>
          <a:bodyPr wrap="none" lIns="91395" tIns="45699" rIns="91395" bIns="45699" anchor="ctr">
            <a:spAutoFit/>
          </a:bodyPr>
          <a:lstStyle/>
          <a:p>
            <a:pPr algn="ctr" defTabSz="914244"/>
            <a:endParaRPr lang="es-ES_tradnl" sz="1400" dirty="0">
              <a:latin typeface="Times" pitchFamily="48" charset="0"/>
            </a:endParaRPr>
          </a:p>
        </p:txBody>
      </p:sp>
      <p:sp>
        <p:nvSpPr>
          <p:cNvPr id="244738" name="AutoShape 2" descr="Resultado de imagen para cabase"/>
          <p:cNvSpPr>
            <a:spLocks noChangeAspect="1" noChangeArrowheads="1"/>
          </p:cNvSpPr>
          <p:nvPr/>
        </p:nvSpPr>
        <p:spPr bwMode="auto">
          <a:xfrm>
            <a:off x="155575" y="-144463"/>
            <a:ext cx="301625" cy="301626"/>
          </a:xfrm>
          <a:prstGeom prst="rect">
            <a:avLst/>
          </a:prstGeom>
          <a:noFill/>
        </p:spPr>
        <p:txBody>
          <a:bodyPr vert="horz" wrap="square" lIns="91440" tIns="45720" rIns="91440" bIns="45720" numCol="1" anchor="t" anchorCtr="0" compatLnSpc="1">
            <a:prstTxWarp prst="textNoShape">
              <a:avLst/>
            </a:prstTxWarp>
          </a:bodyPr>
          <a:lstStyle/>
          <a:p>
            <a:endParaRPr lang="es-AR" dirty="0"/>
          </a:p>
        </p:txBody>
      </p:sp>
      <p:sp>
        <p:nvSpPr>
          <p:cNvPr id="244740" name="AutoShape 4" descr="Resultado de imagen para cabase"/>
          <p:cNvSpPr>
            <a:spLocks noChangeAspect="1" noChangeArrowheads="1"/>
          </p:cNvSpPr>
          <p:nvPr/>
        </p:nvSpPr>
        <p:spPr bwMode="auto">
          <a:xfrm>
            <a:off x="155575" y="-144463"/>
            <a:ext cx="301625" cy="301626"/>
          </a:xfrm>
          <a:prstGeom prst="rect">
            <a:avLst/>
          </a:prstGeom>
          <a:noFill/>
        </p:spPr>
        <p:txBody>
          <a:bodyPr vert="horz" wrap="square" lIns="91440" tIns="45720" rIns="91440" bIns="45720" numCol="1" anchor="t" anchorCtr="0" compatLnSpc="1">
            <a:prstTxWarp prst="textNoShape">
              <a:avLst/>
            </a:prstTxWarp>
          </a:bodyPr>
          <a:lstStyle/>
          <a:p>
            <a:endParaRPr lang="es-AR" dirty="0"/>
          </a:p>
        </p:txBody>
      </p:sp>
      <p:sp>
        <p:nvSpPr>
          <p:cNvPr id="8" name="Rectangle 4"/>
          <p:cNvSpPr>
            <a:spLocks noChangeArrowheads="1"/>
          </p:cNvSpPr>
          <p:nvPr/>
        </p:nvSpPr>
        <p:spPr bwMode="auto">
          <a:xfrm>
            <a:off x="6398313" y="2663378"/>
            <a:ext cx="1604001" cy="466015"/>
          </a:xfrm>
          <a:prstGeom prst="rect">
            <a:avLst/>
          </a:prstGeom>
          <a:noFill/>
          <a:ln w="9525">
            <a:noFill/>
            <a:miter lim="800000"/>
            <a:headEnd/>
            <a:tailEnd/>
          </a:ln>
        </p:spPr>
        <p:txBody>
          <a:bodyPr wrap="none" lIns="95744" tIns="47874" rIns="95744" bIns="47874" anchor="ctr">
            <a:spAutoFit/>
          </a:bodyPr>
          <a:lstStyle/>
          <a:p>
            <a:pPr algn="r">
              <a:tabLst>
                <a:tab pos="0" algn="l"/>
                <a:tab pos="456965" algn="l"/>
                <a:tab pos="913932" algn="l"/>
                <a:tab pos="1370896" algn="l"/>
                <a:tab pos="1827861" algn="l"/>
                <a:tab pos="2284827" algn="l"/>
                <a:tab pos="2741792" algn="l"/>
                <a:tab pos="3198760" algn="l"/>
                <a:tab pos="3655725" algn="l"/>
                <a:tab pos="4112691" algn="l"/>
                <a:tab pos="4569656" algn="l"/>
                <a:tab pos="5026621" algn="l"/>
                <a:tab pos="5483586" algn="l"/>
                <a:tab pos="5940552" algn="l"/>
                <a:tab pos="6397518" algn="l"/>
                <a:tab pos="6854484" algn="l"/>
                <a:tab pos="7311449" algn="l"/>
                <a:tab pos="7768414" algn="l"/>
                <a:tab pos="8225381" algn="l"/>
                <a:tab pos="8682346" algn="l"/>
                <a:tab pos="9139312" algn="l"/>
              </a:tabLst>
            </a:pPr>
            <a:r>
              <a:rPr lang="en-US" sz="1200" b="1" u="sng" dirty="0" smtClean="0">
                <a:solidFill>
                  <a:schemeClr val="tx1">
                    <a:lumMod val="50000"/>
                    <a:lumOff val="50000"/>
                  </a:schemeClr>
                </a:solidFill>
                <a:latin typeface="Arial" pitchFamily="34"/>
                <a:ea typeface="DejaVu Sans" pitchFamily="2"/>
                <a:cs typeface="DejaVu Sans" pitchFamily="2"/>
              </a:rPr>
              <a:t>DNS Fundamentals</a:t>
            </a:r>
          </a:p>
          <a:p>
            <a:pPr algn="r">
              <a:tabLst>
                <a:tab pos="0" algn="l"/>
                <a:tab pos="456965" algn="l"/>
                <a:tab pos="913932" algn="l"/>
                <a:tab pos="1370896" algn="l"/>
                <a:tab pos="1827861" algn="l"/>
                <a:tab pos="2284827" algn="l"/>
                <a:tab pos="2741792" algn="l"/>
                <a:tab pos="3198760" algn="l"/>
                <a:tab pos="3655725" algn="l"/>
                <a:tab pos="4112691" algn="l"/>
                <a:tab pos="4569656" algn="l"/>
                <a:tab pos="5026621" algn="l"/>
                <a:tab pos="5483586" algn="l"/>
                <a:tab pos="5940552" algn="l"/>
                <a:tab pos="6397518" algn="l"/>
                <a:tab pos="6854484" algn="l"/>
                <a:tab pos="7311449" algn="l"/>
                <a:tab pos="7768414" algn="l"/>
                <a:tab pos="8225381" algn="l"/>
                <a:tab pos="8682346" algn="l"/>
                <a:tab pos="9139312" algn="l"/>
              </a:tabLst>
            </a:pPr>
            <a:r>
              <a:rPr lang="en-US" sz="1200" u="sng" dirty="0" err="1" smtClean="0">
                <a:solidFill>
                  <a:schemeClr val="tx1">
                    <a:lumMod val="50000"/>
                    <a:lumOff val="50000"/>
                  </a:schemeClr>
                </a:solidFill>
                <a:latin typeface="Arial" pitchFamily="34"/>
                <a:ea typeface="DejaVu Sans" pitchFamily="2"/>
                <a:cs typeface="DejaVu Sans" pitchFamily="2"/>
              </a:rPr>
              <a:t>Septiembre</a:t>
            </a:r>
            <a:r>
              <a:rPr lang="en-US" sz="1200" u="sng" dirty="0" smtClean="0">
                <a:solidFill>
                  <a:schemeClr val="tx1">
                    <a:lumMod val="50000"/>
                    <a:lumOff val="50000"/>
                  </a:schemeClr>
                </a:solidFill>
                <a:latin typeface="Arial" pitchFamily="34"/>
                <a:ea typeface="DejaVu Sans" pitchFamily="2"/>
                <a:cs typeface="DejaVu Sans" pitchFamily="2"/>
              </a:rPr>
              <a:t> 2015</a:t>
            </a:r>
            <a:endParaRPr lang="en-US" sz="1200" u="sng" dirty="0">
              <a:solidFill>
                <a:schemeClr val="tx1">
                  <a:lumMod val="50000"/>
                  <a:lumOff val="50000"/>
                </a:schemeClr>
              </a:solidFill>
              <a:latin typeface="Arial" pitchFamily="34"/>
              <a:ea typeface="DejaVu Sans" pitchFamily="2"/>
              <a:cs typeface="DejaVu Sans" pitchFamily="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COMO TRABAJA (TEORÍA)</a:t>
            </a:r>
            <a:r>
              <a:rPr lang="es-ES" sz="1400" b="1" dirty="0"/>
              <a:t> </a:t>
            </a:r>
            <a:r>
              <a:rPr lang="es-ES" sz="1400" b="1" dirty="0">
                <a:solidFill>
                  <a:srgbClr val="BD0810"/>
                </a:solidFill>
              </a:rPr>
              <a:t>| DNS</a:t>
            </a:r>
          </a:p>
        </p:txBody>
      </p:sp>
      <p:sp>
        <p:nvSpPr>
          <p:cNvPr id="1034243" name="Text Box 3"/>
          <p:cNvSpPr txBox="1">
            <a:spLocks noChangeArrowheads="1"/>
          </p:cNvSpPr>
          <p:nvPr/>
        </p:nvSpPr>
        <p:spPr bwMode="auto">
          <a:xfrm>
            <a:off x="946152" y="1295400"/>
            <a:ext cx="7272338" cy="3325829"/>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ES" sz="1400" b="1" dirty="0">
                <a:solidFill>
                  <a:srgbClr val="9A9A9A"/>
                </a:solidFill>
                <a:effectLst>
                  <a:outerShdw blurRad="38100" dist="38100" dir="2700000" algn="tl">
                    <a:srgbClr val="C0C0C0"/>
                  </a:outerShdw>
                </a:effectLst>
              </a:rPr>
              <a:t>PARTES DE UN NOMBRE DE </a:t>
            </a:r>
            <a:r>
              <a:rPr lang="es-ES" sz="1400" b="1" dirty="0" smtClean="0">
                <a:solidFill>
                  <a:srgbClr val="9A9A9A"/>
                </a:solidFill>
                <a:effectLst>
                  <a:outerShdw blurRad="38100" dist="38100" dir="2700000" algn="tl">
                    <a:srgbClr val="C0C0C0"/>
                  </a:outerShdw>
                </a:effectLst>
              </a:rPr>
              <a:t>DOMINIO</a:t>
            </a:r>
          </a:p>
          <a:p>
            <a:pPr>
              <a:lnSpc>
                <a:spcPct val="200000"/>
              </a:lnSpc>
              <a:buClr>
                <a:srgbClr val="BD0810"/>
              </a:buClr>
              <a:buFont typeface="Wingdings" pitchFamily="2" charset="2"/>
              <a:buChar char="Ø"/>
            </a:pPr>
            <a:endParaRPr lang="es-ES" sz="1400" b="1" dirty="0"/>
          </a:p>
          <a:p>
            <a:pPr lvl="1">
              <a:buClr>
                <a:srgbClr val="BD0810"/>
              </a:buClr>
              <a:buFont typeface="Wingdings" pitchFamily="2" charset="2"/>
              <a:buChar char="q"/>
            </a:pPr>
            <a:r>
              <a:rPr lang="es-ES" sz="1400" dirty="0"/>
              <a:t> Un nombre de dominio usualmente consiste en dos o más partes (técnicamente etiquetas), separadas por puntos. </a:t>
            </a:r>
            <a:endParaRPr lang="es-ES" sz="1400" dirty="0" smtClean="0"/>
          </a:p>
          <a:p>
            <a:pPr lvl="1">
              <a:buClr>
                <a:srgbClr val="BD0810"/>
              </a:buClr>
            </a:pPr>
            <a:r>
              <a:rPr lang="es-ES" sz="1400" dirty="0" smtClean="0">
                <a:solidFill>
                  <a:srgbClr val="FF0000"/>
                </a:solidFill>
              </a:rPr>
              <a:t>Por </a:t>
            </a:r>
            <a:r>
              <a:rPr lang="es-ES" sz="1400" dirty="0">
                <a:solidFill>
                  <a:srgbClr val="FF0000"/>
                </a:solidFill>
              </a:rPr>
              <a:t>ejemplo, </a:t>
            </a:r>
            <a:r>
              <a:rPr lang="es-ES" sz="1400" dirty="0" smtClean="0">
                <a:solidFill>
                  <a:srgbClr val="FF0000"/>
                </a:solidFill>
              </a:rPr>
              <a:t>www.dominio.org </a:t>
            </a:r>
            <a:r>
              <a:rPr lang="es-ES" sz="1400" dirty="0">
                <a:solidFill>
                  <a:srgbClr val="FF0000"/>
                </a:solidFill>
              </a:rPr>
              <a:t>o </a:t>
            </a:r>
            <a:r>
              <a:rPr lang="es-ES" sz="1400" dirty="0" smtClean="0">
                <a:solidFill>
                  <a:srgbClr val="FF0000"/>
                </a:solidFill>
              </a:rPr>
              <a:t>es.Wikipedia.org</a:t>
            </a:r>
          </a:p>
          <a:p>
            <a:pPr lvl="1">
              <a:buClr>
                <a:srgbClr val="BD0810"/>
              </a:buClr>
            </a:pPr>
            <a:endParaRPr lang="es-AR" sz="1400" dirty="0">
              <a:solidFill>
                <a:srgbClr val="FF0000"/>
              </a:solidFill>
            </a:endParaRPr>
          </a:p>
          <a:p>
            <a:pPr lvl="1">
              <a:buClr>
                <a:srgbClr val="BD0810"/>
              </a:buClr>
              <a:buFont typeface="Wingdings" pitchFamily="2" charset="2"/>
              <a:buChar char="q"/>
            </a:pPr>
            <a:r>
              <a:rPr lang="es-ES" sz="1400" dirty="0"/>
              <a:t> A la ubicada más a la derecha se llama dominios de primer nivel. </a:t>
            </a:r>
            <a:endParaRPr lang="es-ES" sz="1400" dirty="0" smtClean="0"/>
          </a:p>
          <a:p>
            <a:pPr lvl="1">
              <a:buClr>
                <a:srgbClr val="BD0810"/>
              </a:buClr>
            </a:pPr>
            <a:r>
              <a:rPr lang="es-ES" sz="1400" dirty="0" smtClean="0">
                <a:solidFill>
                  <a:srgbClr val="FF0000"/>
                </a:solidFill>
              </a:rPr>
              <a:t>Como </a:t>
            </a:r>
            <a:r>
              <a:rPr lang="es-ES" sz="1400" dirty="0" err="1">
                <a:solidFill>
                  <a:srgbClr val="FF0000"/>
                </a:solidFill>
              </a:rPr>
              <a:t>org</a:t>
            </a:r>
            <a:r>
              <a:rPr lang="es-ES" sz="1400" dirty="0">
                <a:solidFill>
                  <a:srgbClr val="FF0000"/>
                </a:solidFill>
              </a:rPr>
              <a:t> </a:t>
            </a:r>
            <a:r>
              <a:rPr lang="es-ES" sz="1400" dirty="0" smtClean="0">
                <a:solidFill>
                  <a:srgbClr val="FF0000"/>
                </a:solidFill>
              </a:rPr>
              <a:t>en: www.dominio.org</a:t>
            </a:r>
          </a:p>
          <a:p>
            <a:pPr lvl="1">
              <a:buClr>
                <a:srgbClr val="BD0810"/>
              </a:buClr>
            </a:pPr>
            <a:endParaRPr lang="es-ES" sz="1400" dirty="0">
              <a:solidFill>
                <a:srgbClr val="FF0000"/>
              </a:solidFill>
            </a:endParaRPr>
          </a:p>
          <a:p>
            <a:pPr lvl="1">
              <a:buClr>
                <a:srgbClr val="BD0810"/>
              </a:buClr>
              <a:buFont typeface="Wingdings" pitchFamily="2" charset="2"/>
              <a:buChar char="q"/>
            </a:pPr>
            <a:r>
              <a:rPr lang="es-ES" sz="1400" dirty="0"/>
              <a:t> Cada etiqueta a la izquierda especifica una subdivisión o subdominio</a:t>
            </a:r>
            <a:r>
              <a:rPr lang="es-ES" sz="1400" dirty="0" smtClean="0"/>
              <a:t>.</a:t>
            </a:r>
          </a:p>
          <a:p>
            <a:pPr lvl="1">
              <a:buClr>
                <a:srgbClr val="BD0810"/>
              </a:buClr>
              <a:buFont typeface="Wingdings" pitchFamily="2" charset="2"/>
              <a:buChar char="q"/>
            </a:pPr>
            <a:endParaRPr lang="es-ES" sz="1400" dirty="0"/>
          </a:p>
          <a:p>
            <a:pPr lvl="1">
              <a:buClr>
                <a:srgbClr val="BD0810"/>
              </a:buClr>
              <a:buFont typeface="Wingdings" pitchFamily="2" charset="2"/>
              <a:buChar char="q"/>
            </a:pPr>
            <a:r>
              <a:rPr lang="es-ES" sz="1400" dirty="0"/>
              <a:t> Finalmente, la parte más a la izquierda del dominio (usualmente) expresa el nombre de la máquina (</a:t>
            </a:r>
            <a:r>
              <a:rPr lang="es-ES" sz="1400" dirty="0" err="1"/>
              <a:t>hostname</a:t>
            </a:r>
            <a:r>
              <a:rPr lang="es-ES" sz="1400" dirty="0"/>
              <a:t>).</a:t>
            </a:r>
            <a:endParaRPr lang="es-AR" sz="1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COMO TRABAJA (TEORÍA)</a:t>
            </a:r>
            <a:r>
              <a:rPr lang="es-ES" sz="1400" b="1" dirty="0"/>
              <a:t> </a:t>
            </a:r>
            <a:r>
              <a:rPr lang="es-ES" sz="1400" b="1" dirty="0">
                <a:solidFill>
                  <a:srgbClr val="BD0810"/>
                </a:solidFill>
              </a:rPr>
              <a:t>| DNS</a:t>
            </a:r>
          </a:p>
        </p:txBody>
      </p:sp>
      <p:sp>
        <p:nvSpPr>
          <p:cNvPr id="1034243" name="Text Box 3"/>
          <p:cNvSpPr txBox="1">
            <a:spLocks noChangeArrowheads="1"/>
          </p:cNvSpPr>
          <p:nvPr/>
        </p:nvSpPr>
        <p:spPr bwMode="auto">
          <a:xfrm>
            <a:off x="946152" y="1295400"/>
            <a:ext cx="7272338" cy="2464054"/>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ES" sz="1400" b="1" dirty="0">
                <a:solidFill>
                  <a:srgbClr val="9A9A9A"/>
                </a:solidFill>
                <a:effectLst>
                  <a:outerShdw blurRad="38100" dist="38100" dir="2700000" algn="tl">
                    <a:srgbClr val="C0C0C0"/>
                  </a:outerShdw>
                </a:effectLst>
              </a:rPr>
              <a:t>PARTES DE UN NOMBRE DE </a:t>
            </a:r>
            <a:r>
              <a:rPr lang="es-ES" sz="1400" b="1" dirty="0" smtClean="0">
                <a:solidFill>
                  <a:srgbClr val="9A9A9A"/>
                </a:solidFill>
                <a:effectLst>
                  <a:outerShdw blurRad="38100" dist="38100" dir="2700000" algn="tl">
                    <a:srgbClr val="C0C0C0"/>
                  </a:outerShdw>
                </a:effectLst>
              </a:rPr>
              <a:t>DOMINIO</a:t>
            </a:r>
          </a:p>
          <a:p>
            <a:pPr>
              <a:lnSpc>
                <a:spcPct val="200000"/>
              </a:lnSpc>
              <a:buClr>
                <a:srgbClr val="BD0810"/>
              </a:buClr>
              <a:buFont typeface="Wingdings" pitchFamily="2" charset="2"/>
              <a:buChar char="Ø"/>
            </a:pPr>
            <a:endParaRPr lang="es-ES" sz="1400" b="1" dirty="0"/>
          </a:p>
          <a:p>
            <a:pPr lvl="1">
              <a:buClr>
                <a:srgbClr val="BD0810"/>
              </a:buClr>
              <a:buFont typeface="Wingdings" pitchFamily="2" charset="2"/>
              <a:buChar char="q"/>
            </a:pPr>
            <a:r>
              <a:rPr lang="es-AR" sz="1400" dirty="0" smtClean="0"/>
              <a:t> El sistema DNS funciona principalmente en base al protocolo UDP. Los requerimientos se realizan a través del puerto 53.</a:t>
            </a:r>
          </a:p>
          <a:p>
            <a:pPr lvl="1">
              <a:buClr>
                <a:srgbClr val="BD0810"/>
              </a:buClr>
              <a:buFont typeface="Wingdings" pitchFamily="2" charset="2"/>
              <a:buChar char="q"/>
            </a:pPr>
            <a:endParaRPr lang="es-AR" sz="1400" dirty="0" smtClean="0"/>
          </a:p>
          <a:p>
            <a:pPr lvl="1">
              <a:buClr>
                <a:srgbClr val="BD0810"/>
              </a:buClr>
              <a:buFont typeface="Wingdings" pitchFamily="2" charset="2"/>
              <a:buChar char="q"/>
            </a:pPr>
            <a:r>
              <a:rPr lang="es-AR" sz="1400" dirty="0" smtClean="0"/>
              <a:t> El sistema está estructurado en forma de “árbol“. </a:t>
            </a:r>
          </a:p>
          <a:p>
            <a:pPr lvl="1">
              <a:buClr>
                <a:srgbClr val="BD0810"/>
              </a:buClr>
              <a:buFont typeface="Wingdings" pitchFamily="2" charset="2"/>
              <a:buChar char="q"/>
            </a:pPr>
            <a:endParaRPr lang="es-AR" sz="1400" dirty="0" smtClean="0"/>
          </a:p>
          <a:p>
            <a:pPr lvl="1">
              <a:buClr>
                <a:srgbClr val="BD0810"/>
              </a:buClr>
              <a:buFont typeface="Wingdings" pitchFamily="2" charset="2"/>
              <a:buChar char="q"/>
            </a:pPr>
            <a:r>
              <a:rPr lang="es-AR" sz="1400" dirty="0" smtClean="0"/>
              <a:t> Cada nodo del árbol está compuesto por un grupo de servidores que se encargan de resolver un conjunto de dominios (zona de autoridad).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COMO TRABAJA (TEORÍA)</a:t>
            </a:r>
            <a:r>
              <a:rPr lang="es-ES" sz="1400" b="1" dirty="0"/>
              <a:t> </a:t>
            </a:r>
            <a:r>
              <a:rPr lang="es-ES" sz="1400" b="1" dirty="0">
                <a:solidFill>
                  <a:srgbClr val="BD0810"/>
                </a:solidFill>
              </a:rPr>
              <a:t>| DNS</a:t>
            </a:r>
          </a:p>
        </p:txBody>
      </p:sp>
      <p:sp>
        <p:nvSpPr>
          <p:cNvPr id="1034243" name="Text Box 3"/>
          <p:cNvSpPr txBox="1">
            <a:spLocks noChangeArrowheads="1"/>
          </p:cNvSpPr>
          <p:nvPr/>
        </p:nvSpPr>
        <p:spPr bwMode="auto">
          <a:xfrm>
            <a:off x="946152" y="1295400"/>
            <a:ext cx="7272338" cy="2617943"/>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ES" sz="1400" b="1" dirty="0">
                <a:solidFill>
                  <a:srgbClr val="9A9A9A"/>
                </a:solidFill>
                <a:effectLst>
                  <a:outerShdw blurRad="38100" dist="38100" dir="2700000" algn="tl">
                    <a:srgbClr val="C0C0C0"/>
                  </a:outerShdw>
                </a:effectLst>
              </a:rPr>
              <a:t>PARTES DE UN NOMBRE DE </a:t>
            </a:r>
            <a:r>
              <a:rPr lang="es-ES" sz="1400" b="1" dirty="0" smtClean="0">
                <a:solidFill>
                  <a:srgbClr val="9A9A9A"/>
                </a:solidFill>
                <a:effectLst>
                  <a:outerShdw blurRad="38100" dist="38100" dir="2700000" algn="tl">
                    <a:srgbClr val="C0C0C0"/>
                  </a:outerShdw>
                </a:effectLst>
              </a:rPr>
              <a:t>DOMINIO</a:t>
            </a:r>
          </a:p>
          <a:p>
            <a:pPr>
              <a:lnSpc>
                <a:spcPct val="200000"/>
              </a:lnSpc>
              <a:buClr>
                <a:srgbClr val="BD0810"/>
              </a:buClr>
              <a:buFont typeface="Wingdings" pitchFamily="2" charset="2"/>
              <a:buChar char="Ø"/>
            </a:pPr>
            <a:endParaRPr lang="es-ES" sz="1400" b="1" dirty="0"/>
          </a:p>
          <a:p>
            <a:pPr lvl="1">
              <a:buClr>
                <a:srgbClr val="BD0810"/>
              </a:buClr>
              <a:buFont typeface="Wingdings" pitchFamily="2" charset="2"/>
              <a:buChar char="q"/>
            </a:pPr>
            <a:r>
              <a:rPr lang="es-AR" sz="1400" dirty="0" smtClean="0"/>
              <a:t>Un servidor puede delegar en otro (u otros) la autoridad sobre alguna de sus sub-zonas (esto es, algún subdominio de la zona sobre la que él tiene autoridad). </a:t>
            </a:r>
          </a:p>
          <a:p>
            <a:pPr lvl="1">
              <a:buClr>
                <a:srgbClr val="BD0810"/>
              </a:buClr>
              <a:buFont typeface="Wingdings" pitchFamily="2" charset="2"/>
              <a:buChar char="q"/>
            </a:pPr>
            <a:endParaRPr lang="es-AR" sz="1400" dirty="0" smtClean="0"/>
          </a:p>
          <a:p>
            <a:pPr lvl="1">
              <a:buClr>
                <a:srgbClr val="BD0810"/>
              </a:buClr>
              <a:buFont typeface="Wingdings" pitchFamily="2" charset="2"/>
              <a:buChar char="q"/>
            </a:pPr>
            <a:r>
              <a:rPr lang="es-AR" sz="1400" dirty="0" smtClean="0"/>
              <a:t> Un subdominio puede verse como una especialización de un dominio de nivel anterior. Por ejemplo, “cabase.com.ar” es un subdominio de “com.ar“, que a su vez lo es del TLD “</a:t>
            </a:r>
            <a:r>
              <a:rPr lang="es-AR" sz="1400" dirty="0" err="1" smtClean="0"/>
              <a:t>ar</a:t>
            </a:r>
            <a:r>
              <a:rPr lang="es-AR" sz="1400" dirty="0" smtClean="0"/>
              <a:t>“.</a:t>
            </a:r>
          </a:p>
          <a:p>
            <a:pPr lvl="1">
              <a:lnSpc>
                <a:spcPct val="200000"/>
              </a:lnSpc>
              <a:buClr>
                <a:srgbClr val="BD0810"/>
              </a:buClr>
              <a:buFont typeface="Wingdings" pitchFamily="2" charset="2"/>
              <a:buChar char="q"/>
            </a:pPr>
            <a:endParaRPr lang="es-AR" sz="12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585490" y="1007194"/>
            <a:ext cx="7272338" cy="2248611"/>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a:t>
            </a:r>
            <a:r>
              <a:rPr lang="es-AR" sz="1400" b="1" dirty="0" smtClean="0">
                <a:solidFill>
                  <a:srgbClr val="9A9A9A"/>
                </a:solidFill>
                <a:effectLst>
                  <a:outerShdw blurRad="38100" dist="38100" dir="2700000" algn="tl">
                    <a:srgbClr val="C0C0C0"/>
                  </a:outerShdw>
                </a:effectLst>
              </a:rPr>
              <a:t>Componentes de una consulta DNS:</a:t>
            </a:r>
          </a:p>
          <a:p>
            <a:pPr>
              <a:lnSpc>
                <a:spcPct val="200000"/>
              </a:lnSpc>
              <a:buClr>
                <a:srgbClr val="BD0810"/>
              </a:buClr>
            </a:pPr>
            <a:endParaRPr lang="es-AR" sz="1400" b="1" dirty="0" smtClean="0">
              <a:effectLst>
                <a:outerShdw blurRad="38100" dist="38100" dir="2700000" algn="tl">
                  <a:srgbClr val="C0C0C0"/>
                </a:outerShdw>
              </a:effectLst>
            </a:endParaRPr>
          </a:p>
          <a:p>
            <a:pPr>
              <a:lnSpc>
                <a:spcPct val="200000"/>
              </a:lnSpc>
              <a:buClr>
                <a:srgbClr val="BD0810"/>
              </a:buClr>
            </a:pPr>
            <a:r>
              <a:rPr lang="es-AR" sz="1400" b="1" dirty="0" smtClean="0">
                <a:effectLst>
                  <a:outerShdw blurRad="38100" dist="38100" dir="2700000" algn="tl">
                    <a:srgbClr val="C0C0C0"/>
                  </a:outerShdw>
                </a:effectLst>
              </a:rPr>
              <a:t>Ejemplo tomado para el </a:t>
            </a:r>
          </a:p>
          <a:p>
            <a:pPr>
              <a:lnSpc>
                <a:spcPct val="200000"/>
              </a:lnSpc>
              <a:buClr>
                <a:srgbClr val="BD0810"/>
              </a:buClr>
            </a:pPr>
            <a:r>
              <a:rPr lang="es-AR" sz="1400" b="1" dirty="0" smtClean="0">
                <a:effectLst>
                  <a:outerShdw blurRad="38100" dist="38100" dir="2700000" algn="tl">
                    <a:srgbClr val="C0C0C0"/>
                  </a:outerShdw>
                </a:effectLst>
              </a:rPr>
              <a:t>dominio:</a:t>
            </a:r>
          </a:p>
          <a:p>
            <a:pPr>
              <a:lnSpc>
                <a:spcPct val="200000"/>
              </a:lnSpc>
              <a:buClr>
                <a:srgbClr val="BD0810"/>
              </a:buClr>
            </a:pPr>
            <a:r>
              <a:rPr lang="es-AR" sz="1400" b="1" dirty="0" smtClean="0">
                <a:effectLst>
                  <a:outerShdw blurRad="38100" dist="38100" dir="2700000" algn="tl">
                    <a:srgbClr val="C0C0C0"/>
                  </a:outerShdw>
                </a:effectLst>
              </a:rPr>
              <a:t>download.beta.example.com</a:t>
            </a:r>
            <a:endParaRPr lang="es-AR" sz="1400" b="1" dirty="0">
              <a:effectLst>
                <a:outerShdw blurRad="38100" dist="38100" dir="2700000" algn="tl">
                  <a:srgbClr val="C0C0C0"/>
                </a:outerShdw>
              </a:effectLst>
            </a:endParaRPr>
          </a:p>
        </p:txBody>
      </p:sp>
      <p:pic>
        <p:nvPicPr>
          <p:cNvPr id="1027" name="Picture 3"/>
          <p:cNvPicPr>
            <a:picLocks noChangeAspect="1" noChangeArrowheads="1"/>
          </p:cNvPicPr>
          <p:nvPr/>
        </p:nvPicPr>
        <p:blipFill>
          <a:blip r:embed="rId2" cstate="print"/>
          <a:srcRect/>
          <a:stretch>
            <a:fillRect/>
          </a:stretch>
        </p:blipFill>
        <p:spPr bwMode="auto">
          <a:xfrm>
            <a:off x="3192164" y="1439242"/>
            <a:ext cx="5098182" cy="32175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585490" y="1007194"/>
            <a:ext cx="7272338" cy="458184"/>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200" b="1" dirty="0"/>
              <a:t> </a:t>
            </a:r>
            <a:r>
              <a:rPr lang="es-AR" sz="1400" b="1" dirty="0" smtClean="0">
                <a:solidFill>
                  <a:srgbClr val="9A9A9A"/>
                </a:solidFill>
                <a:effectLst>
                  <a:outerShdw blurRad="38100" dist="38100" dir="2700000" algn="tl">
                    <a:srgbClr val="C0C0C0"/>
                  </a:outerShdw>
                </a:effectLst>
              </a:rPr>
              <a:t>Componentes de una consulta DNS:</a:t>
            </a:r>
          </a:p>
        </p:txBody>
      </p:sp>
      <p:sp>
        <p:nvSpPr>
          <p:cNvPr id="4" name="Text Box 5"/>
          <p:cNvSpPr txBox="1">
            <a:spLocks noChangeArrowheads="1"/>
          </p:cNvSpPr>
          <p:nvPr/>
        </p:nvSpPr>
        <p:spPr bwMode="auto">
          <a:xfrm>
            <a:off x="585490" y="2473155"/>
            <a:ext cx="7272338" cy="458505"/>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400" b="1" dirty="0">
              <a:solidFill>
                <a:srgbClr val="787878"/>
              </a:solidFill>
            </a:endParaRPr>
          </a:p>
          <a:p>
            <a:pPr algn="ctr">
              <a:lnSpc>
                <a:spcPct val="200000"/>
              </a:lnSpc>
              <a:buClr>
                <a:srgbClr val="BD0810"/>
              </a:buClr>
            </a:pPr>
            <a:r>
              <a:rPr lang="es-AR" sz="1400" b="1" dirty="0" smtClean="0"/>
              <a:t>Ver video:  “</a:t>
            </a:r>
            <a:r>
              <a:rPr lang="es-AR" sz="1400" b="1" dirty="0" smtClean="0">
                <a:effectLst>
                  <a:outerShdw blurRad="38100" dist="38100" dir="2700000" algn="tl">
                    <a:srgbClr val="C0C0C0"/>
                  </a:outerShdw>
                </a:effectLst>
              </a:rPr>
              <a:t>Componentes de una consulta DNS”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42435"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42436"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ZONAS</a:t>
            </a:r>
            <a:r>
              <a:rPr lang="es-ES" sz="1400" b="1" dirty="0">
                <a:solidFill>
                  <a:srgbClr val="BD0810"/>
                </a:solidFill>
              </a:rPr>
              <a:t>  | DNS</a:t>
            </a:r>
          </a:p>
        </p:txBody>
      </p:sp>
      <p:sp>
        <p:nvSpPr>
          <p:cNvPr id="1042437" name="Text Box 5"/>
          <p:cNvSpPr txBox="1">
            <a:spLocks noChangeArrowheads="1"/>
          </p:cNvSpPr>
          <p:nvPr/>
        </p:nvSpPr>
        <p:spPr bwMode="auto">
          <a:xfrm>
            <a:off x="946152" y="1295400"/>
            <a:ext cx="7272338" cy="2612620"/>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INTRODUCCIÓN</a:t>
            </a:r>
          </a:p>
          <a:p>
            <a:pPr>
              <a:lnSpc>
                <a:spcPct val="200000"/>
              </a:lnSpc>
              <a:buClr>
                <a:srgbClr val="BD0810"/>
              </a:buClr>
              <a:buFont typeface="Wingdings" pitchFamily="2" charset="2"/>
              <a:buChar char="Ø"/>
            </a:pPr>
            <a:r>
              <a:rPr lang="es-AR" sz="1400" b="1" dirty="0"/>
              <a:t> COMO TRABAJA (TEORÍA</a:t>
            </a:r>
            <a:r>
              <a:rPr lang="es-AR" sz="1400" b="1" dirty="0" smtClean="0"/>
              <a:t>)</a:t>
            </a:r>
            <a:endParaRPr lang="es-AR" sz="1400" b="1" dirty="0"/>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ZONAS</a:t>
            </a:r>
          </a:p>
          <a:p>
            <a:pPr>
              <a:lnSpc>
                <a:spcPct val="200000"/>
              </a:lnSpc>
              <a:buClr>
                <a:srgbClr val="BD0810"/>
              </a:buClr>
              <a:buFont typeface="Wingdings" pitchFamily="2" charset="2"/>
              <a:buChar char="Ø"/>
            </a:pPr>
            <a:r>
              <a:rPr lang="es-AR" sz="1400" b="1" dirty="0"/>
              <a:t> </a:t>
            </a:r>
            <a:r>
              <a:rPr lang="es-AR" sz="1400" b="1" dirty="0" smtClean="0"/>
              <a:t>TROUBLESHOOTING BÁSICO</a:t>
            </a:r>
          </a:p>
          <a:p>
            <a:pPr>
              <a:lnSpc>
                <a:spcPct val="200000"/>
              </a:lnSpc>
              <a:buClr>
                <a:srgbClr val="BD0810"/>
              </a:buClr>
              <a:buFont typeface="Wingdings" pitchFamily="2" charset="2"/>
              <a:buChar char="Ø"/>
            </a:pPr>
            <a:r>
              <a:rPr lang="es-AR" sz="1400" b="1" dirty="0" smtClean="0"/>
              <a:t> ARQUITECTURAS BÁSICAS RECOMENDADAS</a:t>
            </a:r>
          </a:p>
          <a:p>
            <a:pPr>
              <a:lnSpc>
                <a:spcPct val="200000"/>
              </a:lnSpc>
              <a:buClr>
                <a:srgbClr val="BD0810"/>
              </a:buClr>
              <a:buFont typeface="Wingdings" pitchFamily="2" charset="2"/>
              <a:buChar char="Ø"/>
            </a:pPr>
            <a:r>
              <a:rPr lang="es-AR" sz="1400" b="1" dirty="0" smtClean="0"/>
              <a:t> INSTALACIÓN DE BIND EN CENTOS</a:t>
            </a:r>
            <a:endParaRPr lang="es-AR" sz="1400"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ZONAS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3539412"/>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ES" sz="12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REGISTRO SOA</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AR" sz="1400" dirty="0" smtClean="0"/>
              <a:t> </a:t>
            </a:r>
            <a:r>
              <a:rPr lang="es-ES" sz="1400" dirty="0" smtClean="0"/>
              <a:t>Este registro indica que los registros que siguen contienen información autoritativa para el dominio. SOA significa </a:t>
            </a:r>
            <a:r>
              <a:rPr lang="es-ES" sz="1400" dirty="0" err="1" smtClean="0"/>
              <a:t>Start</a:t>
            </a:r>
            <a:r>
              <a:rPr lang="es-ES" sz="1400" dirty="0" smtClean="0"/>
              <a:t> of </a:t>
            </a:r>
            <a:r>
              <a:rPr lang="es-ES" sz="1400" dirty="0" err="1" smtClean="0"/>
              <a:t>authority</a:t>
            </a:r>
            <a:r>
              <a:rPr lang="es-ES" sz="1400" dirty="0" smtClean="0"/>
              <a:t>:</a:t>
            </a:r>
            <a:endParaRPr lang="es-AR" sz="1400" dirty="0" smtClean="0"/>
          </a:p>
          <a:p>
            <a:pPr lvl="2"/>
            <a:endParaRPr lang="es-MX" sz="1400" dirty="0" smtClean="0"/>
          </a:p>
          <a:p>
            <a:pPr lvl="2"/>
            <a:r>
              <a:rPr lang="es-MX" sz="1400" dirty="0" smtClean="0"/>
              <a:t>iplan.com.ar .          IN SOA  dns1.iplanisp.com.ar. hostmaster.iplan.com.ar. (</a:t>
            </a:r>
          </a:p>
          <a:p>
            <a:pPr lvl="2"/>
            <a:r>
              <a:rPr lang="es-MX" sz="1400" dirty="0" smtClean="0"/>
              <a:t>                                2004191645 ; serial</a:t>
            </a:r>
          </a:p>
          <a:p>
            <a:pPr lvl="2"/>
            <a:r>
              <a:rPr lang="es-MX" sz="1400" dirty="0" smtClean="0"/>
              <a:t>                                3600       ; </a:t>
            </a:r>
            <a:r>
              <a:rPr lang="es-MX" sz="1400" dirty="0" err="1" smtClean="0"/>
              <a:t>refresh</a:t>
            </a:r>
            <a:r>
              <a:rPr lang="es-MX" sz="1400" dirty="0" smtClean="0"/>
              <a:t> (1 </a:t>
            </a:r>
            <a:r>
              <a:rPr lang="es-MX" sz="1400" dirty="0" err="1" smtClean="0"/>
              <a:t>hour</a:t>
            </a:r>
            <a:r>
              <a:rPr lang="es-MX" sz="1400" dirty="0" smtClean="0"/>
              <a:t>)</a:t>
            </a:r>
          </a:p>
          <a:p>
            <a:pPr lvl="2"/>
            <a:r>
              <a:rPr lang="es-MX" sz="1400" dirty="0" smtClean="0"/>
              <a:t>                                600        ; </a:t>
            </a:r>
            <a:r>
              <a:rPr lang="es-MX" sz="1400" dirty="0" err="1" smtClean="0"/>
              <a:t>retry</a:t>
            </a:r>
            <a:r>
              <a:rPr lang="es-MX" sz="1400" dirty="0" smtClean="0"/>
              <a:t> (10 minutes)</a:t>
            </a:r>
          </a:p>
          <a:p>
            <a:pPr lvl="2"/>
            <a:r>
              <a:rPr lang="es-MX" sz="1400" dirty="0" smtClean="0"/>
              <a:t>                                1400000    ; expire (2 </a:t>
            </a:r>
            <a:r>
              <a:rPr lang="es-MX" sz="1400" dirty="0" err="1" smtClean="0"/>
              <a:t>weeks</a:t>
            </a:r>
            <a:r>
              <a:rPr lang="es-MX" sz="1400" dirty="0" smtClean="0"/>
              <a:t> 2 </a:t>
            </a:r>
            <a:r>
              <a:rPr lang="es-MX" sz="1400" dirty="0" err="1" smtClean="0"/>
              <a:t>days</a:t>
            </a:r>
            <a:r>
              <a:rPr lang="es-MX" sz="1400" dirty="0" smtClean="0"/>
              <a:t> 4 </a:t>
            </a:r>
            <a:r>
              <a:rPr lang="es-MX" sz="1400" dirty="0" err="1" smtClean="0"/>
              <a:t>hours</a:t>
            </a:r>
            <a:r>
              <a:rPr lang="es-MX" sz="1400" dirty="0" smtClean="0"/>
              <a:t> 53 minutes 20 	              </a:t>
            </a:r>
            <a:r>
              <a:rPr lang="es-MX" sz="1400" dirty="0" err="1" smtClean="0"/>
              <a:t>seconds</a:t>
            </a:r>
            <a:r>
              <a:rPr lang="es-MX" sz="1400" dirty="0" smtClean="0"/>
              <a:t>)</a:t>
            </a:r>
          </a:p>
          <a:p>
            <a:pPr lvl="2"/>
            <a:r>
              <a:rPr lang="es-MX" sz="1400" dirty="0" smtClean="0"/>
              <a:t>                                7200       ; </a:t>
            </a:r>
            <a:r>
              <a:rPr lang="es-MX" sz="1400" dirty="0" err="1" smtClean="0"/>
              <a:t>minimum</a:t>
            </a:r>
            <a:r>
              <a:rPr lang="es-MX" sz="1400" dirty="0" smtClean="0"/>
              <a:t> (2 </a:t>
            </a:r>
            <a:r>
              <a:rPr lang="es-MX" sz="1400" dirty="0" err="1" smtClean="0"/>
              <a:t>hours</a:t>
            </a:r>
            <a:r>
              <a:rPr lang="es-MX" sz="1400" dirty="0" smtClean="0"/>
              <a:t>)</a:t>
            </a:r>
          </a:p>
          <a:p>
            <a:pPr lvl="2"/>
            <a:r>
              <a:rPr lang="es-MX" sz="1400" dirty="0" smtClean="0"/>
              <a:t>                                )</a:t>
            </a:r>
          </a:p>
          <a:p>
            <a:pPr lvl="2"/>
            <a:r>
              <a:rPr lang="es-MX" sz="1400" dirty="0" smtClean="0"/>
              <a:t>                        NS      dns1.iplanisp.com.ar.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ZONAS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2246751"/>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ES" sz="1200" b="1" dirty="0" smtClean="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Los datos asociados con un registro SOA son los siguientes:</a:t>
            </a:r>
            <a:endParaRPr lang="es-ES" sz="1400" b="1" dirty="0" smtClean="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AR" sz="1400" dirty="0" smtClean="0"/>
              <a:t> </a:t>
            </a:r>
            <a:r>
              <a:rPr lang="es-AR" sz="1400" b="1" dirty="0" err="1" smtClean="0"/>
              <a:t>Origin</a:t>
            </a:r>
            <a:r>
              <a:rPr lang="es-AR" sz="1400" b="1" dirty="0" smtClean="0"/>
              <a:t>:</a:t>
            </a:r>
            <a:r>
              <a:rPr lang="es-AR" sz="1400" dirty="0" smtClean="0"/>
              <a:t> Es el nombre canónico del servidor de nombres primario para este dominio, y generalmente se da como absoluto, es decir, con un punto al final.</a:t>
            </a:r>
          </a:p>
          <a:p>
            <a:pPr lvl="1"/>
            <a:endParaRPr lang="es-AR" sz="1400" dirty="0" smtClean="0"/>
          </a:p>
          <a:p>
            <a:pPr lvl="1">
              <a:buFont typeface="Wingdings" pitchFamily="2" charset="2"/>
              <a:buChar char="q"/>
            </a:pPr>
            <a:r>
              <a:rPr lang="es-AR" sz="1400" dirty="0" smtClean="0"/>
              <a:t> </a:t>
            </a:r>
            <a:r>
              <a:rPr lang="es-AR" sz="1400" b="1" dirty="0" err="1" smtClean="0"/>
              <a:t>Contact</a:t>
            </a:r>
            <a:r>
              <a:rPr lang="es-AR" sz="1400" b="1" dirty="0" smtClean="0"/>
              <a:t>:</a:t>
            </a:r>
            <a:r>
              <a:rPr lang="es-AR" sz="1400" dirty="0" smtClean="0"/>
              <a:t> Es el nombre de la persona responsable para este dominio. Es parecido a una dirección de correo electrónico normal, a excepción de que la arroba se remplaza con un punto. También termina con un punto.</a:t>
            </a:r>
            <a:endParaRPr lang="es-MX"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ZONAS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3539412"/>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ES" sz="1200" b="1" dirty="0" smtClean="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Los datos asociados con un registro SOA son los siguientes:</a:t>
            </a:r>
            <a:endParaRPr lang="es-ES" sz="1400" b="1" dirty="0" smtClean="0">
              <a:solidFill>
                <a:srgbClr val="9A9A9A"/>
              </a:solidFill>
              <a:effectLst>
                <a:outerShdw blurRad="38100" dist="38100" dir="2700000" algn="tl">
                  <a:srgbClr val="C0C0C0"/>
                </a:outerShdw>
              </a:effectLst>
            </a:endParaRPr>
          </a:p>
          <a:p>
            <a:pPr>
              <a:buClr>
                <a:srgbClr val="BD0810"/>
              </a:buClr>
              <a:buFont typeface="Wingdings" pitchFamily="2" charset="2"/>
              <a:buChar char="Ø"/>
            </a:pPr>
            <a:endParaRPr lang="es-ES" sz="1400" dirty="0"/>
          </a:p>
          <a:p>
            <a:pPr lvl="1">
              <a:buFont typeface="Wingdings" pitchFamily="2" charset="2"/>
              <a:buChar char="q"/>
            </a:pPr>
            <a:r>
              <a:rPr lang="es-AR" sz="1400" dirty="0" smtClean="0"/>
              <a:t> </a:t>
            </a:r>
            <a:r>
              <a:rPr lang="es-AR" sz="1400" b="1" dirty="0" smtClean="0"/>
              <a:t>Serial: </a:t>
            </a:r>
            <a:r>
              <a:rPr lang="es-AR" sz="1400" dirty="0" smtClean="0"/>
              <a:t>Es un número que indica la versión del archivo de zona, y debe ser incrementado cada vez que el archivo se modifique.</a:t>
            </a:r>
          </a:p>
          <a:p>
            <a:pPr lvl="1">
              <a:buFont typeface="Wingdings" pitchFamily="2" charset="2"/>
              <a:buChar char="q"/>
            </a:pPr>
            <a:endParaRPr lang="es-AR" sz="1400" b="1" dirty="0" smtClean="0"/>
          </a:p>
          <a:p>
            <a:pPr lvl="1"/>
            <a:r>
              <a:rPr lang="es-AR" sz="1400" dirty="0" smtClean="0"/>
              <a:t>Es importante porque los servidores secundarios solicitan el registro SOA en ciertos intervalos (ver </a:t>
            </a:r>
            <a:r>
              <a:rPr lang="es-AR" sz="1400" dirty="0" err="1" smtClean="0"/>
              <a:t>refresh</a:t>
            </a:r>
            <a:r>
              <a:rPr lang="es-AR" sz="1400" dirty="0" smtClean="0"/>
              <a:t>, más abajo), para verificar el serial. Si éste ha cambiado, entonces transfieren el archivo completo para actualizarse.</a:t>
            </a:r>
          </a:p>
          <a:p>
            <a:pPr lvl="1">
              <a:buFont typeface="Wingdings" pitchFamily="2" charset="2"/>
              <a:buChar char="q"/>
            </a:pPr>
            <a:endParaRPr lang="es-AR" sz="1400" b="1" dirty="0" smtClean="0"/>
          </a:p>
          <a:p>
            <a:pPr lvl="1"/>
            <a:r>
              <a:rPr lang="es-AR" sz="1400" dirty="0" smtClean="0"/>
              <a:t>Una práctica muy común es utilizar la fecha en el formato </a:t>
            </a:r>
            <a:r>
              <a:rPr lang="es-AR" sz="1400" dirty="0" err="1" smtClean="0"/>
              <a:t>ddmmaa</a:t>
            </a:r>
            <a:r>
              <a:rPr lang="es-AR" sz="1400" dirty="0" smtClean="0"/>
              <a:t> y agregarle dos dígitos más para los cambios que se hacen al archivo en el mismo día.</a:t>
            </a:r>
          </a:p>
          <a:p>
            <a:pPr lvl="1"/>
            <a:endParaRPr lang="es-AR" sz="1400" dirty="0" smtClean="0"/>
          </a:p>
          <a:p>
            <a:pPr lvl="1">
              <a:buFont typeface="Wingdings" pitchFamily="2" charset="2"/>
              <a:buChar char="q"/>
            </a:pPr>
            <a:r>
              <a:rPr lang="es-AR" sz="1400" dirty="0" smtClean="0"/>
              <a:t> </a:t>
            </a:r>
            <a:r>
              <a:rPr lang="es-AR" sz="1400" b="1" dirty="0" err="1" smtClean="0"/>
              <a:t>Refresh</a:t>
            </a:r>
            <a:r>
              <a:rPr lang="es-AR" sz="1400" b="1" dirty="0" smtClean="0"/>
              <a:t>:</a:t>
            </a:r>
            <a:r>
              <a:rPr lang="es-AR" sz="1400" dirty="0" smtClean="0"/>
              <a:t> Es el intervalo, en segundos, para las revisiones que hacen los servidores secundarios del registro SOA, con el fin de verificar si la información del dominio ha cambiado. El valor típico es de una hora (3600).</a:t>
            </a:r>
            <a:endParaRPr lang="es-MX" sz="1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ZONAS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3323969"/>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ES" sz="1400" b="1" dirty="0" smtClean="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Los datos asociados con un registro SOA son los siguientes:</a:t>
            </a:r>
            <a:endParaRPr lang="es-ES" sz="1400" b="1" dirty="0" smtClean="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AR" sz="1400" dirty="0" smtClean="0"/>
              <a:t> </a:t>
            </a:r>
            <a:r>
              <a:rPr lang="es-AR" sz="1400" b="1" dirty="0" err="1" smtClean="0"/>
              <a:t>Retry</a:t>
            </a:r>
            <a:r>
              <a:rPr lang="es-AR" sz="1400" b="1" dirty="0" smtClean="0"/>
              <a:t>:</a:t>
            </a:r>
            <a:r>
              <a:rPr lang="es-AR" sz="1400" dirty="0" smtClean="0"/>
              <a:t> Es el tiempo, en segundos, que un servidor secundario debe esperar para reintentar una conexión por </a:t>
            </a:r>
            <a:r>
              <a:rPr lang="es-AR" sz="1400" dirty="0" err="1" smtClean="0"/>
              <a:t>refresh</a:t>
            </a:r>
            <a:r>
              <a:rPr lang="es-AR" sz="1400" dirty="0" smtClean="0"/>
              <a:t> que ha fallado. El valor recomendado es de 10 minutos, o sea 600.</a:t>
            </a:r>
          </a:p>
          <a:p>
            <a:pPr lvl="1">
              <a:buFont typeface="Wingdings" pitchFamily="2" charset="2"/>
              <a:buChar char="q"/>
            </a:pPr>
            <a:endParaRPr lang="es-AR" sz="1400" dirty="0" smtClean="0"/>
          </a:p>
          <a:p>
            <a:pPr lvl="1">
              <a:buFont typeface="Wingdings" pitchFamily="2" charset="2"/>
              <a:buChar char="q"/>
            </a:pPr>
            <a:r>
              <a:rPr lang="es-AR" sz="1400" dirty="0" smtClean="0"/>
              <a:t> </a:t>
            </a:r>
            <a:r>
              <a:rPr lang="es-AR" sz="1400" b="1" dirty="0" smtClean="0"/>
              <a:t>Expire:</a:t>
            </a:r>
            <a:r>
              <a:rPr lang="es-AR" sz="1400" dirty="0" smtClean="0"/>
              <a:t> </a:t>
            </a:r>
            <a:r>
              <a:rPr lang="es-ES" sz="1400" dirty="0" smtClean="0"/>
              <a:t>Si un servidor secundario no ha podido comunicarse con su servidor primario para verificar que no haya habido cambios a la zona (mediante su registro SOA), descartará la información que tiene después de este periodo dado en segundos. El valor típico es de 42 días, o sea 3600000.</a:t>
            </a:r>
          </a:p>
          <a:p>
            <a:pPr lvl="1">
              <a:buFont typeface="Wingdings" pitchFamily="2" charset="2"/>
              <a:buChar char="q"/>
            </a:pPr>
            <a:endParaRPr lang="es-ES" sz="1400" dirty="0" smtClean="0"/>
          </a:p>
          <a:p>
            <a:pPr lvl="1">
              <a:buFont typeface="Wingdings" pitchFamily="2" charset="2"/>
              <a:buChar char="q"/>
            </a:pPr>
            <a:r>
              <a:rPr lang="es-ES" sz="1400" dirty="0" smtClean="0"/>
              <a:t> </a:t>
            </a:r>
            <a:r>
              <a:rPr lang="es-ES" sz="1400" b="1" dirty="0" smtClean="0"/>
              <a:t>TTL </a:t>
            </a:r>
            <a:r>
              <a:rPr lang="es-ES" sz="1400" b="1" dirty="0" err="1" smtClean="0"/>
              <a:t>Minimum</a:t>
            </a:r>
            <a:r>
              <a:rPr lang="es-ES" sz="1400" b="1" dirty="0" smtClean="0"/>
              <a:t>:</a:t>
            </a:r>
            <a:r>
              <a:rPr lang="es-ES" sz="1400" dirty="0" smtClean="0"/>
              <a:t> Este es el número de segundos empleado en los registros del archivo que no especifican su campo </a:t>
            </a:r>
            <a:r>
              <a:rPr lang="es-ES" sz="1400" dirty="0" err="1" smtClean="0"/>
              <a:t>ttl</a:t>
            </a:r>
            <a:r>
              <a:rPr lang="es-ES" sz="1400" dirty="0" smtClean="0"/>
              <a:t> (time </a:t>
            </a:r>
            <a:r>
              <a:rPr lang="es-ES" sz="1400" dirty="0" err="1" smtClean="0"/>
              <a:t>to</a:t>
            </a:r>
            <a:r>
              <a:rPr lang="es-ES" sz="1400" dirty="0" smtClean="0"/>
              <a:t> </a:t>
            </a:r>
            <a:r>
              <a:rPr lang="es-ES" sz="1400" dirty="0" err="1" smtClean="0"/>
              <a:t>live</a:t>
            </a:r>
            <a:r>
              <a:rPr lang="es-ES" sz="14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11715"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11716"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ÍNDICE</a:t>
            </a:r>
            <a:r>
              <a:rPr lang="es-ES" sz="1400" b="1" dirty="0" smtClean="0">
                <a:solidFill>
                  <a:srgbClr val="BD0810"/>
                </a:solidFill>
              </a:rPr>
              <a:t>  </a:t>
            </a:r>
            <a:r>
              <a:rPr lang="es-ES" sz="1400" b="1" dirty="0">
                <a:solidFill>
                  <a:srgbClr val="BD0810"/>
                </a:solidFill>
              </a:rPr>
              <a:t>| DNS</a:t>
            </a:r>
          </a:p>
        </p:txBody>
      </p:sp>
      <p:sp>
        <p:nvSpPr>
          <p:cNvPr id="1011717" name="Text Box 5"/>
          <p:cNvSpPr txBox="1">
            <a:spLocks noChangeArrowheads="1"/>
          </p:cNvSpPr>
          <p:nvPr/>
        </p:nvSpPr>
        <p:spPr bwMode="auto">
          <a:xfrm>
            <a:off x="946152" y="1295400"/>
            <a:ext cx="7272338" cy="2612620"/>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200" b="1" dirty="0"/>
              <a:t> </a:t>
            </a:r>
            <a:r>
              <a:rPr lang="es-AR" sz="1400" b="1" dirty="0"/>
              <a:t>INTRODUCCIÓN</a:t>
            </a:r>
          </a:p>
          <a:p>
            <a:pPr>
              <a:lnSpc>
                <a:spcPct val="200000"/>
              </a:lnSpc>
              <a:buClr>
                <a:srgbClr val="BD0810"/>
              </a:buClr>
              <a:buFont typeface="Wingdings" pitchFamily="2" charset="2"/>
              <a:buChar char="Ø"/>
            </a:pPr>
            <a:r>
              <a:rPr lang="es-AR" sz="1400" b="1" dirty="0"/>
              <a:t> COMO TRABAJA (TEORÍA</a:t>
            </a:r>
            <a:r>
              <a:rPr lang="es-AR" sz="1400" b="1" dirty="0" smtClean="0"/>
              <a:t>)</a:t>
            </a:r>
            <a:endParaRPr lang="es-AR" sz="1400" b="1" dirty="0"/>
          </a:p>
          <a:p>
            <a:pPr>
              <a:lnSpc>
                <a:spcPct val="200000"/>
              </a:lnSpc>
              <a:buClr>
                <a:srgbClr val="BD0810"/>
              </a:buClr>
              <a:buFont typeface="Wingdings" pitchFamily="2" charset="2"/>
              <a:buChar char="Ø"/>
            </a:pPr>
            <a:r>
              <a:rPr lang="es-AR" sz="1400" b="1" dirty="0"/>
              <a:t> ZONAS</a:t>
            </a:r>
          </a:p>
          <a:p>
            <a:pPr>
              <a:lnSpc>
                <a:spcPct val="200000"/>
              </a:lnSpc>
              <a:buClr>
                <a:srgbClr val="BD0810"/>
              </a:buClr>
              <a:buFont typeface="Wingdings" pitchFamily="2" charset="2"/>
              <a:buChar char="Ø"/>
            </a:pPr>
            <a:r>
              <a:rPr lang="es-AR" sz="1400" b="1" dirty="0"/>
              <a:t> </a:t>
            </a:r>
            <a:r>
              <a:rPr lang="es-AR" sz="1400" b="1" dirty="0" smtClean="0"/>
              <a:t>TROUBLESHOOTING BÁSICO</a:t>
            </a:r>
          </a:p>
          <a:p>
            <a:pPr>
              <a:lnSpc>
                <a:spcPct val="200000"/>
              </a:lnSpc>
              <a:buClr>
                <a:srgbClr val="BD0810"/>
              </a:buClr>
              <a:buFont typeface="Wingdings" pitchFamily="2" charset="2"/>
              <a:buChar char="Ø"/>
            </a:pPr>
            <a:r>
              <a:rPr lang="es-AR" sz="1400" b="1" dirty="0" smtClean="0"/>
              <a:t> ARQUITECTURAS BÁSICAS RECOMENDADAS</a:t>
            </a:r>
          </a:p>
          <a:p>
            <a:pPr>
              <a:lnSpc>
                <a:spcPct val="200000"/>
              </a:lnSpc>
              <a:buClr>
                <a:srgbClr val="BD0810"/>
              </a:buClr>
              <a:buFont typeface="Wingdings" pitchFamily="2" charset="2"/>
              <a:buChar char="Ø"/>
            </a:pPr>
            <a:r>
              <a:rPr lang="es-AR" sz="1400" b="1" dirty="0" smtClean="0"/>
              <a:t> INSTALACIÓN DE BIND EN CENTOS</a:t>
            </a:r>
            <a:endParaRPr lang="es-AR" sz="1400" b="1"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ZONAS</a:t>
            </a:r>
            <a:r>
              <a:rPr lang="es-ES" sz="1400" b="1" dirty="0">
                <a:solidFill>
                  <a:srgbClr val="BD0810"/>
                </a:solidFill>
              </a:rPr>
              <a:t> | DNS</a:t>
            </a:r>
          </a:p>
        </p:txBody>
      </p:sp>
      <p:sp>
        <p:nvSpPr>
          <p:cNvPr id="1045507" name="Text Box 3"/>
          <p:cNvSpPr txBox="1">
            <a:spLocks noChangeArrowheads="1"/>
          </p:cNvSpPr>
          <p:nvPr/>
        </p:nvSpPr>
        <p:spPr bwMode="auto">
          <a:xfrm>
            <a:off x="946152" y="1295401"/>
            <a:ext cx="7272338" cy="3110385"/>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ES" sz="1400" b="1" dirty="0" smtClean="0">
                <a:solidFill>
                  <a:srgbClr val="9A9A9A"/>
                </a:solidFill>
                <a:effectLst>
                  <a:outerShdw blurRad="38100" dist="38100" dir="2700000" algn="tl">
                    <a:srgbClr val="C0C0C0"/>
                  </a:outerShdw>
                </a:effectLst>
              </a:rPr>
              <a:t>Los 6 registros más conocidos son:</a:t>
            </a:r>
          </a:p>
          <a:p>
            <a:pPr>
              <a:lnSpc>
                <a:spcPct val="200000"/>
              </a:lnSpc>
              <a:buClr>
                <a:srgbClr val="BD0810"/>
              </a:buClr>
              <a:buFont typeface="Wingdings" pitchFamily="2" charset="2"/>
              <a:buChar char="Ø"/>
            </a:pPr>
            <a:endParaRPr lang="es-ES" sz="1400" b="1" dirty="0">
              <a:solidFill>
                <a:srgbClr val="9A9A9A"/>
              </a:solidFill>
              <a:effectLst>
                <a:outerShdw blurRad="38100" dist="38100" dir="2700000" algn="tl">
                  <a:srgbClr val="C0C0C0"/>
                </a:outerShdw>
              </a:effectLst>
            </a:endParaRPr>
          </a:p>
          <a:p>
            <a:pPr lvl="1">
              <a:buClr>
                <a:srgbClr val="BD0810"/>
              </a:buClr>
              <a:buFont typeface="Wingdings" pitchFamily="2" charset="2"/>
              <a:buChar char="Ø"/>
            </a:pPr>
            <a:r>
              <a:rPr lang="es-ES" sz="1400" b="1" dirty="0"/>
              <a:t> A </a:t>
            </a:r>
            <a:r>
              <a:rPr lang="es-ES" sz="1400" dirty="0"/>
              <a:t>= </a:t>
            </a:r>
            <a:r>
              <a:rPr lang="es-ES" sz="1400" dirty="0" err="1"/>
              <a:t>Address</a:t>
            </a:r>
            <a:r>
              <a:rPr lang="es-ES" sz="1400" dirty="0"/>
              <a:t>– (Dirección) Este registro se usa para traducir nombres de hosts a direcciones IP. </a:t>
            </a:r>
          </a:p>
          <a:p>
            <a:pPr lvl="1">
              <a:buClr>
                <a:srgbClr val="BD0810"/>
              </a:buClr>
              <a:buFont typeface="Wingdings" pitchFamily="2" charset="2"/>
              <a:buChar char="Ø"/>
            </a:pPr>
            <a:endParaRPr lang="es-ES" sz="1400" dirty="0"/>
          </a:p>
          <a:p>
            <a:pPr lvl="1">
              <a:buClr>
                <a:srgbClr val="BD0810"/>
              </a:buClr>
              <a:buFont typeface="Wingdings" pitchFamily="2" charset="2"/>
              <a:buChar char="Ø"/>
            </a:pPr>
            <a:r>
              <a:rPr lang="es-ES" sz="1400" b="1" dirty="0"/>
              <a:t> CNAME</a:t>
            </a:r>
            <a:r>
              <a:rPr lang="es-ES" sz="1400" dirty="0"/>
              <a:t> = Canonical </a:t>
            </a:r>
            <a:r>
              <a:rPr lang="es-ES" sz="1400" dirty="0" err="1"/>
              <a:t>Name</a:t>
            </a:r>
            <a:r>
              <a:rPr lang="es-ES" sz="1400" dirty="0"/>
              <a:t>– (Nombre Canónico) Se usa para crear nombres de hosts adicionales, o alias, para los hosts de un dominio.</a:t>
            </a:r>
          </a:p>
          <a:p>
            <a:pPr lvl="1">
              <a:buClr>
                <a:srgbClr val="BD0810"/>
              </a:buClr>
              <a:buFont typeface="Wingdings" pitchFamily="2" charset="2"/>
              <a:buChar char="Ø"/>
            </a:pPr>
            <a:endParaRPr lang="es-ES" sz="1400" dirty="0"/>
          </a:p>
          <a:p>
            <a:pPr lvl="1">
              <a:buClr>
                <a:srgbClr val="BD0810"/>
              </a:buClr>
              <a:buFont typeface="Wingdings" pitchFamily="2" charset="2"/>
              <a:buChar char="Ø"/>
            </a:pPr>
            <a:r>
              <a:rPr lang="es-ES" sz="1400" b="1" dirty="0"/>
              <a:t> NS</a:t>
            </a:r>
            <a:r>
              <a:rPr lang="es-ES" sz="1400" dirty="0"/>
              <a:t> = </a:t>
            </a:r>
            <a:r>
              <a:rPr lang="es-ES" sz="1400" dirty="0" err="1"/>
              <a:t>Name</a:t>
            </a:r>
            <a:r>
              <a:rPr lang="es-ES" sz="1400" dirty="0"/>
              <a:t> Server– (Servidor de Nombres) Define la asociación que existe entre un nombre de dominio y los servidores de nombres que almacenan la información de dicho dominio. Cada dominio se puede asociar a una cantidad cualquiera de servidores de nombres.</a:t>
            </a:r>
            <a:endParaRPr lang="es-AR" sz="1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ZONAS</a:t>
            </a:r>
            <a:r>
              <a:rPr lang="es-ES" sz="1400" b="1" dirty="0">
                <a:solidFill>
                  <a:srgbClr val="BD0810"/>
                </a:solidFill>
              </a:rPr>
              <a:t> | DNS</a:t>
            </a:r>
          </a:p>
        </p:txBody>
      </p:sp>
      <p:sp>
        <p:nvSpPr>
          <p:cNvPr id="1046531" name="Text Box 3"/>
          <p:cNvSpPr txBox="1">
            <a:spLocks noChangeArrowheads="1"/>
          </p:cNvSpPr>
          <p:nvPr/>
        </p:nvSpPr>
        <p:spPr bwMode="auto">
          <a:xfrm>
            <a:off x="946152" y="1295401"/>
            <a:ext cx="7272338" cy="1817724"/>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lvl="1">
              <a:buClr>
                <a:srgbClr val="BD0810"/>
              </a:buClr>
              <a:buFont typeface="Wingdings" pitchFamily="2" charset="2"/>
              <a:buChar char="Ø"/>
            </a:pPr>
            <a:r>
              <a:rPr lang="es-ES" sz="1400" b="1" dirty="0" smtClean="0"/>
              <a:t> </a:t>
            </a:r>
            <a:r>
              <a:rPr lang="es-ES" sz="1400" b="1" dirty="0"/>
              <a:t>MX</a:t>
            </a:r>
            <a:r>
              <a:rPr lang="es-ES" sz="1400" dirty="0"/>
              <a:t> = Mail Exchange– (Intercambiador de Correo) Define el lugar donde se aloja el correo que recibe el dominio. </a:t>
            </a:r>
          </a:p>
          <a:p>
            <a:pPr lvl="1">
              <a:buClr>
                <a:srgbClr val="BD0810"/>
              </a:buClr>
              <a:buFont typeface="Wingdings" pitchFamily="2" charset="2"/>
              <a:buChar char="Ø"/>
            </a:pPr>
            <a:endParaRPr lang="es-ES" sz="1400" dirty="0"/>
          </a:p>
          <a:p>
            <a:pPr lvl="1">
              <a:buClr>
                <a:srgbClr val="BD0810"/>
              </a:buClr>
              <a:buFont typeface="Wingdings" pitchFamily="2" charset="2"/>
              <a:buChar char="Ø"/>
            </a:pPr>
            <a:r>
              <a:rPr lang="es-ES" sz="1400" b="1" dirty="0"/>
              <a:t>TXT</a:t>
            </a:r>
            <a:r>
              <a:rPr lang="es-ES" sz="1400" dirty="0"/>
              <a:t> = </a:t>
            </a:r>
            <a:r>
              <a:rPr lang="es-ES" sz="1400" dirty="0" err="1"/>
              <a:t>Text</a:t>
            </a:r>
            <a:r>
              <a:rPr lang="es-ES" sz="1400" dirty="0"/>
              <a:t>- Usado para incluir texto, como por ej. La ubicación de un servidor. Su principal uso es para SPF.</a:t>
            </a:r>
          </a:p>
          <a:p>
            <a:pPr lvl="1">
              <a:buClr>
                <a:srgbClr val="BD0810"/>
              </a:buClr>
              <a:buFont typeface="Wingdings" pitchFamily="2" charset="2"/>
              <a:buChar char="Ø"/>
            </a:pPr>
            <a:endParaRPr lang="es-AR" sz="1400" dirty="0" smtClean="0"/>
          </a:p>
          <a:p>
            <a:pPr lvl="1">
              <a:buClr>
                <a:srgbClr val="BD0810"/>
              </a:buClr>
              <a:buFont typeface="Wingdings" pitchFamily="2" charset="2"/>
              <a:buChar char="Ø"/>
            </a:pPr>
            <a:r>
              <a:rPr lang="es-ES" sz="1400" b="1" dirty="0" smtClean="0"/>
              <a:t>PTR</a:t>
            </a:r>
            <a:r>
              <a:rPr lang="es-ES" sz="1400" dirty="0" smtClean="0"/>
              <a:t> = Pointer– (Indicador) Define la dirección IP y el nombre del host individual de un dominio. Traduce direcciones IP a nombres de hosts.</a:t>
            </a:r>
            <a:endParaRPr lang="es-AR" sz="14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461647"/>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EJEMPLO DE ZONA:</a:t>
            </a:r>
          </a:p>
        </p:txBody>
      </p:sp>
      <p:pic>
        <p:nvPicPr>
          <p:cNvPr id="3074" name="Picture 2"/>
          <p:cNvPicPr>
            <a:picLocks noChangeAspect="1" noChangeArrowheads="1"/>
          </p:cNvPicPr>
          <p:nvPr/>
        </p:nvPicPr>
        <p:blipFill>
          <a:blip r:embed="rId2" cstate="print"/>
          <a:srcRect/>
          <a:stretch>
            <a:fillRect/>
          </a:stretch>
        </p:blipFill>
        <p:spPr bwMode="auto">
          <a:xfrm>
            <a:off x="1305570" y="1799282"/>
            <a:ext cx="6686550" cy="296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456325"/>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EJEMPLO DE ZONA REVERSA:</a:t>
            </a:r>
          </a:p>
        </p:txBody>
      </p:sp>
      <p:pic>
        <p:nvPicPr>
          <p:cNvPr id="2050" name="Picture 2"/>
          <p:cNvPicPr>
            <a:picLocks noChangeAspect="1" noChangeArrowheads="1"/>
          </p:cNvPicPr>
          <p:nvPr/>
        </p:nvPicPr>
        <p:blipFill>
          <a:blip r:embed="rId2" cstate="print"/>
          <a:srcRect/>
          <a:stretch>
            <a:fillRect/>
          </a:stretch>
        </p:blipFill>
        <p:spPr bwMode="auto">
          <a:xfrm>
            <a:off x="1305570" y="1799282"/>
            <a:ext cx="6629400" cy="282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50627"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50628"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TROUBLESHOOTING</a:t>
            </a:r>
            <a:r>
              <a:rPr lang="es-ES" sz="1400" b="1" dirty="0" smtClean="0">
                <a:solidFill>
                  <a:srgbClr val="BD0810"/>
                </a:solidFill>
              </a:rPr>
              <a:t> | </a:t>
            </a:r>
            <a:r>
              <a:rPr lang="es-ES" sz="1400" b="1" dirty="0">
                <a:solidFill>
                  <a:srgbClr val="BD0810"/>
                </a:solidFill>
              </a:rPr>
              <a:t>DNS</a:t>
            </a:r>
          </a:p>
        </p:txBody>
      </p:sp>
      <p:sp>
        <p:nvSpPr>
          <p:cNvPr id="1050629" name="Text Box 5"/>
          <p:cNvSpPr txBox="1">
            <a:spLocks noChangeArrowheads="1"/>
          </p:cNvSpPr>
          <p:nvPr/>
        </p:nvSpPr>
        <p:spPr bwMode="auto">
          <a:xfrm>
            <a:off x="946152" y="1295400"/>
            <a:ext cx="7272338" cy="2612620"/>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INTRODUCCIÓN</a:t>
            </a:r>
          </a:p>
          <a:p>
            <a:pPr>
              <a:lnSpc>
                <a:spcPct val="200000"/>
              </a:lnSpc>
              <a:buClr>
                <a:srgbClr val="BD0810"/>
              </a:buClr>
              <a:buFont typeface="Wingdings" pitchFamily="2" charset="2"/>
              <a:buChar char="Ø"/>
            </a:pPr>
            <a:r>
              <a:rPr lang="es-AR" sz="1400" b="1" dirty="0"/>
              <a:t> COMO TRABAJA (TEORÍA</a:t>
            </a:r>
            <a:r>
              <a:rPr lang="es-AR" sz="1400" b="1" dirty="0" smtClean="0"/>
              <a:t>)</a:t>
            </a:r>
            <a:endParaRPr lang="es-AR" sz="1400" b="1" dirty="0"/>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AR" sz="1400" b="1" dirty="0"/>
              <a:t>ZONAS</a:t>
            </a:r>
          </a:p>
          <a:p>
            <a:pPr>
              <a:lnSpc>
                <a:spcPct val="200000"/>
              </a:lnSpc>
              <a:buClr>
                <a:srgbClr val="BD0810"/>
              </a:buClr>
              <a:buFont typeface="Wingdings" pitchFamily="2" charset="2"/>
              <a:buChar char="Ø"/>
            </a:pPr>
            <a:r>
              <a:rPr lang="es-AR" sz="1400" b="1" dirty="0"/>
              <a:t> </a:t>
            </a:r>
            <a:r>
              <a:rPr lang="es-AR" sz="1400" b="1" dirty="0" smtClean="0">
                <a:solidFill>
                  <a:srgbClr val="9A9A9A"/>
                </a:solidFill>
                <a:effectLst>
                  <a:outerShdw blurRad="38100" dist="38100" dir="2700000" algn="tl">
                    <a:srgbClr val="C0C0C0"/>
                  </a:outerShdw>
                </a:effectLst>
              </a:rPr>
              <a:t>TROUBLESHOOTING BÁSICO</a:t>
            </a:r>
          </a:p>
          <a:p>
            <a:pPr>
              <a:lnSpc>
                <a:spcPct val="200000"/>
              </a:lnSpc>
              <a:buClr>
                <a:srgbClr val="BD0810"/>
              </a:buClr>
              <a:buFont typeface="Wingdings" pitchFamily="2" charset="2"/>
              <a:buChar char="Ø"/>
            </a:pPr>
            <a:r>
              <a:rPr lang="es-AR" sz="1400" b="1" dirty="0" smtClean="0"/>
              <a:t> ARQUITECTURAS BÁSICAS RECOMENDADAS</a:t>
            </a:r>
          </a:p>
          <a:p>
            <a:pPr>
              <a:lnSpc>
                <a:spcPct val="200000"/>
              </a:lnSpc>
              <a:buClr>
                <a:srgbClr val="BD0810"/>
              </a:buClr>
              <a:buFont typeface="Wingdings" pitchFamily="2" charset="2"/>
              <a:buChar char="Ø"/>
            </a:pPr>
            <a:r>
              <a:rPr lang="es-AR" sz="1400" b="1" dirty="0" smtClean="0"/>
              <a:t> INSTALACIÓN DE BIND EN CENTOS</a:t>
            </a:r>
            <a:endParaRPr lang="es-AR" sz="1400" b="1" dirty="0">
              <a:solidFill>
                <a:srgbClr val="9A9A9A"/>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674"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TROUBLESHOOTING</a:t>
            </a:r>
            <a:r>
              <a:rPr lang="es-ES" sz="1400" b="1" dirty="0">
                <a:solidFill>
                  <a:srgbClr val="BD0810"/>
                </a:solidFill>
              </a:rPr>
              <a:t> | DNS</a:t>
            </a:r>
          </a:p>
        </p:txBody>
      </p:sp>
      <p:sp>
        <p:nvSpPr>
          <p:cNvPr id="1052675" name="Text Box 3"/>
          <p:cNvSpPr txBox="1">
            <a:spLocks noChangeArrowheads="1"/>
          </p:cNvSpPr>
          <p:nvPr/>
        </p:nvSpPr>
        <p:spPr bwMode="auto">
          <a:xfrm>
            <a:off x="946152" y="1295400"/>
            <a:ext cx="7272338" cy="2894942"/>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ES" sz="1400" b="1" dirty="0">
                <a:solidFill>
                  <a:srgbClr val="9A9A9A"/>
                </a:solidFill>
                <a:effectLst>
                  <a:outerShdw blurRad="38100" dist="38100" dir="2700000" algn="tl">
                    <a:srgbClr val="C0C0C0"/>
                  </a:outerShdw>
                </a:effectLst>
              </a:rPr>
              <a:t>ERRORES COMUNES EN EL CARGADO:</a:t>
            </a:r>
          </a:p>
          <a:p>
            <a:pPr lvl="1">
              <a:buFont typeface="Wingdings" pitchFamily="2" charset="2"/>
              <a:buChar char="Ø"/>
            </a:pPr>
            <a:endParaRPr lang="es-MX" sz="1400" dirty="0"/>
          </a:p>
          <a:p>
            <a:pPr lvl="1">
              <a:buFont typeface="Wingdings" pitchFamily="2" charset="2"/>
              <a:buChar char="Ø"/>
            </a:pPr>
            <a:endParaRPr lang="es-MX" sz="1400" dirty="0"/>
          </a:p>
          <a:p>
            <a:pPr lvl="1">
              <a:buFont typeface="Wingdings" pitchFamily="2" charset="2"/>
              <a:buChar char="q"/>
            </a:pPr>
            <a:r>
              <a:rPr lang="es-MX" sz="1400" dirty="0"/>
              <a:t> Ningún registro puede comenzar con el carácter punto (“.”).</a:t>
            </a:r>
          </a:p>
          <a:p>
            <a:pPr lvl="1">
              <a:buFont typeface="Wingdings" pitchFamily="2" charset="2"/>
              <a:buChar char="q"/>
            </a:pPr>
            <a:endParaRPr lang="es-MX" sz="1400" dirty="0"/>
          </a:p>
          <a:p>
            <a:pPr lvl="2">
              <a:buFont typeface="Wingdings" pitchFamily="2" charset="2"/>
              <a:buChar char="q"/>
            </a:pPr>
            <a:r>
              <a:rPr lang="es-MX" sz="1400" dirty="0"/>
              <a:t> </a:t>
            </a:r>
            <a:r>
              <a:rPr lang="es-MX" sz="1400" dirty="0">
                <a:solidFill>
                  <a:srgbClr val="BD0810"/>
                </a:solidFill>
              </a:rPr>
              <a:t>.www.dominio.com.ar. NS dns1.iplanisp.com.ar.</a:t>
            </a:r>
          </a:p>
          <a:p>
            <a:pPr lvl="2">
              <a:buFont typeface="Wingdings" pitchFamily="2" charset="2"/>
              <a:buChar char="q"/>
            </a:pPr>
            <a:r>
              <a:rPr lang="es-MX" sz="1400" dirty="0">
                <a:solidFill>
                  <a:srgbClr val="BD0810"/>
                </a:solidFill>
              </a:rPr>
              <a:t> .</a:t>
            </a:r>
            <a:r>
              <a:rPr lang="es-MX" sz="1400" dirty="0" err="1">
                <a:solidFill>
                  <a:srgbClr val="BD0810"/>
                </a:solidFill>
              </a:rPr>
              <a:t>ftp.dominio.com.ar</a:t>
            </a:r>
            <a:r>
              <a:rPr lang="es-MX" sz="1400" dirty="0">
                <a:solidFill>
                  <a:srgbClr val="BD0810"/>
                </a:solidFill>
              </a:rPr>
              <a:t> A 127.0.0.1</a:t>
            </a:r>
          </a:p>
          <a:p>
            <a:pPr lvl="2">
              <a:buFont typeface="Wingdings" pitchFamily="2" charset="2"/>
              <a:buChar char="q"/>
            </a:pPr>
            <a:r>
              <a:rPr lang="es-MX" sz="1400" dirty="0">
                <a:solidFill>
                  <a:srgbClr val="BD0810"/>
                </a:solidFill>
              </a:rPr>
              <a:t> .</a:t>
            </a:r>
            <a:r>
              <a:rPr lang="es-MX" sz="1400" dirty="0" err="1">
                <a:solidFill>
                  <a:srgbClr val="BD0810"/>
                </a:solidFill>
              </a:rPr>
              <a:t>mail.dominio.com.ar</a:t>
            </a:r>
            <a:r>
              <a:rPr lang="es-MX" sz="1400" dirty="0">
                <a:solidFill>
                  <a:srgbClr val="BD0810"/>
                </a:solidFill>
              </a:rPr>
              <a:t> CNAME ftp.dominio.com.ar</a:t>
            </a:r>
          </a:p>
          <a:p>
            <a:pPr lvl="2">
              <a:buFont typeface="Wingdings" pitchFamily="2" charset="2"/>
              <a:buChar char="q"/>
            </a:pPr>
            <a:endParaRPr lang="es-ES" sz="1400" dirty="0"/>
          </a:p>
          <a:p>
            <a:pPr lvl="1">
              <a:buFont typeface="Wingdings" pitchFamily="2" charset="2"/>
              <a:buChar char="q"/>
            </a:pPr>
            <a:r>
              <a:rPr lang="es-MX" sz="1400" dirty="0"/>
              <a:t> El nombre del dominio completo no puede estar apuntado a un CNAME.</a:t>
            </a:r>
          </a:p>
          <a:p>
            <a:pPr lvl="1">
              <a:buFont typeface="Wingdings" pitchFamily="2" charset="2"/>
              <a:buChar char="q"/>
            </a:pPr>
            <a:endParaRPr lang="es-MX" sz="1400" dirty="0"/>
          </a:p>
          <a:p>
            <a:pPr lvl="2">
              <a:buFont typeface="Wingdings" pitchFamily="2" charset="2"/>
              <a:buChar char="q"/>
            </a:pPr>
            <a:r>
              <a:rPr lang="es-AR" sz="1400" dirty="0"/>
              <a:t> </a:t>
            </a:r>
            <a:r>
              <a:rPr lang="es-AR" sz="1400" dirty="0">
                <a:solidFill>
                  <a:srgbClr val="BD0810"/>
                </a:solidFill>
              </a:rPr>
              <a:t>dominio.com.ar CNAME dominio.com</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TROUBLESHOOTING</a:t>
            </a:r>
            <a:r>
              <a:rPr lang="es-ES" sz="1400" b="1" dirty="0">
                <a:solidFill>
                  <a:srgbClr val="BD0810"/>
                </a:solidFill>
              </a:rPr>
              <a:t> | DNS</a:t>
            </a:r>
          </a:p>
        </p:txBody>
      </p:sp>
      <p:sp>
        <p:nvSpPr>
          <p:cNvPr id="1053699" name="Text Box 3"/>
          <p:cNvSpPr txBox="1">
            <a:spLocks noChangeArrowheads="1"/>
          </p:cNvSpPr>
          <p:nvPr/>
        </p:nvSpPr>
        <p:spPr bwMode="auto">
          <a:xfrm>
            <a:off x="946152" y="1295402"/>
            <a:ext cx="7272338" cy="3108525"/>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a:solidFill>
                  <a:srgbClr val="9A9A9A"/>
                </a:solidFill>
                <a:effectLst>
                  <a:outerShdw blurRad="38100" dist="38100" dir="2700000" algn="tl">
                    <a:srgbClr val="C0C0C0"/>
                  </a:outerShdw>
                </a:effectLst>
              </a:rPr>
              <a:t>MAS ERRORES COMUNES:</a:t>
            </a:r>
          </a:p>
          <a:p>
            <a:pPr>
              <a:lnSpc>
                <a:spcPct val="200000"/>
              </a:lnSpc>
              <a:buClr>
                <a:srgbClr val="BD0810"/>
              </a:buClr>
              <a:buFont typeface="Wingdings" pitchFamily="2" charset="2"/>
              <a:buChar char="Ø"/>
            </a:pPr>
            <a:endParaRPr lang="es-ES" sz="1400" b="1" dirty="0">
              <a:solidFill>
                <a:srgbClr val="9A9A9A"/>
              </a:solidFill>
              <a:effectLst>
                <a:outerShdw blurRad="38100" dist="38100" dir="2700000" algn="tl">
                  <a:srgbClr val="C0C0C0"/>
                </a:outerShdw>
              </a:effectLst>
            </a:endParaRPr>
          </a:p>
          <a:p>
            <a:pPr lvl="1">
              <a:buFont typeface="Wingdings" pitchFamily="2" charset="2"/>
              <a:buChar char="q"/>
            </a:pPr>
            <a:r>
              <a:rPr lang="es-ES" sz="1400" dirty="0"/>
              <a:t> Un mismo registro no puede estar apuntando a un </a:t>
            </a:r>
            <a:r>
              <a:rPr lang="es-ES" sz="1400" dirty="0" smtClean="0"/>
              <a:t>registro </a:t>
            </a:r>
            <a:r>
              <a:rPr lang="es-ES" sz="1400" dirty="0"/>
              <a:t>y a un CNAME.</a:t>
            </a:r>
          </a:p>
          <a:p>
            <a:pPr lvl="2">
              <a:buFont typeface="Wingdings" pitchFamily="2" charset="2"/>
              <a:buChar char="q"/>
            </a:pPr>
            <a:endParaRPr lang="es-MX" sz="1400" dirty="0"/>
          </a:p>
          <a:p>
            <a:pPr lvl="2">
              <a:buFont typeface="Wingdings" pitchFamily="2" charset="2"/>
              <a:buChar char="q"/>
            </a:pPr>
            <a:r>
              <a:rPr lang="es-MX" sz="1400" dirty="0"/>
              <a:t> </a:t>
            </a:r>
            <a:r>
              <a:rPr lang="es-MX" sz="1400" dirty="0">
                <a:solidFill>
                  <a:srgbClr val="BD0810"/>
                </a:solidFill>
              </a:rPr>
              <a:t>ftp.dominio.com.ar A 127.0.0.1</a:t>
            </a:r>
          </a:p>
          <a:p>
            <a:pPr lvl="2">
              <a:buFont typeface="Wingdings" pitchFamily="2" charset="2"/>
              <a:buChar char="q"/>
            </a:pPr>
            <a:r>
              <a:rPr lang="es-MX" sz="1400" dirty="0">
                <a:solidFill>
                  <a:srgbClr val="BD0810"/>
                </a:solidFill>
              </a:rPr>
              <a:t> ftp.dominio.com.ar CNAME mail.dominio.com.ar</a:t>
            </a:r>
          </a:p>
          <a:p>
            <a:pPr lvl="2">
              <a:buFont typeface="Wingdings" pitchFamily="2" charset="2"/>
              <a:buChar char="q"/>
            </a:pPr>
            <a:endParaRPr lang="es-MX" sz="1400" dirty="0"/>
          </a:p>
          <a:p>
            <a:pPr lvl="1">
              <a:buFont typeface="Wingdings" pitchFamily="2" charset="2"/>
              <a:buChar char="q"/>
            </a:pPr>
            <a:r>
              <a:rPr lang="es-MX" sz="1400" dirty="0"/>
              <a:t> Un mismo registro no puede estar apuntando a dos CNAME.</a:t>
            </a:r>
          </a:p>
          <a:p>
            <a:pPr lvl="2">
              <a:buFont typeface="Wingdings" pitchFamily="2" charset="2"/>
              <a:buChar char="q"/>
            </a:pPr>
            <a:endParaRPr lang="es-MX" sz="1400" dirty="0"/>
          </a:p>
          <a:p>
            <a:pPr lvl="2">
              <a:buFont typeface="Wingdings" pitchFamily="2" charset="2"/>
              <a:buChar char="q"/>
            </a:pPr>
            <a:r>
              <a:rPr lang="es-MX" sz="1400" dirty="0"/>
              <a:t> </a:t>
            </a:r>
            <a:r>
              <a:rPr lang="es-MX" sz="1400" dirty="0">
                <a:solidFill>
                  <a:srgbClr val="BD0810"/>
                </a:solidFill>
              </a:rPr>
              <a:t>mail.dominio.com.ar CNAME www.dominio.com.ar</a:t>
            </a:r>
          </a:p>
          <a:p>
            <a:pPr lvl="2">
              <a:buFont typeface="Wingdings" pitchFamily="2" charset="2"/>
              <a:buChar char="q"/>
            </a:pPr>
            <a:r>
              <a:rPr lang="es-MX" sz="1400" dirty="0">
                <a:solidFill>
                  <a:srgbClr val="BD0810"/>
                </a:solidFill>
              </a:rPr>
              <a:t> mail.dominio.com.ar CNAME www2.dominio.com.ar</a:t>
            </a:r>
          </a:p>
          <a:p>
            <a:pPr lvl="2">
              <a:buFont typeface="Wingdings" pitchFamily="2" charset="2"/>
              <a:buChar char="q"/>
            </a:pPr>
            <a:endParaRPr lang="es-ES" sz="14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TROUBLESHOOTING</a:t>
            </a:r>
            <a:r>
              <a:rPr lang="es-ES" sz="1400" b="1" dirty="0">
                <a:solidFill>
                  <a:srgbClr val="BD0810"/>
                </a:solidFill>
              </a:rPr>
              <a:t> | DNS</a:t>
            </a:r>
          </a:p>
        </p:txBody>
      </p:sp>
      <p:sp>
        <p:nvSpPr>
          <p:cNvPr id="1054723" name="Text Box 3"/>
          <p:cNvSpPr txBox="1">
            <a:spLocks noChangeArrowheads="1"/>
          </p:cNvSpPr>
          <p:nvPr/>
        </p:nvSpPr>
        <p:spPr bwMode="auto">
          <a:xfrm>
            <a:off x="946152" y="1295401"/>
            <a:ext cx="7272338" cy="2677638"/>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2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MAS </a:t>
            </a:r>
            <a:r>
              <a:rPr lang="es-ES" sz="1400" b="1" dirty="0">
                <a:solidFill>
                  <a:srgbClr val="9A9A9A"/>
                </a:solidFill>
                <a:effectLst>
                  <a:outerShdw blurRad="38100" dist="38100" dir="2700000" algn="tl">
                    <a:srgbClr val="C0C0C0"/>
                  </a:outerShdw>
                </a:effectLst>
              </a:rPr>
              <a:t>ERRORES COMUNES:</a:t>
            </a:r>
          </a:p>
          <a:p>
            <a:pPr>
              <a:lnSpc>
                <a:spcPct val="200000"/>
              </a:lnSpc>
              <a:buClr>
                <a:srgbClr val="BD0810"/>
              </a:buClr>
              <a:buFont typeface="Wingdings" pitchFamily="2" charset="2"/>
              <a:buChar char="Ø"/>
            </a:pPr>
            <a:endParaRPr lang="es-ES" sz="1400" dirty="0"/>
          </a:p>
          <a:p>
            <a:pPr lvl="1">
              <a:buFont typeface="Wingdings" pitchFamily="2" charset="2"/>
              <a:buChar char="q"/>
            </a:pPr>
            <a:r>
              <a:rPr lang="es-MX" sz="1400" dirty="0"/>
              <a:t> El destino de los registros A no pueden terminar con el carácter punto (“.”) y deben estar siempre apuntando a una dirección IP.</a:t>
            </a:r>
          </a:p>
          <a:p>
            <a:pPr lvl="2">
              <a:buFont typeface="Wingdings" pitchFamily="2" charset="2"/>
              <a:buChar char="q"/>
            </a:pPr>
            <a:endParaRPr lang="es-MX" sz="1400" dirty="0"/>
          </a:p>
          <a:p>
            <a:pPr lvl="2">
              <a:buFont typeface="Wingdings" pitchFamily="2" charset="2"/>
              <a:buChar char="q"/>
            </a:pPr>
            <a:r>
              <a:rPr lang="es-MX" sz="1400" dirty="0"/>
              <a:t> </a:t>
            </a:r>
            <a:r>
              <a:rPr lang="es-MX" sz="1400" dirty="0">
                <a:solidFill>
                  <a:srgbClr val="BD0810"/>
                </a:solidFill>
              </a:rPr>
              <a:t>www.dominio.com.ar A 127.0.0.1</a:t>
            </a:r>
          </a:p>
          <a:p>
            <a:pPr lvl="1">
              <a:buFont typeface="Wingdings" pitchFamily="2" charset="2"/>
              <a:buChar char="q"/>
            </a:pPr>
            <a:endParaRPr lang="es-ES" sz="1400" dirty="0"/>
          </a:p>
          <a:p>
            <a:pPr lvl="1">
              <a:buFont typeface="Wingdings" pitchFamily="2" charset="2"/>
              <a:buChar char="q"/>
            </a:pPr>
            <a:r>
              <a:rPr lang="es-MX" sz="1400" dirty="0"/>
              <a:t> Los únicos registros que soportan el carácter comillas (“”) son los TXT.</a:t>
            </a:r>
          </a:p>
          <a:p>
            <a:pPr lvl="2">
              <a:buFont typeface="Wingdings" pitchFamily="2" charset="2"/>
              <a:buChar char="q"/>
            </a:pPr>
            <a:endParaRPr lang="es-AR" sz="1400" dirty="0"/>
          </a:p>
          <a:p>
            <a:pPr lvl="2">
              <a:buFont typeface="Wingdings" pitchFamily="2" charset="2"/>
              <a:buChar char="q"/>
            </a:pPr>
            <a:r>
              <a:rPr lang="es-AR" sz="1400" dirty="0"/>
              <a:t> </a:t>
            </a:r>
            <a:r>
              <a:rPr lang="es-AR" sz="1400" dirty="0">
                <a:solidFill>
                  <a:srgbClr val="BD0810"/>
                </a:solidFill>
              </a:rPr>
              <a:t>spf.dominio.com.ar TXT “v=spf1 a </a:t>
            </a:r>
            <a:r>
              <a:rPr lang="es-AR" sz="1400" dirty="0" err="1">
                <a:solidFill>
                  <a:srgbClr val="BD0810"/>
                </a:solidFill>
              </a:rPr>
              <a:t>mx</a:t>
            </a:r>
            <a:r>
              <a:rPr lang="es-AR" sz="1400" dirty="0">
                <a:solidFill>
                  <a:srgbClr val="BD0810"/>
                </a:solidFill>
              </a:rPr>
              <a:t> </a:t>
            </a:r>
            <a:r>
              <a:rPr lang="es-AR" sz="1400" dirty="0" err="1">
                <a:solidFill>
                  <a:srgbClr val="BD0810"/>
                </a:solidFill>
              </a:rPr>
              <a:t>ptr</a:t>
            </a:r>
            <a:r>
              <a:rPr lang="es-AR" sz="1400" dirty="0">
                <a:solidFill>
                  <a:srgbClr val="BD0810"/>
                </a:solidFill>
              </a:rPr>
              <a:t> </a:t>
            </a:r>
            <a:r>
              <a:rPr lang="es-AR" sz="1400" dirty="0" err="1">
                <a:solidFill>
                  <a:srgbClr val="BD0810"/>
                </a:solidFill>
              </a:rPr>
              <a:t>mx:mx.spf.dominio.com.ar</a:t>
            </a:r>
            <a:r>
              <a:rPr lang="es-AR" sz="1400" dirty="0">
                <a:solidFill>
                  <a:srgbClr val="BD0810"/>
                </a:solidFill>
              </a:rPr>
              <a:t> ?</a:t>
            </a:r>
            <a:r>
              <a:rPr lang="es-AR" sz="1400" dirty="0" err="1">
                <a:solidFill>
                  <a:srgbClr val="BD0810"/>
                </a:solidFill>
              </a:rPr>
              <a:t>all</a:t>
            </a:r>
            <a:r>
              <a:rPr lang="es-AR" sz="1400" dirty="0">
                <a:solidFill>
                  <a:srgbClr val="BD0810"/>
                </a:solidFill>
              </a:rPr>
              <a: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42435"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42436"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ARQUITECTURAS</a:t>
            </a:r>
            <a:r>
              <a:rPr lang="es-ES" sz="1400" b="1" dirty="0" smtClean="0">
                <a:solidFill>
                  <a:srgbClr val="BD0810"/>
                </a:solidFill>
              </a:rPr>
              <a:t> </a:t>
            </a:r>
            <a:r>
              <a:rPr lang="es-ES" sz="1400" b="1" dirty="0">
                <a:solidFill>
                  <a:srgbClr val="BD0810"/>
                </a:solidFill>
              </a:rPr>
              <a:t>| DNS</a:t>
            </a:r>
          </a:p>
        </p:txBody>
      </p:sp>
      <p:sp>
        <p:nvSpPr>
          <p:cNvPr id="1042437" name="Text Box 5"/>
          <p:cNvSpPr txBox="1">
            <a:spLocks noChangeArrowheads="1"/>
          </p:cNvSpPr>
          <p:nvPr/>
        </p:nvSpPr>
        <p:spPr bwMode="auto">
          <a:xfrm>
            <a:off x="946152" y="1295400"/>
            <a:ext cx="7272338" cy="2679498"/>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INTRODUCCIÓN</a:t>
            </a:r>
          </a:p>
          <a:p>
            <a:pPr>
              <a:lnSpc>
                <a:spcPct val="200000"/>
              </a:lnSpc>
              <a:buClr>
                <a:srgbClr val="BD0810"/>
              </a:buClr>
              <a:buFont typeface="Wingdings" pitchFamily="2" charset="2"/>
              <a:buChar char="Ø"/>
            </a:pPr>
            <a:r>
              <a:rPr lang="es-AR" sz="1400" b="1" dirty="0"/>
              <a:t> COMO TRABAJA (TEORÍA</a:t>
            </a:r>
            <a:r>
              <a:rPr lang="es-AR" sz="1400" b="1" dirty="0" smtClean="0"/>
              <a:t>)</a:t>
            </a:r>
            <a:endParaRPr lang="es-AR" sz="1400" b="1" dirty="0"/>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AR" sz="1400" b="1" dirty="0"/>
              <a:t>ZONAS</a:t>
            </a:r>
          </a:p>
          <a:p>
            <a:pPr>
              <a:lnSpc>
                <a:spcPct val="200000"/>
              </a:lnSpc>
              <a:buClr>
                <a:srgbClr val="BD0810"/>
              </a:buClr>
              <a:buFont typeface="Wingdings" pitchFamily="2" charset="2"/>
              <a:buChar char="Ø"/>
            </a:pPr>
            <a:r>
              <a:rPr lang="es-AR" sz="1400" b="1" dirty="0"/>
              <a:t> </a:t>
            </a:r>
            <a:r>
              <a:rPr lang="es-AR" sz="1400" b="1" dirty="0" smtClean="0"/>
              <a:t>TROUBLESHOOTING BÁSICO</a:t>
            </a:r>
          </a:p>
          <a:p>
            <a:pPr>
              <a:lnSpc>
                <a:spcPct val="200000"/>
              </a:lnSpc>
              <a:buClr>
                <a:srgbClr val="BD0810"/>
              </a:buClr>
              <a:buFont typeface="Wingdings" pitchFamily="2" charset="2"/>
              <a:buChar char="Ø"/>
            </a:pPr>
            <a:r>
              <a:rPr lang="es-AR" sz="1400" b="1" dirty="0" smtClean="0"/>
              <a:t> </a:t>
            </a:r>
            <a:r>
              <a:rPr lang="es-AR" sz="1400" b="1" dirty="0" smtClean="0">
                <a:solidFill>
                  <a:srgbClr val="9A9A9A"/>
                </a:solidFill>
                <a:effectLst>
                  <a:outerShdw blurRad="38100" dist="38100" dir="2700000" algn="tl">
                    <a:srgbClr val="C0C0C0"/>
                  </a:outerShdw>
                </a:effectLst>
              </a:rPr>
              <a:t>ARQUITECTURAS BÁSICAS RECOMENDADAS</a:t>
            </a:r>
          </a:p>
          <a:p>
            <a:pPr>
              <a:lnSpc>
                <a:spcPct val="200000"/>
              </a:lnSpc>
              <a:buClr>
                <a:srgbClr val="BD0810"/>
              </a:buClr>
              <a:buFont typeface="Wingdings" pitchFamily="2" charset="2"/>
              <a:buChar char="Ø"/>
            </a:pPr>
            <a:r>
              <a:rPr lang="es-AR" sz="1400" b="1" dirty="0" smtClean="0"/>
              <a:t> INSTALACIÓN DE BIND EN CENTOS</a:t>
            </a:r>
            <a:endParaRPr lang="es-AR" sz="1400" b="1"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ARQUITECTURAS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461647"/>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ES" sz="1200" b="1" dirty="0" smtClean="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Arquitecturas básicas recomendadas de DNS:</a:t>
            </a:r>
            <a:endParaRPr lang="es-ES" sz="1400" b="1" dirty="0" smtClean="0">
              <a:solidFill>
                <a:srgbClr val="9A9A9A"/>
              </a:solidFill>
              <a:effectLst>
                <a:outerShdw blurRad="38100" dist="38100" dir="2700000" algn="tl">
                  <a:srgbClr val="C0C0C0"/>
                </a:outerShdw>
              </a:effectLst>
            </a:endParaRPr>
          </a:p>
        </p:txBody>
      </p:sp>
      <p:grpSp>
        <p:nvGrpSpPr>
          <p:cNvPr id="6" name="71 Grupo"/>
          <p:cNvGrpSpPr/>
          <p:nvPr/>
        </p:nvGrpSpPr>
        <p:grpSpPr>
          <a:xfrm>
            <a:off x="1881634" y="2231330"/>
            <a:ext cx="895967" cy="459243"/>
            <a:chOff x="6060203" y="2974391"/>
            <a:chExt cx="912458" cy="459243"/>
          </a:xfrm>
        </p:grpSpPr>
        <p:sp>
          <p:nvSpPr>
            <p:cNvPr id="7" name="6 Rectángulo redondeado"/>
            <p:cNvSpPr/>
            <p:nvPr/>
          </p:nvSpPr>
          <p:spPr>
            <a:xfrm>
              <a:off x="6060203" y="2974391"/>
              <a:ext cx="912458" cy="45924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8" name="Picture 15"/>
            <p:cNvPicPr>
              <a:picLocks noChangeAspect="1" noChangeArrowheads="1"/>
            </p:cNvPicPr>
            <p:nvPr/>
          </p:nvPicPr>
          <p:blipFill>
            <a:blip r:embed="rId2" cstate="print"/>
            <a:srcRect/>
            <a:stretch>
              <a:fillRect/>
            </a:stretch>
          </p:blipFill>
          <p:spPr bwMode="auto">
            <a:xfrm>
              <a:off x="6200582" y="3016140"/>
              <a:ext cx="404244" cy="240475"/>
            </a:xfrm>
            <a:prstGeom prst="rect">
              <a:avLst/>
            </a:prstGeom>
            <a:noFill/>
            <a:ln w="18360">
              <a:noFill/>
              <a:round/>
              <a:headEnd/>
              <a:tailEnd/>
            </a:ln>
            <a:effectLst/>
          </p:spPr>
        </p:pic>
        <p:sp>
          <p:nvSpPr>
            <p:cNvPr id="9" name="Text Box 37"/>
            <p:cNvSpPr txBox="1">
              <a:spLocks noChangeArrowheads="1"/>
            </p:cNvSpPr>
            <p:nvPr/>
          </p:nvSpPr>
          <p:spPr bwMode="auto">
            <a:xfrm>
              <a:off x="6123069" y="3256614"/>
              <a:ext cx="752383" cy="135270"/>
            </a:xfrm>
            <a:prstGeom prst="rect">
              <a:avLst/>
            </a:prstGeom>
            <a:noFill/>
            <a:ln w="18360">
              <a:noFill/>
              <a:round/>
              <a:headEnd/>
              <a:tailEnd/>
            </a:ln>
            <a:effectLst/>
          </p:spPr>
          <p:txBody>
            <a:bodyPr wrap="none" lIns="81639" tIns="40820" rIns="81639" bIns="40820"/>
            <a:lstStyle/>
            <a:p>
              <a:r>
                <a:rPr lang="en-US" sz="900" b="1" dirty="0" err="1" smtClean="0">
                  <a:solidFill>
                    <a:srgbClr val="000000"/>
                  </a:solidFill>
                  <a:ea typeface="DejaVu Sans" charset="0"/>
                  <a:cs typeface="DejaVu Sans" charset="0"/>
                </a:rPr>
                <a:t>Primario</a:t>
              </a:r>
              <a:endParaRPr lang="en-US" sz="900" b="1" dirty="0">
                <a:solidFill>
                  <a:srgbClr val="000000"/>
                </a:solidFill>
                <a:ea typeface="DejaVu Sans" charset="0"/>
                <a:cs typeface="DejaVu Sans" charset="0"/>
              </a:endParaRPr>
            </a:p>
          </p:txBody>
        </p:sp>
      </p:grpSp>
      <p:sp>
        <p:nvSpPr>
          <p:cNvPr id="10" name="9 Cerrar llave"/>
          <p:cNvSpPr/>
          <p:nvPr/>
        </p:nvSpPr>
        <p:spPr bwMode="auto">
          <a:xfrm rot="5400000">
            <a:off x="2655720" y="1817284"/>
            <a:ext cx="468052" cy="2160240"/>
          </a:xfrm>
          <a:prstGeom prst="rightBrace">
            <a:avLst/>
          </a:prstGeom>
          <a:noFill/>
          <a:ln w="158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sng" strike="noStrike" cap="none" normalizeH="0" baseline="0" smtClean="0">
              <a:ln>
                <a:noFill/>
              </a:ln>
              <a:solidFill>
                <a:schemeClr val="tx1"/>
              </a:solidFill>
              <a:effectLst/>
              <a:latin typeface="Arial" charset="0"/>
            </a:endParaRPr>
          </a:p>
        </p:txBody>
      </p:sp>
      <p:sp>
        <p:nvSpPr>
          <p:cNvPr id="11" name="10 CuadroTexto"/>
          <p:cNvSpPr txBox="1"/>
          <p:nvPr/>
        </p:nvSpPr>
        <p:spPr>
          <a:xfrm>
            <a:off x="2601714" y="3167434"/>
            <a:ext cx="1008112" cy="430887"/>
          </a:xfrm>
          <a:prstGeom prst="rect">
            <a:avLst/>
          </a:prstGeom>
          <a:noFill/>
        </p:spPr>
        <p:txBody>
          <a:bodyPr wrap="square" rtlCol="0">
            <a:spAutoFit/>
          </a:bodyPr>
          <a:lstStyle/>
          <a:p>
            <a:r>
              <a:rPr lang="es-AR" sz="1100" dirty="0" smtClean="0"/>
              <a:t>DNS CACHÉ</a:t>
            </a:r>
            <a:endParaRPr lang="es-AR" sz="1100" dirty="0"/>
          </a:p>
        </p:txBody>
      </p:sp>
      <p:sp>
        <p:nvSpPr>
          <p:cNvPr id="12" name="11 Rectángulo redondeado"/>
          <p:cNvSpPr/>
          <p:nvPr/>
        </p:nvSpPr>
        <p:spPr>
          <a:xfrm>
            <a:off x="3034529" y="2231330"/>
            <a:ext cx="895967" cy="45924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3" name="Picture 15"/>
          <p:cNvPicPr>
            <a:picLocks noChangeAspect="1" noChangeArrowheads="1"/>
          </p:cNvPicPr>
          <p:nvPr/>
        </p:nvPicPr>
        <p:blipFill>
          <a:blip r:embed="rId2" cstate="print"/>
          <a:srcRect/>
          <a:stretch>
            <a:fillRect/>
          </a:stretch>
        </p:blipFill>
        <p:spPr bwMode="auto">
          <a:xfrm>
            <a:off x="3172370" y="2296061"/>
            <a:ext cx="396938" cy="240475"/>
          </a:xfrm>
          <a:prstGeom prst="rect">
            <a:avLst/>
          </a:prstGeom>
          <a:noFill/>
          <a:ln w="18360">
            <a:noFill/>
            <a:round/>
            <a:headEnd/>
            <a:tailEnd/>
          </a:ln>
          <a:effectLst/>
        </p:spPr>
      </p:pic>
      <p:sp>
        <p:nvSpPr>
          <p:cNvPr id="14" name="Text Box 37"/>
          <p:cNvSpPr txBox="1">
            <a:spLocks noChangeArrowheads="1"/>
          </p:cNvSpPr>
          <p:nvPr/>
        </p:nvSpPr>
        <p:spPr bwMode="auto">
          <a:xfrm>
            <a:off x="3041794" y="2519362"/>
            <a:ext cx="738785" cy="135270"/>
          </a:xfrm>
          <a:prstGeom prst="rect">
            <a:avLst/>
          </a:prstGeom>
          <a:noFill/>
          <a:ln w="18360">
            <a:noFill/>
            <a:round/>
            <a:headEnd/>
            <a:tailEnd/>
          </a:ln>
          <a:effectLst/>
        </p:spPr>
        <p:txBody>
          <a:bodyPr wrap="none" lIns="81639" tIns="40820" rIns="81639" bIns="40820"/>
          <a:lstStyle/>
          <a:p>
            <a:r>
              <a:rPr lang="en-US" sz="900" b="1" dirty="0" err="1" smtClean="0">
                <a:solidFill>
                  <a:srgbClr val="000000"/>
                </a:solidFill>
                <a:ea typeface="DejaVu Sans" charset="0"/>
                <a:cs typeface="DejaVu Sans" charset="0"/>
              </a:rPr>
              <a:t>Secundario</a:t>
            </a:r>
            <a:endParaRPr lang="en-US" sz="900" b="1" dirty="0">
              <a:solidFill>
                <a:srgbClr val="000000"/>
              </a:solidFill>
              <a:ea typeface="DejaVu Sans" charset="0"/>
              <a:cs typeface="DejaVu Sans" charset="0"/>
            </a:endParaRPr>
          </a:p>
        </p:txBody>
      </p:sp>
      <p:grpSp>
        <p:nvGrpSpPr>
          <p:cNvPr id="15" name="71 Grupo"/>
          <p:cNvGrpSpPr/>
          <p:nvPr/>
        </p:nvGrpSpPr>
        <p:grpSpPr>
          <a:xfrm>
            <a:off x="4761954" y="2231330"/>
            <a:ext cx="895967" cy="459243"/>
            <a:chOff x="6060203" y="2974391"/>
            <a:chExt cx="912458" cy="459243"/>
          </a:xfrm>
        </p:grpSpPr>
        <p:sp>
          <p:nvSpPr>
            <p:cNvPr id="16" name="15 Rectángulo redondeado"/>
            <p:cNvSpPr/>
            <p:nvPr/>
          </p:nvSpPr>
          <p:spPr>
            <a:xfrm>
              <a:off x="6060203" y="2974391"/>
              <a:ext cx="912458" cy="45924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7" name="Picture 15"/>
            <p:cNvPicPr>
              <a:picLocks noChangeAspect="1" noChangeArrowheads="1"/>
            </p:cNvPicPr>
            <p:nvPr/>
          </p:nvPicPr>
          <p:blipFill>
            <a:blip r:embed="rId2" cstate="print"/>
            <a:srcRect/>
            <a:stretch>
              <a:fillRect/>
            </a:stretch>
          </p:blipFill>
          <p:spPr bwMode="auto">
            <a:xfrm>
              <a:off x="6200582" y="3016140"/>
              <a:ext cx="404244" cy="240475"/>
            </a:xfrm>
            <a:prstGeom prst="rect">
              <a:avLst/>
            </a:prstGeom>
            <a:noFill/>
            <a:ln w="18360">
              <a:noFill/>
              <a:round/>
              <a:headEnd/>
              <a:tailEnd/>
            </a:ln>
            <a:effectLst/>
          </p:spPr>
        </p:pic>
        <p:sp>
          <p:nvSpPr>
            <p:cNvPr id="18" name="Text Box 37"/>
            <p:cNvSpPr txBox="1">
              <a:spLocks noChangeArrowheads="1"/>
            </p:cNvSpPr>
            <p:nvPr/>
          </p:nvSpPr>
          <p:spPr bwMode="auto">
            <a:xfrm>
              <a:off x="6123069" y="3256614"/>
              <a:ext cx="752383" cy="135270"/>
            </a:xfrm>
            <a:prstGeom prst="rect">
              <a:avLst/>
            </a:prstGeom>
            <a:noFill/>
            <a:ln w="18360">
              <a:noFill/>
              <a:round/>
              <a:headEnd/>
              <a:tailEnd/>
            </a:ln>
            <a:effectLst/>
          </p:spPr>
          <p:txBody>
            <a:bodyPr wrap="none" lIns="81639" tIns="40820" rIns="81639" bIns="40820"/>
            <a:lstStyle/>
            <a:p>
              <a:r>
                <a:rPr lang="en-US" sz="900" b="1" dirty="0" smtClean="0">
                  <a:solidFill>
                    <a:srgbClr val="000000"/>
                  </a:solidFill>
                  <a:ea typeface="DejaVu Sans" charset="0"/>
                  <a:cs typeface="DejaVu Sans" charset="0"/>
                </a:rPr>
                <a:t>Master</a:t>
              </a:r>
              <a:endParaRPr lang="en-US" sz="900" b="1" dirty="0">
                <a:solidFill>
                  <a:srgbClr val="000000"/>
                </a:solidFill>
                <a:ea typeface="DejaVu Sans" charset="0"/>
                <a:cs typeface="DejaVu Sans" charset="0"/>
              </a:endParaRPr>
            </a:p>
          </p:txBody>
        </p:sp>
      </p:grpSp>
      <p:sp>
        <p:nvSpPr>
          <p:cNvPr id="19" name="18 Cerrar llave"/>
          <p:cNvSpPr/>
          <p:nvPr/>
        </p:nvSpPr>
        <p:spPr bwMode="auto">
          <a:xfrm rot="5400000">
            <a:off x="5536040" y="1817284"/>
            <a:ext cx="468052" cy="2160240"/>
          </a:xfrm>
          <a:prstGeom prst="rightBrace">
            <a:avLst/>
          </a:prstGeom>
          <a:noFill/>
          <a:ln w="158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s-AR" sz="1800" b="0" i="0" u="sng" strike="noStrike" cap="none" normalizeH="0" baseline="0" smtClean="0">
              <a:ln>
                <a:noFill/>
              </a:ln>
              <a:solidFill>
                <a:schemeClr val="tx1"/>
              </a:solidFill>
              <a:effectLst/>
              <a:latin typeface="Arial" charset="0"/>
            </a:endParaRPr>
          </a:p>
        </p:txBody>
      </p:sp>
      <p:sp>
        <p:nvSpPr>
          <p:cNvPr id="20" name="19 CuadroTexto"/>
          <p:cNvSpPr txBox="1"/>
          <p:nvPr/>
        </p:nvSpPr>
        <p:spPr>
          <a:xfrm>
            <a:off x="5410026" y="3167434"/>
            <a:ext cx="1368152" cy="430887"/>
          </a:xfrm>
          <a:prstGeom prst="rect">
            <a:avLst/>
          </a:prstGeom>
          <a:noFill/>
        </p:spPr>
        <p:txBody>
          <a:bodyPr wrap="square" rtlCol="0">
            <a:spAutoFit/>
          </a:bodyPr>
          <a:lstStyle/>
          <a:p>
            <a:r>
              <a:rPr lang="es-AR" sz="1100" dirty="0" smtClean="0"/>
              <a:t>DNS AUTORITATIVOS</a:t>
            </a:r>
            <a:endParaRPr lang="es-AR" sz="1100" dirty="0"/>
          </a:p>
        </p:txBody>
      </p:sp>
      <p:sp>
        <p:nvSpPr>
          <p:cNvPr id="21" name="20 Rectángulo redondeado"/>
          <p:cNvSpPr/>
          <p:nvPr/>
        </p:nvSpPr>
        <p:spPr>
          <a:xfrm>
            <a:off x="5914849" y="2231330"/>
            <a:ext cx="895967" cy="45924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22" name="Picture 15"/>
          <p:cNvPicPr>
            <a:picLocks noChangeAspect="1" noChangeArrowheads="1"/>
          </p:cNvPicPr>
          <p:nvPr/>
        </p:nvPicPr>
        <p:blipFill>
          <a:blip r:embed="rId2" cstate="print"/>
          <a:srcRect/>
          <a:stretch>
            <a:fillRect/>
          </a:stretch>
        </p:blipFill>
        <p:spPr bwMode="auto">
          <a:xfrm>
            <a:off x="6052690" y="2296061"/>
            <a:ext cx="396938" cy="240475"/>
          </a:xfrm>
          <a:prstGeom prst="rect">
            <a:avLst/>
          </a:prstGeom>
          <a:noFill/>
          <a:ln w="18360">
            <a:noFill/>
            <a:round/>
            <a:headEnd/>
            <a:tailEnd/>
          </a:ln>
          <a:effectLst/>
        </p:spPr>
      </p:pic>
      <p:sp>
        <p:nvSpPr>
          <p:cNvPr id="23" name="Text Box 37"/>
          <p:cNvSpPr txBox="1">
            <a:spLocks noChangeArrowheads="1"/>
          </p:cNvSpPr>
          <p:nvPr/>
        </p:nvSpPr>
        <p:spPr bwMode="auto">
          <a:xfrm>
            <a:off x="5922114" y="2519362"/>
            <a:ext cx="738785" cy="135270"/>
          </a:xfrm>
          <a:prstGeom prst="rect">
            <a:avLst/>
          </a:prstGeom>
          <a:noFill/>
          <a:ln w="18360">
            <a:noFill/>
            <a:round/>
            <a:headEnd/>
            <a:tailEnd/>
          </a:ln>
          <a:effectLst/>
        </p:spPr>
        <p:txBody>
          <a:bodyPr wrap="none" lIns="81639" tIns="40820" rIns="81639" bIns="40820"/>
          <a:lstStyle/>
          <a:p>
            <a:r>
              <a:rPr lang="en-US" sz="900" b="1" dirty="0" smtClean="0">
                <a:solidFill>
                  <a:srgbClr val="000000"/>
                </a:solidFill>
                <a:ea typeface="DejaVu Sans" charset="0"/>
                <a:cs typeface="DejaVu Sans" charset="0"/>
              </a:rPr>
              <a:t>Slave</a:t>
            </a:r>
            <a:endParaRPr lang="en-US" sz="900" b="1" dirty="0">
              <a:solidFill>
                <a:srgbClr val="000000"/>
              </a:solidFill>
              <a:ea typeface="DejaVu Sans" charset="0"/>
              <a:cs typeface="DejaVu Sans"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13762"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13763"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1376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INTRODUCCIÓN</a:t>
            </a:r>
            <a:r>
              <a:rPr lang="es-ES" sz="1400" b="1" dirty="0">
                <a:solidFill>
                  <a:srgbClr val="BD0810"/>
                </a:solidFill>
              </a:rPr>
              <a:t>  | DNS</a:t>
            </a:r>
          </a:p>
        </p:txBody>
      </p:sp>
      <p:sp>
        <p:nvSpPr>
          <p:cNvPr id="1013765" name="Text Box 5"/>
          <p:cNvSpPr txBox="1">
            <a:spLocks noChangeArrowheads="1"/>
          </p:cNvSpPr>
          <p:nvPr/>
        </p:nvSpPr>
        <p:spPr bwMode="auto">
          <a:xfrm>
            <a:off x="946152" y="1295400"/>
            <a:ext cx="7272338" cy="2612620"/>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a:t>
            </a:r>
            <a:r>
              <a:rPr lang="es-AR" sz="1400" b="1" dirty="0">
                <a:solidFill>
                  <a:srgbClr val="9A9A9A"/>
                </a:solidFill>
                <a:effectLst>
                  <a:outerShdw blurRad="38100" dist="38100" dir="2700000" algn="tl">
                    <a:srgbClr val="C0C0C0"/>
                  </a:outerShdw>
                </a:effectLst>
              </a:rPr>
              <a:t>INTRODUCCIÓN</a:t>
            </a:r>
          </a:p>
          <a:p>
            <a:pPr>
              <a:lnSpc>
                <a:spcPct val="200000"/>
              </a:lnSpc>
              <a:buClr>
                <a:srgbClr val="BD0810"/>
              </a:buClr>
              <a:buFont typeface="Wingdings" pitchFamily="2" charset="2"/>
              <a:buChar char="Ø"/>
            </a:pPr>
            <a:r>
              <a:rPr lang="es-AR" sz="1400" b="1" dirty="0"/>
              <a:t> COMO TRABAJA (TEORÍA</a:t>
            </a:r>
            <a:r>
              <a:rPr lang="es-AR" sz="1400" b="1" dirty="0" smtClean="0"/>
              <a:t>)</a:t>
            </a:r>
            <a:endParaRPr lang="es-AR" sz="1400" b="1" dirty="0"/>
          </a:p>
          <a:p>
            <a:pPr>
              <a:lnSpc>
                <a:spcPct val="200000"/>
              </a:lnSpc>
              <a:buClr>
                <a:srgbClr val="BD0810"/>
              </a:buClr>
              <a:buFont typeface="Wingdings" pitchFamily="2" charset="2"/>
              <a:buChar char="Ø"/>
            </a:pPr>
            <a:r>
              <a:rPr lang="es-AR" sz="1400" b="1" dirty="0"/>
              <a:t> ZONAS</a:t>
            </a:r>
          </a:p>
          <a:p>
            <a:pPr>
              <a:lnSpc>
                <a:spcPct val="200000"/>
              </a:lnSpc>
              <a:buClr>
                <a:srgbClr val="BD0810"/>
              </a:buClr>
              <a:buFont typeface="Wingdings" pitchFamily="2" charset="2"/>
              <a:buChar char="Ø"/>
            </a:pPr>
            <a:r>
              <a:rPr lang="es-AR" sz="1400" b="1" dirty="0"/>
              <a:t> </a:t>
            </a:r>
            <a:r>
              <a:rPr lang="es-AR" sz="1400" b="1" dirty="0" smtClean="0"/>
              <a:t>TROUBLESHOOTING BÁSICO</a:t>
            </a:r>
          </a:p>
          <a:p>
            <a:pPr>
              <a:lnSpc>
                <a:spcPct val="200000"/>
              </a:lnSpc>
              <a:buClr>
                <a:srgbClr val="BD0810"/>
              </a:buClr>
              <a:buFont typeface="Wingdings" pitchFamily="2" charset="2"/>
              <a:buChar char="Ø"/>
            </a:pPr>
            <a:r>
              <a:rPr lang="es-AR" sz="1400" b="1" dirty="0" smtClean="0"/>
              <a:t> ARQUITECTURAS BÁSICAS RECOMENDADAS</a:t>
            </a:r>
          </a:p>
          <a:p>
            <a:pPr>
              <a:lnSpc>
                <a:spcPct val="200000"/>
              </a:lnSpc>
              <a:buClr>
                <a:srgbClr val="BD0810"/>
              </a:buClr>
              <a:buFont typeface="Wingdings" pitchFamily="2" charset="2"/>
              <a:buChar char="Ø"/>
            </a:pPr>
            <a:r>
              <a:rPr lang="es-AR" sz="1400" b="1" dirty="0" smtClean="0"/>
              <a:t> INSTALACIÓN DE BIND EN CENTOS</a:t>
            </a:r>
            <a:endParaRPr lang="es-AR" sz="1400" b="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ARQUITECTURAS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2462194"/>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ES" sz="1200" b="1" dirty="0" smtClean="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Arquitecturas básicas de DNS:</a:t>
            </a:r>
          </a:p>
          <a:p>
            <a:pPr>
              <a:buClr>
                <a:srgbClr val="BD0810"/>
              </a:buClr>
              <a:buFont typeface="Wingdings" pitchFamily="2" charset="2"/>
              <a:buChar char="Ø"/>
            </a:pPr>
            <a:endParaRPr lang="es-ES" sz="1400" b="1" dirty="0" smtClean="0">
              <a:solidFill>
                <a:srgbClr val="9A9A9A"/>
              </a:solidFill>
              <a:effectLst>
                <a:outerShdw blurRad="38100" dist="38100" dir="2700000" algn="tl">
                  <a:srgbClr val="C0C0C0"/>
                </a:outerShdw>
              </a:effectLst>
            </a:endParaRPr>
          </a:p>
          <a:p>
            <a:pPr>
              <a:buClr>
                <a:srgbClr val="BD0810"/>
              </a:buClr>
              <a:buFont typeface="Wingdings" pitchFamily="2" charset="2"/>
              <a:buChar char="Ø"/>
            </a:pPr>
            <a:r>
              <a:rPr lang="es-ES" sz="1400" b="1" dirty="0" smtClean="0"/>
              <a:t> DNS CACHÉ: </a:t>
            </a:r>
            <a:r>
              <a:rPr lang="es-ES" sz="1400" dirty="0" smtClean="0"/>
              <a:t>Se recomienda por lo menos tener dos servidores configurados para navegación en un esquema de Primario y Secundario, en dónde según el cliente de DNS las consultas serán enviadas al servidor primario y en caso que este falle o demore al secundario o a los dos servidores al mismo tiempo.</a:t>
            </a:r>
          </a:p>
          <a:p>
            <a:pPr>
              <a:buClr>
                <a:srgbClr val="BD0810"/>
              </a:buClr>
              <a:buFont typeface="Wingdings" pitchFamily="2" charset="2"/>
              <a:buChar char="Ø"/>
            </a:pPr>
            <a:endParaRPr lang="es-ES" sz="1400" dirty="0" smtClean="0"/>
          </a:p>
          <a:p>
            <a:pPr>
              <a:buClr>
                <a:srgbClr val="BD0810"/>
              </a:buClr>
              <a:buFont typeface="Wingdings" pitchFamily="2" charset="2"/>
              <a:buChar char="Ø"/>
            </a:pPr>
            <a:r>
              <a:rPr lang="es-ES" sz="1400" b="1" dirty="0" smtClean="0"/>
              <a:t> DNS AUTORITATIVOS: </a:t>
            </a:r>
            <a:r>
              <a:rPr lang="es-ES" sz="1400" dirty="0" smtClean="0"/>
              <a:t>Se debe tener al menos dos servidores en un esquema de </a:t>
            </a:r>
            <a:r>
              <a:rPr lang="es-ES" sz="1400" dirty="0" err="1" smtClean="0"/>
              <a:t>Master</a:t>
            </a:r>
            <a:r>
              <a:rPr lang="es-ES" sz="1400" dirty="0" smtClean="0"/>
              <a:t>/Slave, en dónde las zonas sólo pueden ser editadas en el servidor </a:t>
            </a:r>
            <a:r>
              <a:rPr lang="es-ES" sz="1400" dirty="0" err="1" smtClean="0"/>
              <a:t>master</a:t>
            </a:r>
            <a:r>
              <a:rPr lang="es-ES" sz="1400" dirty="0" smtClean="0"/>
              <a:t> y serán transferidas a los servidores </a:t>
            </a:r>
            <a:r>
              <a:rPr lang="es-ES" sz="1400" dirty="0" err="1" smtClean="0"/>
              <a:t>slave</a:t>
            </a:r>
            <a:r>
              <a:rPr lang="es-ES" sz="1400" dirty="0" smtClean="0"/>
              <a:t>.</a:t>
            </a:r>
            <a:endParaRPr lang="es-AR" sz="14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ARQUITECTURAS</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2677638"/>
          </a:xfrm>
          <a:prstGeom prst="rect">
            <a:avLst/>
          </a:prstGeom>
          <a:noFill/>
          <a:ln w="9525" algn="ctr">
            <a:noFill/>
            <a:miter lim="800000"/>
            <a:headEnd/>
            <a:tailEnd/>
          </a:ln>
          <a:effectLst/>
        </p:spPr>
        <p:txBody>
          <a:bodyPr lIns="91420" tIns="45711" rIns="91420" bIns="45711">
            <a:spAutoFit/>
          </a:bodyPr>
          <a:lstStyle/>
          <a:p>
            <a:pPr>
              <a:buClr>
                <a:srgbClr val="BD0810"/>
              </a:buClr>
              <a:buFont typeface="Wingdings" pitchFamily="2" charset="2"/>
              <a:buChar char="Ø"/>
            </a:pPr>
            <a:r>
              <a:rPr lang="es-ES" sz="1400" b="1" dirty="0" smtClean="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Mecanismos de caché:</a:t>
            </a:r>
          </a:p>
          <a:p>
            <a:pPr>
              <a:buClr>
                <a:srgbClr val="BD0810"/>
              </a:buClr>
              <a:buFont typeface="Wingdings" pitchFamily="2" charset="2"/>
              <a:buChar char="Ø"/>
            </a:pPr>
            <a:endParaRPr lang="es-AR" sz="1400" b="1" dirty="0" smtClean="0">
              <a:solidFill>
                <a:srgbClr val="9A9A9A"/>
              </a:solidFill>
              <a:effectLst>
                <a:outerShdw blurRad="38100" dist="38100" dir="2700000" algn="tl">
                  <a:srgbClr val="C0C0C0"/>
                </a:outerShdw>
              </a:effectLst>
            </a:endParaRPr>
          </a:p>
          <a:p>
            <a:pPr>
              <a:buClr>
                <a:srgbClr val="BD0810"/>
              </a:buClr>
              <a:buFont typeface="Wingdings" pitchFamily="2" charset="2"/>
              <a:buChar char="Ø"/>
            </a:pPr>
            <a:endParaRPr lang="es-ES" sz="1400" b="1" dirty="0" smtClean="0">
              <a:solidFill>
                <a:srgbClr val="9A9A9A"/>
              </a:solidFill>
              <a:effectLst>
                <a:outerShdw blurRad="38100" dist="38100" dir="2700000" algn="tl">
                  <a:srgbClr val="C0C0C0"/>
                </a:outerShdw>
              </a:effectLst>
            </a:endParaRPr>
          </a:p>
          <a:p>
            <a:pPr>
              <a:buClr>
                <a:srgbClr val="BD0810"/>
              </a:buClr>
              <a:buFont typeface="Wingdings" pitchFamily="2" charset="2"/>
              <a:buChar char="q"/>
            </a:pPr>
            <a:r>
              <a:rPr lang="es-AR" sz="1400" dirty="0" smtClean="0"/>
              <a:t> Cada vez que un servidor de nombres envía una respuesta, lo hace adjuntando el tiempo de validez de la misma (TTL o “tiempo de vida“). Esto posibilita que el receptor, ante la necesidad de volver a resolver la misma consulta, pueda utilizar la información previamente obtenida en vez de realizar un nuevo requerimiento.</a:t>
            </a:r>
          </a:p>
          <a:p>
            <a:pPr>
              <a:buClr>
                <a:srgbClr val="BD0810"/>
              </a:buClr>
              <a:buFont typeface="Wingdings" pitchFamily="2" charset="2"/>
              <a:buChar char="q"/>
            </a:pPr>
            <a:endParaRPr lang="es-AR" sz="1400" dirty="0" smtClean="0"/>
          </a:p>
          <a:p>
            <a:pPr>
              <a:buClr>
                <a:srgbClr val="BD0810"/>
              </a:buClr>
              <a:buFont typeface="Wingdings" pitchFamily="2" charset="2"/>
              <a:buChar char="q"/>
            </a:pPr>
            <a:r>
              <a:rPr lang="es-AR" sz="1400" dirty="0" smtClean="0"/>
              <a:t> Esta es la razón por la cual los cambios realizados en el DNS no se propagan instantáneamente a través del sistema. Dependiendo de la naturaleza de los mismos (y de la configuración de cada servidor), la propagación puede tardar desde algunos minutos hasta varios días.</a:t>
            </a:r>
            <a:r>
              <a:rPr lang="es-ES" sz="1400" dirty="0" smtClean="0"/>
              <a:t>.</a:t>
            </a:r>
            <a:endParaRPr lang="es-AR" sz="14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50627"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50628"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 </a:t>
            </a:r>
            <a:r>
              <a:rPr lang="es-ES" sz="1400" b="1" dirty="0" smtClean="0">
                <a:solidFill>
                  <a:srgbClr val="BD0810"/>
                </a:solidFill>
              </a:rPr>
              <a:t> | </a:t>
            </a:r>
            <a:r>
              <a:rPr lang="es-ES" sz="1400" b="1" dirty="0">
                <a:solidFill>
                  <a:srgbClr val="BD0810"/>
                </a:solidFill>
              </a:rPr>
              <a:t>DNS</a:t>
            </a:r>
          </a:p>
        </p:txBody>
      </p:sp>
      <p:sp>
        <p:nvSpPr>
          <p:cNvPr id="1050629" name="Text Box 5"/>
          <p:cNvSpPr txBox="1">
            <a:spLocks noChangeArrowheads="1"/>
          </p:cNvSpPr>
          <p:nvPr/>
        </p:nvSpPr>
        <p:spPr bwMode="auto">
          <a:xfrm>
            <a:off x="946152" y="1295400"/>
            <a:ext cx="7272338" cy="2679498"/>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INTRODUCCIÓN</a:t>
            </a:r>
          </a:p>
          <a:p>
            <a:pPr>
              <a:lnSpc>
                <a:spcPct val="200000"/>
              </a:lnSpc>
              <a:buClr>
                <a:srgbClr val="BD0810"/>
              </a:buClr>
              <a:buFont typeface="Wingdings" pitchFamily="2" charset="2"/>
              <a:buChar char="Ø"/>
            </a:pPr>
            <a:r>
              <a:rPr lang="es-AR" sz="1400" b="1" dirty="0"/>
              <a:t> COMO TRABAJA (TEORÍA</a:t>
            </a:r>
            <a:r>
              <a:rPr lang="es-AR" sz="1400" b="1" dirty="0" smtClean="0"/>
              <a:t>)</a:t>
            </a:r>
            <a:endParaRPr lang="es-AR" sz="1400" b="1" dirty="0"/>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AR" sz="1400" b="1" dirty="0"/>
              <a:t>ZONAS</a:t>
            </a:r>
          </a:p>
          <a:p>
            <a:pPr>
              <a:lnSpc>
                <a:spcPct val="200000"/>
              </a:lnSpc>
              <a:buClr>
                <a:srgbClr val="BD0810"/>
              </a:buClr>
              <a:buFont typeface="Wingdings" pitchFamily="2" charset="2"/>
              <a:buChar char="Ø"/>
            </a:pPr>
            <a:r>
              <a:rPr lang="es-AR" sz="1400" b="1" dirty="0"/>
              <a:t> </a:t>
            </a:r>
            <a:r>
              <a:rPr lang="es-AR" sz="1400" b="1" dirty="0" smtClean="0"/>
              <a:t>TROUBLESHOOTING BÁSICO</a:t>
            </a:r>
          </a:p>
          <a:p>
            <a:pPr>
              <a:lnSpc>
                <a:spcPct val="200000"/>
              </a:lnSpc>
              <a:buClr>
                <a:srgbClr val="BD0810"/>
              </a:buClr>
              <a:buFont typeface="Wingdings" pitchFamily="2" charset="2"/>
              <a:buChar char="Ø"/>
            </a:pPr>
            <a:r>
              <a:rPr lang="es-AR" sz="1400" b="1" dirty="0" smtClean="0"/>
              <a:t> ARQUITECTURAS BÁSICAS RECOMENDADAS</a:t>
            </a:r>
          </a:p>
          <a:p>
            <a:pPr>
              <a:lnSpc>
                <a:spcPct val="200000"/>
              </a:lnSpc>
              <a:buClr>
                <a:srgbClr val="BD0810"/>
              </a:buClr>
              <a:buFont typeface="Wingdings" pitchFamily="2" charset="2"/>
              <a:buChar char="Ø"/>
            </a:pPr>
            <a:r>
              <a:rPr lang="es-AR" sz="1400" b="1" dirty="0" smtClean="0"/>
              <a:t> </a:t>
            </a:r>
            <a:r>
              <a:rPr lang="es-AR" sz="1400" b="1" dirty="0" smtClean="0">
                <a:solidFill>
                  <a:srgbClr val="9A9A9A"/>
                </a:solidFill>
                <a:effectLst>
                  <a:outerShdw blurRad="38100" dist="38100" dir="2700000" algn="tl">
                    <a:srgbClr val="C0C0C0"/>
                  </a:outerShdw>
                </a:effectLst>
              </a:rPr>
              <a:t>INSTALACIÓN DE BIND EN CENTOS</a:t>
            </a:r>
            <a:endParaRPr lang="es-AR" sz="1400" b="1" dirty="0">
              <a:solidFill>
                <a:srgbClr val="9A9A9A"/>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a:t>
            </a:r>
            <a:r>
              <a:rPr lang="es-ES" sz="1400" b="1" dirty="0">
                <a:solidFill>
                  <a:srgbClr val="BD0810"/>
                </a:solidFill>
              </a:rPr>
              <a:t>| DNS</a:t>
            </a:r>
          </a:p>
        </p:txBody>
      </p:sp>
      <p:sp>
        <p:nvSpPr>
          <p:cNvPr id="5" name="Text Box 3"/>
          <p:cNvSpPr txBox="1">
            <a:spLocks noChangeArrowheads="1"/>
          </p:cNvSpPr>
          <p:nvPr/>
        </p:nvSpPr>
        <p:spPr bwMode="auto">
          <a:xfrm>
            <a:off x="946152" y="1295401"/>
            <a:ext cx="7272338" cy="2893082"/>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MX" sz="1400" dirty="0"/>
              <a:t> </a:t>
            </a:r>
            <a:r>
              <a:rPr lang="es-AR" sz="1400" dirty="0" err="1" smtClean="0"/>
              <a:t>Bind</a:t>
            </a:r>
            <a:r>
              <a:rPr lang="es-AR" sz="1400" dirty="0" smtClean="0"/>
              <a:t>, “el” servidor de nombres</a:t>
            </a:r>
          </a:p>
          <a:p>
            <a:pPr lvl="1">
              <a:buFont typeface="Wingdings" pitchFamily="2" charset="2"/>
              <a:buChar char="q"/>
            </a:pPr>
            <a:endParaRPr lang="es-AR" sz="1400" dirty="0" smtClean="0"/>
          </a:p>
          <a:p>
            <a:pPr lvl="1">
              <a:buFont typeface="Wingdings" pitchFamily="2" charset="2"/>
              <a:buChar char="q"/>
            </a:pPr>
            <a:r>
              <a:rPr lang="es-AR" sz="1400" dirty="0" smtClean="0"/>
              <a:t> Prácticamente el único software utilizado en los servidores de nombres de Internet es </a:t>
            </a:r>
            <a:r>
              <a:rPr lang="es-AR" sz="1400" dirty="0" err="1" smtClean="0"/>
              <a:t>bind</a:t>
            </a:r>
            <a:r>
              <a:rPr lang="es-AR" sz="1400" dirty="0" smtClean="0"/>
              <a:t> (“Berkeley Internet </a:t>
            </a:r>
            <a:r>
              <a:rPr lang="es-AR" sz="1400" dirty="0" err="1" smtClean="0"/>
              <a:t>Name</a:t>
            </a:r>
            <a:r>
              <a:rPr lang="es-AR" sz="1400" dirty="0" smtClean="0"/>
              <a:t> </a:t>
            </a:r>
            <a:r>
              <a:rPr lang="es-AR" sz="1400" dirty="0" err="1" smtClean="0"/>
              <a:t>Domain</a:t>
            </a:r>
            <a:r>
              <a:rPr lang="es-AR" sz="1400" dirty="0" smtClean="0"/>
              <a:t>“), creado originalmente en la Universidad de California, y actualmente propiedad del Internet </a:t>
            </a:r>
            <a:r>
              <a:rPr lang="es-AR" sz="1400" dirty="0" err="1" smtClean="0"/>
              <a:t>Systems</a:t>
            </a:r>
            <a:r>
              <a:rPr lang="es-AR" sz="1400" dirty="0" smtClean="0"/>
              <a:t> </a:t>
            </a:r>
            <a:r>
              <a:rPr lang="es-AR" sz="1400" dirty="0" err="1" smtClean="0"/>
              <a:t>Consortium</a:t>
            </a:r>
            <a:r>
              <a:rPr lang="es-AR" sz="1400" dirty="0" smtClean="0"/>
              <a:t>.</a:t>
            </a:r>
          </a:p>
          <a:p>
            <a:pPr lvl="1">
              <a:buFont typeface="Wingdings" pitchFamily="2" charset="2"/>
              <a:buChar char="q"/>
            </a:pPr>
            <a:endParaRPr lang="es-AR" sz="1400" dirty="0" smtClean="0"/>
          </a:p>
          <a:p>
            <a:pPr lvl="1">
              <a:buFont typeface="Wingdings" pitchFamily="2" charset="2"/>
              <a:buChar char="q"/>
            </a:pPr>
            <a:r>
              <a:rPr lang="es-AR" sz="1400" dirty="0" smtClean="0"/>
              <a:t>Este programa, distribuido bajo una licencia libre, es utilizado en prácticamente todos los sistemas Unix del mundo.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a:t>
            </a:r>
            <a:r>
              <a:rPr lang="es-ES" sz="1400" b="1" dirty="0">
                <a:solidFill>
                  <a:srgbClr val="BD0810"/>
                </a:solidFill>
              </a:rPr>
              <a:t>| DNS</a:t>
            </a:r>
          </a:p>
        </p:txBody>
      </p:sp>
      <p:sp>
        <p:nvSpPr>
          <p:cNvPr id="5" name="Text Box 3"/>
          <p:cNvSpPr txBox="1">
            <a:spLocks noChangeArrowheads="1"/>
          </p:cNvSpPr>
          <p:nvPr/>
        </p:nvSpPr>
        <p:spPr bwMode="auto">
          <a:xfrm>
            <a:off x="946152" y="1295401"/>
            <a:ext cx="7272338" cy="2677638"/>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2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MX" sz="1400" dirty="0"/>
              <a:t> </a:t>
            </a:r>
            <a:r>
              <a:rPr lang="es-MX" sz="1400" dirty="0" smtClean="0"/>
              <a:t>Instalamos el último paquete del software de </a:t>
            </a:r>
            <a:r>
              <a:rPr lang="es-MX" sz="1400" dirty="0" err="1" smtClean="0"/>
              <a:t>Bind</a:t>
            </a:r>
            <a:r>
              <a:rPr lang="es-MX" sz="1400" dirty="0" smtClean="0"/>
              <a:t> y lo configuramos en un ambiente de </a:t>
            </a:r>
            <a:r>
              <a:rPr lang="es-MX" sz="1400" dirty="0" err="1" smtClean="0"/>
              <a:t>chroot</a:t>
            </a:r>
            <a:r>
              <a:rPr lang="es-MX" sz="1400" dirty="0" smtClean="0"/>
              <a:t>:</a:t>
            </a:r>
          </a:p>
          <a:p>
            <a:pPr lvl="1">
              <a:buFont typeface="Wingdings" pitchFamily="2" charset="2"/>
              <a:buChar char="q"/>
            </a:pPr>
            <a:endParaRPr lang="es-MX" sz="1400" dirty="0" smtClean="0"/>
          </a:p>
          <a:p>
            <a:pPr lvl="2"/>
            <a:r>
              <a:rPr lang="nl-NL" sz="1400" dirty="0" smtClean="0">
                <a:solidFill>
                  <a:srgbClr val="FF0000"/>
                </a:solidFill>
              </a:rPr>
              <a:t>yum install bind-chroot bind –y</a:t>
            </a:r>
          </a:p>
          <a:p>
            <a:pPr lvl="2"/>
            <a:endParaRPr lang="nl-NL" sz="1400" dirty="0" smtClean="0">
              <a:solidFill>
                <a:srgbClr val="BD0810"/>
              </a:solidFill>
            </a:endParaRPr>
          </a:p>
          <a:p>
            <a:pPr lvl="1">
              <a:buFont typeface="Wingdings" pitchFamily="2" charset="2"/>
              <a:buChar char="q"/>
            </a:pPr>
            <a:r>
              <a:rPr lang="nl-NL" sz="1400" dirty="0" smtClean="0"/>
              <a:t> </a:t>
            </a:r>
            <a:r>
              <a:rPr lang="es-AR" sz="1400" dirty="0" smtClean="0"/>
              <a:t>Copiar archivos de </a:t>
            </a:r>
            <a:r>
              <a:rPr lang="es-AR" sz="1400" dirty="0" err="1" smtClean="0"/>
              <a:t>bind</a:t>
            </a:r>
            <a:r>
              <a:rPr lang="es-AR" sz="1400" dirty="0" smtClean="0"/>
              <a:t> al ambiente de </a:t>
            </a:r>
            <a:r>
              <a:rPr lang="es-AR" sz="1400" dirty="0" err="1" smtClean="0"/>
              <a:t>chroot</a:t>
            </a:r>
            <a:r>
              <a:rPr lang="es-AR" sz="1400" dirty="0" smtClean="0"/>
              <a:t>:</a:t>
            </a:r>
            <a:endParaRPr lang="nl-NL" sz="1400" dirty="0" smtClean="0">
              <a:solidFill>
                <a:srgbClr val="BD0810"/>
              </a:solidFill>
            </a:endParaRPr>
          </a:p>
          <a:p>
            <a:pPr lvl="2"/>
            <a:endParaRPr lang="es-AR" sz="1400" dirty="0" smtClean="0"/>
          </a:p>
          <a:p>
            <a:pPr lvl="2"/>
            <a:r>
              <a:rPr lang="es-AR" sz="1400" dirty="0" err="1" smtClean="0">
                <a:solidFill>
                  <a:srgbClr val="FF0000"/>
                </a:solidFill>
              </a:rPr>
              <a:t>cp</a:t>
            </a:r>
            <a:r>
              <a:rPr lang="es-AR" sz="1400" dirty="0" smtClean="0">
                <a:solidFill>
                  <a:srgbClr val="FF0000"/>
                </a:solidFill>
              </a:rPr>
              <a:t> -R /</a:t>
            </a:r>
            <a:r>
              <a:rPr lang="es-AR" sz="1400" dirty="0" err="1" smtClean="0">
                <a:solidFill>
                  <a:srgbClr val="FF0000"/>
                </a:solidFill>
              </a:rPr>
              <a:t>usr</a:t>
            </a:r>
            <a:r>
              <a:rPr lang="es-AR" sz="1400" dirty="0" smtClean="0">
                <a:solidFill>
                  <a:srgbClr val="FF0000"/>
                </a:solidFill>
              </a:rPr>
              <a:t>/share/</a:t>
            </a:r>
            <a:r>
              <a:rPr lang="es-AR" sz="1400" dirty="0" err="1" smtClean="0">
                <a:solidFill>
                  <a:srgbClr val="FF0000"/>
                </a:solidFill>
              </a:rPr>
              <a:t>doc</a:t>
            </a:r>
            <a:r>
              <a:rPr lang="es-AR" sz="1400" dirty="0" smtClean="0">
                <a:solidFill>
                  <a:srgbClr val="FF0000"/>
                </a:solidFill>
              </a:rPr>
              <a:t>/</a:t>
            </a:r>
            <a:r>
              <a:rPr lang="es-AR" sz="1400" dirty="0" err="1" smtClean="0">
                <a:solidFill>
                  <a:srgbClr val="FF0000"/>
                </a:solidFill>
              </a:rPr>
              <a:t>bind</a:t>
            </a:r>
            <a:r>
              <a:rPr lang="es-AR" sz="1400" dirty="0" smtClean="0">
                <a:solidFill>
                  <a:srgbClr val="FF0000"/>
                </a:solidFill>
              </a:rPr>
              <a:t>-*/</a:t>
            </a:r>
            <a:r>
              <a:rPr lang="es-AR" sz="1400" dirty="0" err="1" smtClean="0">
                <a:solidFill>
                  <a:srgbClr val="FF0000"/>
                </a:solidFill>
              </a:rPr>
              <a:t>sample</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endParaRPr lang="es-AR" sz="1400"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2677638"/>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MX" sz="1400" dirty="0"/>
              <a:t> </a:t>
            </a:r>
            <a:r>
              <a:rPr lang="es-AR" sz="1400" dirty="0" smtClean="0"/>
              <a:t>Creación de archivos dentro del ambiente de </a:t>
            </a:r>
            <a:r>
              <a:rPr lang="es-AR" sz="1400" dirty="0" err="1" smtClean="0"/>
              <a:t>chroot</a:t>
            </a:r>
            <a:r>
              <a:rPr lang="es-MX" sz="1400" dirty="0" smtClean="0"/>
              <a:t>:</a:t>
            </a:r>
          </a:p>
          <a:p>
            <a:pPr lvl="1">
              <a:buFont typeface="Wingdings" pitchFamily="2" charset="2"/>
              <a:buChar char="q"/>
            </a:pPr>
            <a:endParaRPr lang="es-MX" sz="1400" dirty="0" smtClean="0"/>
          </a:p>
          <a:p>
            <a:pPr lvl="2"/>
            <a:r>
              <a:rPr lang="es-AR" sz="1400" dirty="0" err="1" smtClean="0">
                <a:solidFill>
                  <a:srgbClr val="FF0000"/>
                </a:solidFill>
              </a:rPr>
              <a:t>touch</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/data/</a:t>
            </a:r>
            <a:r>
              <a:rPr lang="es-AR" sz="1400" dirty="0" err="1" smtClean="0">
                <a:solidFill>
                  <a:srgbClr val="FF0000"/>
                </a:solidFill>
              </a:rPr>
              <a:t>cache_dump.db</a:t>
            </a:r>
            <a:endParaRPr lang="es-AR" sz="1400" dirty="0" smtClean="0">
              <a:solidFill>
                <a:srgbClr val="FF0000"/>
              </a:solidFill>
            </a:endParaRPr>
          </a:p>
          <a:p>
            <a:pPr lvl="2"/>
            <a:r>
              <a:rPr lang="es-AR" sz="1400" dirty="0" err="1" smtClean="0">
                <a:solidFill>
                  <a:srgbClr val="FF0000"/>
                </a:solidFill>
              </a:rPr>
              <a:t>touch</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/data/named_stats.txt</a:t>
            </a:r>
          </a:p>
          <a:p>
            <a:pPr lvl="2"/>
            <a:r>
              <a:rPr lang="es-AR" sz="1400" dirty="0" err="1" smtClean="0">
                <a:solidFill>
                  <a:srgbClr val="FF0000"/>
                </a:solidFill>
              </a:rPr>
              <a:t>touch</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/data/named_mem_stats.txt</a:t>
            </a:r>
          </a:p>
          <a:p>
            <a:pPr lvl="2"/>
            <a:r>
              <a:rPr lang="es-AR" sz="1400" dirty="0" err="1" smtClean="0">
                <a:solidFill>
                  <a:srgbClr val="FF0000"/>
                </a:solidFill>
              </a:rPr>
              <a:t>touch</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/data/named.run</a:t>
            </a:r>
          </a:p>
          <a:p>
            <a:pPr lvl="2"/>
            <a:r>
              <a:rPr lang="es-AR" sz="1400" dirty="0" err="1" smtClean="0">
                <a:solidFill>
                  <a:srgbClr val="FF0000"/>
                </a:solidFill>
              </a:rPr>
              <a:t>mkdir</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dynamic</a:t>
            </a:r>
            <a:endParaRPr lang="es-AR" sz="1400" dirty="0" smtClean="0">
              <a:solidFill>
                <a:srgbClr val="FF0000"/>
              </a:solidFill>
            </a:endParaRPr>
          </a:p>
          <a:p>
            <a:pPr lvl="2"/>
            <a:r>
              <a:rPr lang="es-AR" sz="1400" dirty="0" err="1" smtClean="0">
                <a:solidFill>
                  <a:srgbClr val="FF0000"/>
                </a:solidFill>
              </a:rPr>
              <a:t>touch</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dynamic</a:t>
            </a:r>
            <a:r>
              <a:rPr lang="es-AR" sz="1400" dirty="0" smtClean="0">
                <a:solidFill>
                  <a:srgbClr val="FF0000"/>
                </a:solidFill>
              </a:rPr>
              <a:t>/</a:t>
            </a:r>
            <a:r>
              <a:rPr lang="es-AR" sz="1400" dirty="0" err="1" smtClean="0">
                <a:solidFill>
                  <a:srgbClr val="FF0000"/>
                </a:solidFill>
              </a:rPr>
              <a:t>managed-keys.bind</a:t>
            </a:r>
            <a:endParaRPr lang="es-MX" sz="1400" dirty="0" smtClean="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3539412"/>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2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AR" sz="1400" dirty="0" smtClean="0"/>
              <a:t> Cambiar permisos de los siguientes archivos:</a:t>
            </a:r>
          </a:p>
          <a:p>
            <a:pPr lvl="2"/>
            <a:endParaRPr lang="es-AR" sz="1400" dirty="0" smtClean="0"/>
          </a:p>
          <a:p>
            <a:pPr lvl="2"/>
            <a:r>
              <a:rPr lang="es-AR" sz="1400" dirty="0" err="1" smtClean="0">
                <a:solidFill>
                  <a:srgbClr val="FF0000"/>
                </a:solidFill>
              </a:rPr>
              <a:t>chmod</a:t>
            </a:r>
            <a:r>
              <a:rPr lang="es-AR" sz="1400" dirty="0" smtClean="0">
                <a:solidFill>
                  <a:srgbClr val="FF0000"/>
                </a:solidFill>
              </a:rPr>
              <a:t> -R 777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/data</a:t>
            </a:r>
          </a:p>
          <a:p>
            <a:pPr lvl="2"/>
            <a:r>
              <a:rPr lang="es-AR" sz="1400" dirty="0" err="1" smtClean="0">
                <a:solidFill>
                  <a:srgbClr val="FF0000"/>
                </a:solidFill>
              </a:rPr>
              <a:t>chmod</a:t>
            </a:r>
            <a:r>
              <a:rPr lang="es-AR" sz="1400" dirty="0" smtClean="0">
                <a:solidFill>
                  <a:srgbClr val="FF0000"/>
                </a:solidFill>
              </a:rPr>
              <a:t> -R 777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dynamic</a:t>
            </a:r>
            <a:endParaRPr lang="es-AR" sz="1400" dirty="0" smtClean="0">
              <a:solidFill>
                <a:srgbClr val="FF0000"/>
              </a:solidFill>
            </a:endParaRPr>
          </a:p>
          <a:p>
            <a:pPr lvl="1"/>
            <a:r>
              <a:rPr lang="es-AR" sz="1400" dirty="0" smtClean="0"/>
              <a:t> </a:t>
            </a:r>
          </a:p>
          <a:p>
            <a:pPr lvl="1">
              <a:buFont typeface="Wingdings" pitchFamily="2" charset="2"/>
              <a:buChar char="q"/>
            </a:pPr>
            <a:r>
              <a:rPr lang="es-AR" sz="1400" dirty="0" smtClean="0"/>
              <a:t> Copiar archivo de configuración al ambiente de </a:t>
            </a:r>
            <a:r>
              <a:rPr lang="es-AR" sz="1400" dirty="0" err="1" smtClean="0"/>
              <a:t>chroot</a:t>
            </a:r>
            <a:r>
              <a:rPr lang="es-AR" sz="1400" dirty="0" smtClean="0"/>
              <a:t>:</a:t>
            </a:r>
          </a:p>
          <a:p>
            <a:pPr lvl="2"/>
            <a:endParaRPr lang="es-AR" sz="1400" dirty="0" smtClean="0"/>
          </a:p>
          <a:p>
            <a:pPr lvl="2"/>
            <a:r>
              <a:rPr lang="es-AR" sz="1400" dirty="0" err="1" smtClean="0">
                <a:solidFill>
                  <a:srgbClr val="FF0000"/>
                </a:solidFill>
              </a:rPr>
              <a:t>cp</a:t>
            </a:r>
            <a:r>
              <a:rPr lang="es-AR" sz="1400" dirty="0" smtClean="0">
                <a:solidFill>
                  <a:srgbClr val="FF0000"/>
                </a:solidFill>
              </a:rPr>
              <a:t> -p /</a:t>
            </a:r>
            <a:r>
              <a:rPr lang="es-AR" sz="1400" dirty="0" err="1" smtClean="0">
                <a:solidFill>
                  <a:srgbClr val="FF0000"/>
                </a:solidFill>
              </a:rPr>
              <a:t>etc</a:t>
            </a:r>
            <a:r>
              <a:rPr lang="es-AR" sz="1400" dirty="0" smtClean="0">
                <a:solidFill>
                  <a:srgbClr val="FF0000"/>
                </a:solidFill>
              </a:rPr>
              <a:t>/</a:t>
            </a:r>
            <a:r>
              <a:rPr lang="es-AR" sz="1400" dirty="0" err="1" smtClean="0">
                <a:solidFill>
                  <a:srgbClr val="FF0000"/>
                </a:solidFill>
              </a:rPr>
              <a:t>named.conf</a:t>
            </a:r>
            <a:r>
              <a:rPr lang="es-AR" sz="1400" dirty="0" smtClean="0">
                <a:solidFill>
                  <a:srgbClr val="FF0000"/>
                </a:solidFill>
              </a:rPr>
              <a:t>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a:t>
            </a:r>
            <a:r>
              <a:rPr lang="es-AR" sz="1400" dirty="0" err="1" smtClean="0">
                <a:solidFill>
                  <a:srgbClr val="FF0000"/>
                </a:solidFill>
              </a:rPr>
              <a:t>etc</a:t>
            </a:r>
            <a:r>
              <a:rPr lang="es-AR" sz="1400" dirty="0" smtClean="0">
                <a:solidFill>
                  <a:srgbClr val="FF0000"/>
                </a:solidFill>
              </a:rPr>
              <a:t>/</a:t>
            </a:r>
            <a:r>
              <a:rPr lang="es-AR" sz="1400" dirty="0" err="1" smtClean="0">
                <a:solidFill>
                  <a:srgbClr val="FF0000"/>
                </a:solidFill>
              </a:rPr>
              <a:t>named.conf</a:t>
            </a:r>
            <a:endParaRPr lang="es-AR" sz="1400" dirty="0" smtClean="0">
              <a:solidFill>
                <a:srgbClr val="FF0000"/>
              </a:solidFill>
            </a:endParaRPr>
          </a:p>
          <a:p>
            <a:pPr lvl="2"/>
            <a:endParaRPr lang="es-AR" sz="1400" dirty="0" smtClean="0"/>
          </a:p>
          <a:p>
            <a:pPr lvl="1">
              <a:buFont typeface="Wingdings" pitchFamily="2" charset="2"/>
              <a:buChar char="q"/>
            </a:pPr>
            <a:r>
              <a:rPr lang="es-AR" sz="1400" dirty="0" smtClean="0"/>
              <a:t> Renombrar el archivo original</a:t>
            </a:r>
          </a:p>
          <a:p>
            <a:pPr lvl="2"/>
            <a:endParaRPr lang="es-AR" sz="1400" dirty="0" smtClean="0"/>
          </a:p>
          <a:p>
            <a:pPr lvl="2"/>
            <a:r>
              <a:rPr lang="es-AR" sz="1400" dirty="0" err="1" smtClean="0">
                <a:solidFill>
                  <a:srgbClr val="FF0000"/>
                </a:solidFill>
              </a:rPr>
              <a:t>mv</a:t>
            </a:r>
            <a:r>
              <a:rPr lang="es-AR" sz="1400" dirty="0" smtClean="0">
                <a:solidFill>
                  <a:srgbClr val="FF0000"/>
                </a:solidFill>
              </a:rPr>
              <a:t> /</a:t>
            </a:r>
            <a:r>
              <a:rPr lang="es-AR" sz="1400" dirty="0" err="1" smtClean="0">
                <a:solidFill>
                  <a:srgbClr val="FF0000"/>
                </a:solidFill>
              </a:rPr>
              <a:t>etc</a:t>
            </a:r>
            <a:r>
              <a:rPr lang="es-AR" sz="1400" dirty="0" smtClean="0">
                <a:solidFill>
                  <a:srgbClr val="FF0000"/>
                </a:solidFill>
              </a:rPr>
              <a:t>/</a:t>
            </a:r>
            <a:r>
              <a:rPr lang="es-AR" sz="1400" dirty="0" err="1" smtClean="0">
                <a:solidFill>
                  <a:srgbClr val="FF0000"/>
                </a:solidFill>
              </a:rPr>
              <a:t>named.conf</a:t>
            </a:r>
            <a:r>
              <a:rPr lang="es-AR" sz="1400" dirty="0" smtClean="0">
                <a:solidFill>
                  <a:srgbClr val="FF0000"/>
                </a:solidFill>
              </a:rPr>
              <a:t> /</a:t>
            </a:r>
            <a:r>
              <a:rPr lang="es-AR" sz="1400" dirty="0" err="1" smtClean="0">
                <a:solidFill>
                  <a:srgbClr val="FF0000"/>
                </a:solidFill>
              </a:rPr>
              <a:t>etc</a:t>
            </a:r>
            <a:r>
              <a:rPr lang="es-AR" sz="1400" dirty="0" smtClean="0">
                <a:solidFill>
                  <a:srgbClr val="FF0000"/>
                </a:solidFill>
              </a:rPr>
              <a:t>/</a:t>
            </a:r>
            <a:r>
              <a:rPr lang="es-AR" sz="1400" dirty="0" err="1" smtClean="0">
                <a:solidFill>
                  <a:srgbClr val="FF0000"/>
                </a:solidFill>
              </a:rPr>
              <a:t>named.conf.ori</a:t>
            </a:r>
            <a:endParaRPr lang="es-MX" sz="1400" dirty="0" smtClean="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2246751"/>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AR" sz="1400" dirty="0" smtClean="0"/>
              <a:t> Tendremos que modificar el archivo </a:t>
            </a:r>
            <a:r>
              <a:rPr lang="es-AR" sz="1400" b="1" dirty="0" err="1" smtClean="0"/>
              <a:t>named.conf</a:t>
            </a:r>
            <a:r>
              <a:rPr lang="es-AR" sz="1400" dirty="0" smtClean="0"/>
              <a:t> y cambiar la cláusula </a:t>
            </a:r>
            <a:r>
              <a:rPr lang="es-AR" sz="1400" b="1" dirty="0" err="1" smtClean="0"/>
              <a:t>allow-query</a:t>
            </a:r>
            <a:r>
              <a:rPr lang="es-AR" sz="1400" dirty="0" smtClean="0"/>
              <a:t> en la que aparecerá </a:t>
            </a:r>
            <a:r>
              <a:rPr lang="es-AR" sz="1400" b="1" dirty="0" err="1" smtClean="0"/>
              <a:t>localhost</a:t>
            </a:r>
            <a:r>
              <a:rPr lang="es-AR" sz="1400" b="1" dirty="0" smtClean="0"/>
              <a:t> </a:t>
            </a:r>
            <a:r>
              <a:rPr lang="es-AR" sz="1400" dirty="0" smtClean="0"/>
              <a:t>y cambiarla por </a:t>
            </a:r>
            <a:r>
              <a:rPr lang="es-AR" sz="1400" b="1" dirty="0" err="1" smtClean="0"/>
              <a:t>any</a:t>
            </a:r>
            <a:r>
              <a:rPr lang="es-AR" sz="1400" dirty="0" smtClean="0"/>
              <a:t> para que se puedan hacer búsquedas. </a:t>
            </a:r>
          </a:p>
          <a:p>
            <a:pPr lvl="1">
              <a:buFont typeface="Wingdings" pitchFamily="2" charset="2"/>
              <a:buChar char="q"/>
            </a:pPr>
            <a:endParaRPr lang="es-AR" sz="1400" dirty="0" smtClean="0"/>
          </a:p>
          <a:p>
            <a:pPr lvl="1">
              <a:buFont typeface="Wingdings" pitchFamily="2" charset="2"/>
              <a:buChar char="q"/>
            </a:pPr>
            <a:r>
              <a:rPr lang="es-AR" sz="1400" dirty="0" smtClean="0"/>
              <a:t>Y añadir la dirección IP del servidor en la cláusula </a:t>
            </a:r>
            <a:r>
              <a:rPr lang="es-AR" sz="1400" b="1" dirty="0" smtClean="0"/>
              <a:t>listen-</a:t>
            </a:r>
            <a:r>
              <a:rPr lang="es-AR" sz="1400" b="1" dirty="0" err="1" smtClean="0"/>
              <a:t>on</a:t>
            </a:r>
            <a:r>
              <a:rPr lang="es-AR" sz="1400" b="1" dirty="0" smtClean="0"/>
              <a:t> </a:t>
            </a:r>
            <a:r>
              <a:rPr lang="es-AR" sz="1400" b="1" dirty="0" err="1" smtClean="0"/>
              <a:t>port</a:t>
            </a:r>
            <a:r>
              <a:rPr lang="es-AR" sz="1400" b="1" dirty="0" smtClean="0"/>
              <a:t> 53 { 127.0.0.1; }</a:t>
            </a:r>
            <a:endParaRPr lang="es-AR" sz="1400" dirty="0" smtClean="0"/>
          </a:p>
          <a:p>
            <a:pPr lvl="2"/>
            <a:endParaRPr lang="es-MX" sz="1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3539412"/>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a:p>
            <a:pPr>
              <a:lnSpc>
                <a:spcPct val="200000"/>
              </a:lnSpc>
              <a:buClr>
                <a:srgbClr val="BD0810"/>
              </a:buClr>
              <a:buFont typeface="Wingdings" pitchFamily="2" charset="2"/>
              <a:buChar char="Ø"/>
            </a:pPr>
            <a:endParaRPr lang="es-ES" sz="1400" dirty="0"/>
          </a:p>
          <a:p>
            <a:pPr lvl="1">
              <a:buFont typeface="Wingdings" pitchFamily="2" charset="2"/>
              <a:buChar char="q"/>
            </a:pPr>
            <a:r>
              <a:rPr lang="es-AR" sz="1400" dirty="0" smtClean="0"/>
              <a:t> Configuración de los scripts para el inicio del servicio:</a:t>
            </a:r>
          </a:p>
          <a:p>
            <a:pPr lvl="1">
              <a:buFont typeface="Wingdings" pitchFamily="2" charset="2"/>
              <a:buChar char="q"/>
            </a:pPr>
            <a:endParaRPr lang="es-AR" sz="1400" dirty="0" smtClean="0"/>
          </a:p>
          <a:p>
            <a:pPr lvl="2"/>
            <a:r>
              <a:rPr lang="es-AR" sz="1400" dirty="0" smtClean="0">
                <a:solidFill>
                  <a:srgbClr val="FF0000"/>
                </a:solidFill>
              </a:rPr>
              <a:t>/</a:t>
            </a:r>
            <a:r>
              <a:rPr lang="es-AR" sz="1400" dirty="0" err="1" smtClean="0">
                <a:solidFill>
                  <a:srgbClr val="FF0000"/>
                </a:solidFill>
              </a:rPr>
              <a:t>usr</a:t>
            </a:r>
            <a:r>
              <a:rPr lang="es-AR" sz="1400" dirty="0" smtClean="0">
                <a:solidFill>
                  <a:srgbClr val="FF0000"/>
                </a:solidFill>
              </a:rPr>
              <a:t>/</a:t>
            </a:r>
            <a:r>
              <a:rPr lang="es-AR" sz="1400" dirty="0" err="1" smtClean="0">
                <a:solidFill>
                  <a:srgbClr val="FF0000"/>
                </a:solidFill>
              </a:rPr>
              <a:t>libexec</a:t>
            </a:r>
            <a:r>
              <a:rPr lang="es-AR" sz="1400" dirty="0" smtClean="0">
                <a:solidFill>
                  <a:srgbClr val="FF0000"/>
                </a:solidFill>
              </a:rPr>
              <a:t>/setup-named-chroot.sh /</a:t>
            </a:r>
            <a:r>
              <a:rPr lang="es-AR" sz="1400" dirty="0" err="1" smtClean="0">
                <a:solidFill>
                  <a:srgbClr val="FF0000"/>
                </a:solidFill>
              </a:rPr>
              <a:t>var</a:t>
            </a:r>
            <a:r>
              <a:rPr lang="es-AR" sz="1400" dirty="0" smtClean="0">
                <a:solidFill>
                  <a:srgbClr val="FF0000"/>
                </a:solidFill>
              </a:rPr>
              <a:t>/</a:t>
            </a:r>
            <a:r>
              <a:rPr lang="es-AR" sz="1400" dirty="0" err="1" smtClean="0">
                <a:solidFill>
                  <a:srgbClr val="FF0000"/>
                </a:solidFill>
              </a:rPr>
              <a:t>named</a:t>
            </a:r>
            <a:r>
              <a:rPr lang="es-AR" sz="1400" dirty="0" smtClean="0">
                <a:solidFill>
                  <a:srgbClr val="FF0000"/>
                </a:solidFill>
              </a:rPr>
              <a:t>/</a:t>
            </a:r>
            <a:r>
              <a:rPr lang="es-AR" sz="1400" dirty="0" err="1" smtClean="0">
                <a:solidFill>
                  <a:srgbClr val="FF0000"/>
                </a:solidFill>
              </a:rPr>
              <a:t>chroot</a:t>
            </a:r>
            <a:r>
              <a:rPr lang="es-AR" sz="1400" dirty="0" smtClean="0">
                <a:solidFill>
                  <a:srgbClr val="FF0000"/>
                </a:solidFill>
              </a:rPr>
              <a:t> </a:t>
            </a:r>
            <a:r>
              <a:rPr lang="es-AR" sz="1400" dirty="0" err="1" smtClean="0">
                <a:solidFill>
                  <a:srgbClr val="FF0000"/>
                </a:solidFill>
              </a:rPr>
              <a:t>on</a:t>
            </a:r>
            <a:endParaRPr lang="es-AR" sz="1400" dirty="0" smtClean="0">
              <a:solidFill>
                <a:srgbClr val="FF0000"/>
              </a:solidFill>
            </a:endParaRPr>
          </a:p>
          <a:p>
            <a:pPr lvl="2"/>
            <a:r>
              <a:rPr lang="es-AR" sz="1400" dirty="0" err="1" smtClean="0">
                <a:solidFill>
                  <a:srgbClr val="FF0000"/>
                </a:solidFill>
              </a:rPr>
              <a:t>systemctl</a:t>
            </a:r>
            <a:r>
              <a:rPr lang="es-AR" sz="1400" dirty="0" smtClean="0">
                <a:solidFill>
                  <a:srgbClr val="FF0000"/>
                </a:solidFill>
              </a:rPr>
              <a:t> stop </a:t>
            </a:r>
            <a:r>
              <a:rPr lang="es-AR" sz="1400" dirty="0" err="1" smtClean="0">
                <a:solidFill>
                  <a:srgbClr val="FF0000"/>
                </a:solidFill>
              </a:rPr>
              <a:t>named</a:t>
            </a:r>
            <a:endParaRPr lang="es-AR" sz="1400" dirty="0" smtClean="0">
              <a:solidFill>
                <a:srgbClr val="FF0000"/>
              </a:solidFill>
            </a:endParaRPr>
          </a:p>
          <a:p>
            <a:pPr lvl="2"/>
            <a:r>
              <a:rPr lang="es-AR" sz="1400" dirty="0" err="1" smtClean="0">
                <a:solidFill>
                  <a:srgbClr val="FF0000"/>
                </a:solidFill>
              </a:rPr>
              <a:t>systemctl</a:t>
            </a:r>
            <a:r>
              <a:rPr lang="es-AR" sz="1400" dirty="0" smtClean="0">
                <a:solidFill>
                  <a:srgbClr val="FF0000"/>
                </a:solidFill>
              </a:rPr>
              <a:t> </a:t>
            </a:r>
            <a:r>
              <a:rPr lang="es-AR" sz="1400" dirty="0" err="1" smtClean="0">
                <a:solidFill>
                  <a:srgbClr val="FF0000"/>
                </a:solidFill>
              </a:rPr>
              <a:t>disable</a:t>
            </a:r>
            <a:r>
              <a:rPr lang="es-AR" sz="1400" dirty="0" smtClean="0">
                <a:solidFill>
                  <a:srgbClr val="FF0000"/>
                </a:solidFill>
              </a:rPr>
              <a:t> </a:t>
            </a:r>
            <a:r>
              <a:rPr lang="es-AR" sz="1400" dirty="0" err="1" smtClean="0">
                <a:solidFill>
                  <a:srgbClr val="FF0000"/>
                </a:solidFill>
              </a:rPr>
              <a:t>named</a:t>
            </a:r>
            <a:endParaRPr lang="es-AR" sz="1400" dirty="0" smtClean="0">
              <a:solidFill>
                <a:srgbClr val="FF0000"/>
              </a:solidFill>
            </a:endParaRPr>
          </a:p>
          <a:p>
            <a:pPr lvl="2"/>
            <a:r>
              <a:rPr lang="es-AR" sz="1400" dirty="0" err="1" smtClean="0">
                <a:solidFill>
                  <a:srgbClr val="FF0000"/>
                </a:solidFill>
              </a:rPr>
              <a:t>systemctl</a:t>
            </a:r>
            <a:r>
              <a:rPr lang="es-AR" sz="1400" dirty="0" smtClean="0">
                <a:solidFill>
                  <a:srgbClr val="FF0000"/>
                </a:solidFill>
              </a:rPr>
              <a:t> </a:t>
            </a:r>
            <a:r>
              <a:rPr lang="es-AR" sz="1400" dirty="0" err="1" smtClean="0">
                <a:solidFill>
                  <a:srgbClr val="FF0000"/>
                </a:solidFill>
              </a:rPr>
              <a:t>start</a:t>
            </a:r>
            <a:r>
              <a:rPr lang="es-AR" sz="1400" dirty="0" smtClean="0">
                <a:solidFill>
                  <a:srgbClr val="FF0000"/>
                </a:solidFill>
              </a:rPr>
              <a:t> </a:t>
            </a:r>
            <a:r>
              <a:rPr lang="es-AR" sz="1400" dirty="0" err="1" smtClean="0">
                <a:solidFill>
                  <a:srgbClr val="FF0000"/>
                </a:solidFill>
              </a:rPr>
              <a:t>named-chroot</a:t>
            </a:r>
            <a:endParaRPr lang="es-AR" sz="1400" dirty="0" smtClean="0">
              <a:solidFill>
                <a:srgbClr val="FF0000"/>
              </a:solidFill>
            </a:endParaRPr>
          </a:p>
          <a:p>
            <a:pPr lvl="2"/>
            <a:r>
              <a:rPr lang="es-AR" sz="1400" dirty="0" err="1" smtClean="0">
                <a:solidFill>
                  <a:srgbClr val="FF0000"/>
                </a:solidFill>
              </a:rPr>
              <a:t>systemctl</a:t>
            </a:r>
            <a:r>
              <a:rPr lang="es-AR" sz="1400" dirty="0" smtClean="0">
                <a:solidFill>
                  <a:srgbClr val="FF0000"/>
                </a:solidFill>
              </a:rPr>
              <a:t> </a:t>
            </a:r>
            <a:r>
              <a:rPr lang="es-AR" sz="1400" dirty="0" err="1" smtClean="0">
                <a:solidFill>
                  <a:srgbClr val="FF0000"/>
                </a:solidFill>
              </a:rPr>
              <a:t>enable</a:t>
            </a:r>
            <a:r>
              <a:rPr lang="es-AR" sz="1400" dirty="0" smtClean="0">
                <a:solidFill>
                  <a:srgbClr val="FF0000"/>
                </a:solidFill>
              </a:rPr>
              <a:t> </a:t>
            </a:r>
            <a:r>
              <a:rPr lang="es-AR" sz="1400" dirty="0" err="1" smtClean="0">
                <a:solidFill>
                  <a:srgbClr val="FF0000"/>
                </a:solidFill>
              </a:rPr>
              <a:t>named-chroot</a:t>
            </a:r>
            <a:endParaRPr lang="es-AR" sz="1400" dirty="0" smtClean="0">
              <a:solidFill>
                <a:srgbClr val="FF0000"/>
              </a:solidFill>
            </a:endParaRPr>
          </a:p>
          <a:p>
            <a:pPr lvl="2"/>
            <a:endParaRPr lang="es-AR" sz="1400" dirty="0" smtClean="0"/>
          </a:p>
          <a:p>
            <a:pPr lvl="1">
              <a:buFont typeface="Wingdings" pitchFamily="2" charset="2"/>
              <a:buChar char="q"/>
            </a:pPr>
            <a:r>
              <a:rPr lang="es-AR" sz="1400" dirty="0" smtClean="0"/>
              <a:t> </a:t>
            </a:r>
            <a:r>
              <a:rPr lang="es-AR" sz="1400" dirty="0" err="1" smtClean="0"/>
              <a:t>Rebootear</a:t>
            </a:r>
            <a:r>
              <a:rPr lang="es-AR" sz="1400" dirty="0" smtClean="0"/>
              <a:t> el servidor:</a:t>
            </a:r>
          </a:p>
          <a:p>
            <a:pPr lvl="1">
              <a:buFont typeface="Wingdings" pitchFamily="2" charset="2"/>
              <a:buChar char="q"/>
            </a:pPr>
            <a:endParaRPr lang="es-AR" sz="1400" dirty="0" smtClean="0"/>
          </a:p>
          <a:p>
            <a:pPr lvl="2"/>
            <a:r>
              <a:rPr lang="es-AR" sz="1400" dirty="0" err="1" smtClean="0">
                <a:solidFill>
                  <a:srgbClr val="FF0000"/>
                </a:solidFill>
              </a:rPr>
              <a:t>reboot</a:t>
            </a:r>
            <a:endParaRPr lang="es-AR" sz="1400" dirty="0" smtClean="0">
              <a:solidFill>
                <a:srgbClr val="FF0000"/>
              </a:solidFill>
            </a:endParaRPr>
          </a:p>
          <a:p>
            <a:pPr lvl="2"/>
            <a:endParaRPr lang="es-MX" sz="1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456325"/>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INSTALACIÓN DE BIND EN CENTOS:</a:t>
            </a:r>
            <a:endParaRPr lang="es-ES" sz="1400" b="1" dirty="0">
              <a:solidFill>
                <a:srgbClr val="9A9A9A"/>
              </a:solidFill>
              <a:effectLst>
                <a:outerShdw blurRad="38100" dist="38100" dir="2700000" algn="tl">
                  <a:srgbClr val="C0C0C0"/>
                </a:outerShdw>
              </a:effectLst>
            </a:endParaRPr>
          </a:p>
        </p:txBody>
      </p:sp>
      <p:sp>
        <p:nvSpPr>
          <p:cNvPr id="6" name="Text Box 3"/>
          <p:cNvSpPr txBox="1">
            <a:spLocks noChangeArrowheads="1"/>
          </p:cNvSpPr>
          <p:nvPr/>
        </p:nvSpPr>
        <p:spPr bwMode="auto">
          <a:xfrm>
            <a:off x="946000" y="2475014"/>
            <a:ext cx="7272338" cy="461647"/>
          </a:xfrm>
          <a:prstGeom prst="rect">
            <a:avLst/>
          </a:prstGeom>
          <a:noFill/>
          <a:ln w="9525" algn="ctr">
            <a:noFill/>
            <a:miter lim="800000"/>
            <a:headEnd/>
            <a:tailEnd/>
          </a:ln>
          <a:effectLst/>
        </p:spPr>
        <p:txBody>
          <a:bodyPr lIns="91420" tIns="45711" rIns="91420" bIns="45711">
            <a:spAutoFit/>
          </a:bodyPr>
          <a:lstStyle/>
          <a:p>
            <a:pPr algn="ctr">
              <a:lnSpc>
                <a:spcPct val="200000"/>
              </a:lnSpc>
              <a:buClr>
                <a:srgbClr val="BD0810"/>
              </a:buClr>
            </a:pPr>
            <a:r>
              <a:rPr lang="es-AR" sz="1400" b="1" dirty="0" smtClean="0">
                <a:effectLst>
                  <a:outerShdw blurRad="38100" dist="38100" dir="2700000" algn="tl">
                    <a:srgbClr val="C0C0C0"/>
                  </a:outerShdw>
                </a:effectLst>
              </a:rPr>
              <a:t> </a:t>
            </a:r>
            <a:r>
              <a:rPr lang="es-ES" sz="1400" b="1" dirty="0" smtClean="0">
                <a:effectLst>
                  <a:outerShdw blurRad="38100" dist="38100" dir="2700000" algn="tl">
                    <a:srgbClr val="C0C0C0"/>
                  </a:outerShdw>
                </a:effectLst>
              </a:rPr>
              <a:t>Ver video Instalación de </a:t>
            </a:r>
            <a:r>
              <a:rPr lang="es-ES" sz="1400" b="1" dirty="0" err="1" smtClean="0">
                <a:effectLst>
                  <a:outerShdw blurRad="38100" dist="38100" dir="2700000" algn="tl">
                    <a:srgbClr val="C0C0C0"/>
                  </a:outerShdw>
                </a:effectLst>
              </a:rPr>
              <a:t>Bind</a:t>
            </a:r>
            <a:endParaRPr lang="es-ES" sz="1400" b="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INTRODUCCIÓN</a:t>
            </a:r>
            <a:r>
              <a:rPr lang="es-ES" sz="1400" b="1" dirty="0">
                <a:solidFill>
                  <a:srgbClr val="BD0810"/>
                </a:solidFill>
              </a:rPr>
              <a:t>  | DNS</a:t>
            </a:r>
          </a:p>
        </p:txBody>
      </p:sp>
      <p:sp>
        <p:nvSpPr>
          <p:cNvPr id="1029125" name="Text Box 5"/>
          <p:cNvSpPr txBox="1">
            <a:spLocks noChangeArrowheads="1"/>
          </p:cNvSpPr>
          <p:nvPr/>
        </p:nvSpPr>
        <p:spPr bwMode="auto">
          <a:xfrm>
            <a:off x="946152" y="1295400"/>
            <a:ext cx="7272338" cy="3474394"/>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a:t>
            </a:r>
            <a:r>
              <a:rPr lang="es-AR" sz="1400" b="1" dirty="0">
                <a:solidFill>
                  <a:srgbClr val="9A9A9A"/>
                </a:solidFill>
                <a:effectLst>
                  <a:outerShdw blurRad="38100" dist="38100" dir="2700000" algn="tl">
                    <a:srgbClr val="C0C0C0"/>
                  </a:outerShdw>
                </a:effectLst>
              </a:rPr>
              <a:t>INTRODUCCIÓN</a:t>
            </a:r>
          </a:p>
          <a:p>
            <a:pPr>
              <a:lnSpc>
                <a:spcPct val="200000"/>
              </a:lnSpc>
              <a:buClr>
                <a:srgbClr val="BD0810"/>
              </a:buClr>
              <a:buFont typeface="Wingdings" pitchFamily="2" charset="2"/>
              <a:buNone/>
            </a:pPr>
            <a:endParaRPr lang="es-ES" sz="1400" b="1" dirty="0"/>
          </a:p>
          <a:p>
            <a:pPr>
              <a:lnSpc>
                <a:spcPct val="200000"/>
              </a:lnSpc>
              <a:buClr>
                <a:srgbClr val="BD0810"/>
              </a:buClr>
              <a:buFont typeface="Wingdings" pitchFamily="2" charset="2"/>
              <a:buChar char="q"/>
            </a:pPr>
            <a:r>
              <a:rPr lang="es-ES" sz="1400" dirty="0" smtClean="0"/>
              <a:t> El </a:t>
            </a:r>
            <a:r>
              <a:rPr lang="es-ES" sz="1400" dirty="0"/>
              <a:t>DNS (</a:t>
            </a:r>
            <a:r>
              <a:rPr lang="es-ES" sz="1400" dirty="0" err="1"/>
              <a:t>Domain</a:t>
            </a:r>
            <a:r>
              <a:rPr lang="es-ES" sz="1400" dirty="0"/>
              <a:t> </a:t>
            </a:r>
            <a:r>
              <a:rPr lang="es-ES" sz="1400" dirty="0" err="1"/>
              <a:t>Name</a:t>
            </a:r>
            <a:r>
              <a:rPr lang="es-ES" sz="1400" dirty="0"/>
              <a:t> </a:t>
            </a:r>
            <a:r>
              <a:rPr lang="es-ES" sz="1400" dirty="0" err="1"/>
              <a:t>System</a:t>
            </a:r>
            <a:r>
              <a:rPr lang="es-ES" sz="1400" dirty="0"/>
              <a:t>) es un conjunto de protocolos y servicios (base de datos distribuida) que permite a los usuarios utilizar nombres en vez de tener que recordar direcciones IP numéricas</a:t>
            </a:r>
            <a:r>
              <a:rPr lang="es-ES" sz="1400" dirty="0" smtClean="0"/>
              <a:t>.</a:t>
            </a:r>
          </a:p>
          <a:p>
            <a:pPr>
              <a:lnSpc>
                <a:spcPct val="200000"/>
              </a:lnSpc>
              <a:buClr>
                <a:srgbClr val="BD0810"/>
              </a:buClr>
              <a:buFont typeface="Wingdings" pitchFamily="2" charset="2"/>
              <a:buChar char="q"/>
            </a:pPr>
            <a:endParaRPr lang="es-ES" sz="1400" dirty="0"/>
          </a:p>
          <a:p>
            <a:pPr>
              <a:lnSpc>
                <a:spcPct val="200000"/>
              </a:lnSpc>
              <a:buClr>
                <a:srgbClr val="BD0810"/>
              </a:buClr>
              <a:buFont typeface="Wingdings" pitchFamily="2" charset="2"/>
              <a:buChar char="q"/>
            </a:pPr>
            <a:r>
              <a:rPr lang="es-ES" sz="1400" dirty="0" smtClean="0"/>
              <a:t> La </a:t>
            </a:r>
            <a:r>
              <a:rPr lang="es-ES" sz="1400" dirty="0"/>
              <a:t>dirección numérica podría cambiar por muchas razones, sin que tenga que cambiar el nombre</a:t>
            </a:r>
            <a:r>
              <a:rPr lang="es-ES" sz="1400" dirty="0" smtClean="0"/>
              <a:t>.</a:t>
            </a:r>
            <a:endParaRPr lang="es-ES" sz="14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INSTALACIÓN</a:t>
            </a:r>
            <a:r>
              <a:rPr lang="es-ES" sz="1400" b="1" dirty="0" smtClean="0">
                <a:solidFill>
                  <a:srgbClr val="BD0810"/>
                </a:solidFill>
              </a:rPr>
              <a:t> | </a:t>
            </a:r>
            <a:r>
              <a:rPr lang="es-ES" sz="1400" b="1" dirty="0">
                <a:solidFill>
                  <a:srgbClr val="BD0810"/>
                </a:solidFill>
              </a:rPr>
              <a:t>DNS</a:t>
            </a:r>
          </a:p>
        </p:txBody>
      </p:sp>
      <p:sp>
        <p:nvSpPr>
          <p:cNvPr id="5" name="Text Box 3"/>
          <p:cNvSpPr txBox="1">
            <a:spLocks noChangeArrowheads="1"/>
          </p:cNvSpPr>
          <p:nvPr/>
        </p:nvSpPr>
        <p:spPr bwMode="auto">
          <a:xfrm>
            <a:off x="946152" y="1295401"/>
            <a:ext cx="7272338" cy="523202"/>
          </a:xfrm>
          <a:prstGeom prst="rect">
            <a:avLst/>
          </a:prstGeom>
          <a:noFill/>
          <a:ln w="9525" algn="ctr">
            <a:noFill/>
            <a:miter lim="800000"/>
            <a:headEnd/>
            <a:tailEnd/>
          </a:ln>
          <a:effectLst/>
        </p:spPr>
        <p:txBody>
          <a:bodyPr lIns="91420" tIns="45711" rIns="91420" bIns="45711">
            <a:spAutoFit/>
          </a:bodyPr>
          <a:lstStyle/>
          <a:p>
            <a:pPr>
              <a:lnSpc>
                <a:spcPct val="200000"/>
              </a:lnSpc>
              <a:buClr>
                <a:srgbClr val="BD0810"/>
              </a:buClr>
              <a:buFont typeface="Wingdings" pitchFamily="2" charset="2"/>
              <a:buChar char="Ø"/>
            </a:pPr>
            <a:r>
              <a:rPr lang="es-AR" sz="1400" b="1" dirty="0" smtClean="0">
                <a:solidFill>
                  <a:srgbClr val="9A9A9A"/>
                </a:solidFill>
                <a:effectLst>
                  <a:outerShdw blurRad="38100" dist="38100" dir="2700000" algn="tl">
                    <a:srgbClr val="C0C0C0"/>
                  </a:outerShdw>
                </a:effectLst>
              </a:rPr>
              <a:t> </a:t>
            </a:r>
            <a:r>
              <a:rPr lang="es-ES" sz="1400" b="1" dirty="0" smtClean="0">
                <a:solidFill>
                  <a:srgbClr val="9A9A9A"/>
                </a:solidFill>
                <a:effectLst>
                  <a:outerShdw blurRad="38100" dist="38100" dir="2700000" algn="tl">
                    <a:srgbClr val="C0C0C0"/>
                  </a:outerShdw>
                </a:effectLst>
              </a:rPr>
              <a:t>¿ PREGUNTAS ?</a:t>
            </a:r>
            <a:endParaRPr lang="es-ES" sz="1400" b="1" dirty="0">
              <a:solidFill>
                <a:srgbClr val="9A9A9A"/>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INTRODUCCIÓN</a:t>
            </a:r>
            <a:r>
              <a:rPr lang="es-ES" sz="1400" b="1" dirty="0">
                <a:solidFill>
                  <a:srgbClr val="BD0810"/>
                </a:solidFill>
              </a:rPr>
              <a:t>  | DNS</a:t>
            </a:r>
          </a:p>
        </p:txBody>
      </p:sp>
      <p:sp>
        <p:nvSpPr>
          <p:cNvPr id="1029125" name="Text Box 5"/>
          <p:cNvSpPr txBox="1">
            <a:spLocks noChangeArrowheads="1"/>
          </p:cNvSpPr>
          <p:nvPr/>
        </p:nvSpPr>
        <p:spPr bwMode="auto">
          <a:xfrm>
            <a:off x="946152" y="1295400"/>
            <a:ext cx="7272338" cy="3325829"/>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a:t>
            </a:r>
            <a:r>
              <a:rPr lang="es-AR" sz="1400" b="1" dirty="0">
                <a:solidFill>
                  <a:srgbClr val="9A9A9A"/>
                </a:solidFill>
                <a:effectLst>
                  <a:outerShdw blurRad="38100" dist="38100" dir="2700000" algn="tl">
                    <a:srgbClr val="C0C0C0"/>
                  </a:outerShdw>
                </a:effectLst>
              </a:rPr>
              <a:t>INTRODUCCIÓN</a:t>
            </a:r>
          </a:p>
          <a:p>
            <a:pPr>
              <a:spcBef>
                <a:spcPts val="0"/>
              </a:spcBef>
              <a:buClr>
                <a:srgbClr val="BD0810"/>
              </a:buClr>
              <a:buFont typeface="Wingdings" pitchFamily="2" charset="2"/>
              <a:buNone/>
            </a:pPr>
            <a:endParaRPr lang="es-AR" sz="1400" dirty="0" smtClean="0"/>
          </a:p>
          <a:p>
            <a:pPr>
              <a:spcBef>
                <a:spcPts val="0"/>
              </a:spcBef>
              <a:buClr>
                <a:srgbClr val="BD0810"/>
              </a:buClr>
              <a:buFont typeface="Wingdings" pitchFamily="2" charset="2"/>
              <a:buNone/>
            </a:pPr>
            <a:r>
              <a:rPr lang="es-AR" sz="1400" dirty="0" smtClean="0"/>
              <a:t>Antes de proseguir es necesario introducir algunos términos básicos para evitar confusiones y </a:t>
            </a:r>
            <a:r>
              <a:rPr lang="es-AR" sz="1400" dirty="0" err="1" smtClean="0"/>
              <a:t>ambigueadades</a:t>
            </a:r>
            <a:r>
              <a:rPr lang="es-AR" sz="1400" dirty="0" smtClean="0"/>
              <a:t>.</a:t>
            </a:r>
          </a:p>
          <a:p>
            <a:pPr>
              <a:spcBef>
                <a:spcPts val="0"/>
              </a:spcBef>
              <a:buClr>
                <a:srgbClr val="BD0810"/>
              </a:buClr>
              <a:buFont typeface="Wingdings" pitchFamily="2" charset="2"/>
              <a:buNone/>
            </a:pPr>
            <a:endParaRPr lang="es-AR" sz="1400" dirty="0" smtClean="0"/>
          </a:p>
          <a:p>
            <a:pPr>
              <a:buClr>
                <a:srgbClr val="BD0810"/>
              </a:buClr>
              <a:buFont typeface="Wingdings" pitchFamily="2" charset="2"/>
              <a:buChar char="q"/>
            </a:pPr>
            <a:r>
              <a:rPr lang="es-AR" sz="1400" b="1" dirty="0" smtClean="0"/>
              <a:t> Host </a:t>
            </a:r>
            <a:r>
              <a:rPr lang="es-AR" sz="1400" b="1" dirty="0" err="1" smtClean="0"/>
              <a:t>Name</a:t>
            </a:r>
            <a:r>
              <a:rPr lang="es-AR" sz="1400" b="1" dirty="0" smtClean="0"/>
              <a:t>: </a:t>
            </a:r>
            <a:r>
              <a:rPr lang="es-AR" sz="1400" dirty="0" smtClean="0"/>
              <a:t>El nombre de un host es una sola “palabra” (formada por letras, números y guiones).</a:t>
            </a:r>
            <a:r>
              <a:rPr lang="es-AR" sz="1400" b="1" dirty="0" smtClean="0"/>
              <a:t> </a:t>
            </a:r>
          </a:p>
          <a:p>
            <a:pPr>
              <a:buClr>
                <a:srgbClr val="BD0810"/>
              </a:buClr>
            </a:pPr>
            <a:endParaRPr lang="es-AR" sz="1400" b="1" dirty="0" smtClean="0"/>
          </a:p>
          <a:p>
            <a:pPr>
              <a:buClr>
                <a:srgbClr val="BD0810"/>
              </a:buClr>
              <a:buFont typeface="Wingdings" pitchFamily="2" charset="2"/>
              <a:buChar char="q"/>
            </a:pPr>
            <a:r>
              <a:rPr lang="es-AR" sz="1400" b="1" dirty="0" smtClean="0"/>
              <a:t> </a:t>
            </a:r>
            <a:r>
              <a:rPr lang="es-AR" sz="1400" b="1" dirty="0" err="1" smtClean="0"/>
              <a:t>Fully</a:t>
            </a:r>
            <a:r>
              <a:rPr lang="es-AR" sz="1400" b="1" dirty="0" smtClean="0"/>
              <a:t> </a:t>
            </a:r>
            <a:r>
              <a:rPr lang="es-AR" sz="1400" b="1" dirty="0" err="1" smtClean="0"/>
              <a:t>Qualified</a:t>
            </a:r>
            <a:r>
              <a:rPr lang="es-AR" sz="1400" b="1" dirty="0" smtClean="0"/>
              <a:t> </a:t>
            </a:r>
            <a:r>
              <a:rPr lang="es-AR" sz="1400" b="1" dirty="0" err="1" smtClean="0"/>
              <a:t>Domain</a:t>
            </a:r>
            <a:r>
              <a:rPr lang="es-AR" sz="1400" b="1" dirty="0" smtClean="0"/>
              <a:t> </a:t>
            </a:r>
            <a:r>
              <a:rPr lang="es-AR" sz="1400" b="1" dirty="0" err="1" smtClean="0"/>
              <a:t>name</a:t>
            </a:r>
            <a:r>
              <a:rPr lang="es-AR" sz="1400" b="1" dirty="0" smtClean="0"/>
              <a:t> (FQDN): </a:t>
            </a:r>
            <a:r>
              <a:rPr lang="es-AR" sz="1400" dirty="0" smtClean="0"/>
              <a:t>Es el “nombre completo” de un host. Está formado por el </a:t>
            </a:r>
            <a:r>
              <a:rPr lang="es-AR" sz="1400" dirty="0" err="1" smtClean="0"/>
              <a:t>hostname</a:t>
            </a:r>
            <a:r>
              <a:rPr lang="es-AR" sz="1400" dirty="0" smtClean="0"/>
              <a:t>, seguido de un punto, subdominio en caso de corresponder y su respectivo nombre de dominio.</a:t>
            </a:r>
          </a:p>
          <a:p>
            <a:pPr>
              <a:buClr>
                <a:srgbClr val="BD0810"/>
              </a:buClr>
              <a:buFontTx/>
              <a:buChar char="-"/>
            </a:pPr>
            <a:endParaRPr lang="es-AR" sz="1400" b="1" dirty="0" smtClean="0"/>
          </a:p>
          <a:p>
            <a:pPr>
              <a:buClr>
                <a:srgbClr val="BD0810"/>
              </a:buClr>
              <a:buFont typeface="Wingdings" pitchFamily="2" charset="2"/>
              <a:buChar char="q"/>
            </a:pPr>
            <a:r>
              <a:rPr lang="es-AR" sz="1400" b="1" dirty="0" smtClean="0"/>
              <a:t> </a:t>
            </a:r>
            <a:r>
              <a:rPr lang="es-AR" sz="1400" b="1" dirty="0" err="1" smtClean="0"/>
              <a:t>Domain</a:t>
            </a:r>
            <a:r>
              <a:rPr lang="es-AR" sz="1400" b="1" dirty="0" smtClean="0"/>
              <a:t> </a:t>
            </a:r>
            <a:r>
              <a:rPr lang="es-AR" sz="1400" b="1" dirty="0" err="1" smtClean="0"/>
              <a:t>Name</a:t>
            </a:r>
            <a:r>
              <a:rPr lang="es-AR" sz="1400" b="1" dirty="0" smtClean="0"/>
              <a:t>: </a:t>
            </a:r>
            <a:r>
              <a:rPr lang="es-AR" sz="1400" dirty="0" smtClean="0"/>
              <a:t>El nombre de dominio es una sucesión de nombres concatenados por puntos.</a:t>
            </a:r>
            <a:endParaRPr lang="es-AR" sz="1400"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4"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INTRODUCCIÓN</a:t>
            </a:r>
            <a:r>
              <a:rPr lang="es-ES" sz="1400" b="1" dirty="0">
                <a:solidFill>
                  <a:srgbClr val="BD0810"/>
                </a:solidFill>
              </a:rPr>
              <a:t>  | DNS</a:t>
            </a:r>
          </a:p>
        </p:txBody>
      </p:sp>
      <p:sp>
        <p:nvSpPr>
          <p:cNvPr id="1029125" name="Text Box 5"/>
          <p:cNvSpPr txBox="1">
            <a:spLocks noChangeArrowheads="1"/>
          </p:cNvSpPr>
          <p:nvPr/>
        </p:nvSpPr>
        <p:spPr bwMode="auto">
          <a:xfrm>
            <a:off x="946152" y="1295400"/>
            <a:ext cx="7272338" cy="2464054"/>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a:t>
            </a:r>
            <a:r>
              <a:rPr lang="es-AR" sz="1400" b="1" dirty="0" smtClean="0">
                <a:solidFill>
                  <a:srgbClr val="9A9A9A"/>
                </a:solidFill>
                <a:effectLst>
                  <a:outerShdw blurRad="38100" dist="38100" dir="2700000" algn="tl">
                    <a:srgbClr val="C0C0C0"/>
                  </a:outerShdw>
                </a:effectLst>
              </a:rPr>
              <a:t>INTRODUCCIÓN</a:t>
            </a:r>
          </a:p>
          <a:p>
            <a:pPr>
              <a:lnSpc>
                <a:spcPct val="200000"/>
              </a:lnSpc>
              <a:buClr>
                <a:srgbClr val="BD0810"/>
              </a:buClr>
              <a:buFont typeface="Wingdings" pitchFamily="2" charset="2"/>
              <a:buChar char="Ø"/>
            </a:pPr>
            <a:endParaRPr lang="es-AR" sz="1400" b="1" dirty="0">
              <a:solidFill>
                <a:srgbClr val="9A9A9A"/>
              </a:solidFill>
              <a:effectLst>
                <a:outerShdw blurRad="38100" dist="38100" dir="2700000" algn="tl">
                  <a:srgbClr val="C0C0C0"/>
                </a:outerShdw>
              </a:effectLst>
            </a:endParaRPr>
          </a:p>
          <a:p>
            <a:pPr>
              <a:buClr>
                <a:srgbClr val="BD0810"/>
              </a:buClr>
              <a:buFont typeface="Wingdings" pitchFamily="2" charset="2"/>
              <a:buChar char="q"/>
            </a:pPr>
            <a:r>
              <a:rPr lang="es-AR" sz="1400" b="1" dirty="0" smtClean="0"/>
              <a:t> Sub </a:t>
            </a:r>
            <a:r>
              <a:rPr lang="es-AR" sz="1400" b="1" dirty="0" err="1" smtClean="0"/>
              <a:t>Domain</a:t>
            </a:r>
            <a:r>
              <a:rPr lang="es-AR" sz="1400" b="1" dirty="0" smtClean="0"/>
              <a:t>: </a:t>
            </a:r>
            <a:r>
              <a:rPr lang="es-AR" sz="1400" dirty="0" smtClean="0"/>
              <a:t>Dentro de un dominio pueden existir hasta 127 jerarquías de Subdominios, siempre y cuando el FQDN no supere el total de 255 caracteres.</a:t>
            </a:r>
          </a:p>
          <a:p>
            <a:pPr>
              <a:buClr>
                <a:srgbClr val="BD0810"/>
              </a:buClr>
              <a:buFontTx/>
              <a:buChar char="-"/>
            </a:pPr>
            <a:endParaRPr lang="es-AR" sz="1400" b="1" dirty="0" smtClean="0"/>
          </a:p>
          <a:p>
            <a:pPr>
              <a:buClr>
                <a:srgbClr val="BD0810"/>
              </a:buClr>
              <a:buFont typeface="Wingdings" pitchFamily="2" charset="2"/>
              <a:buChar char="q"/>
            </a:pPr>
            <a:r>
              <a:rPr lang="es-AR" sz="1400" b="1" dirty="0" smtClean="0"/>
              <a:t> Top </a:t>
            </a:r>
            <a:r>
              <a:rPr lang="es-AR" sz="1400" b="1" dirty="0" err="1" smtClean="0"/>
              <a:t>Level</a:t>
            </a:r>
            <a:r>
              <a:rPr lang="es-AR" sz="1400" b="1" dirty="0" smtClean="0"/>
              <a:t> </a:t>
            </a:r>
            <a:r>
              <a:rPr lang="es-AR" sz="1400" b="1" dirty="0" err="1" smtClean="0"/>
              <a:t>Domains</a:t>
            </a:r>
            <a:r>
              <a:rPr lang="es-AR" sz="1400" b="1" dirty="0" smtClean="0"/>
              <a:t> (TLD): </a:t>
            </a:r>
            <a:r>
              <a:rPr lang="es-AR" sz="1400" dirty="0" smtClean="0"/>
              <a:t>Los dominios de nivel superior son aquellos que no están subordinados a otra zona. Ejemplos de este tipo son “</a:t>
            </a:r>
            <a:r>
              <a:rPr lang="es-AR" sz="1400" dirty="0" err="1" smtClean="0"/>
              <a:t>com</a:t>
            </a:r>
            <a:r>
              <a:rPr lang="es-AR" sz="1400" dirty="0" smtClean="0"/>
              <a:t>”, “</a:t>
            </a:r>
            <a:r>
              <a:rPr lang="es-AR" sz="1400" dirty="0" err="1" smtClean="0"/>
              <a:t>org</a:t>
            </a:r>
            <a:r>
              <a:rPr lang="es-AR" sz="1400" dirty="0" smtClean="0"/>
              <a:t>”, “</a:t>
            </a:r>
            <a:r>
              <a:rPr lang="es-AR" sz="1400" dirty="0" err="1" smtClean="0"/>
              <a:t>ar</a:t>
            </a:r>
            <a:r>
              <a:rPr lang="es-AR" sz="1400" dirty="0" smtClean="0"/>
              <a:t> y “es”.</a:t>
            </a:r>
          </a:p>
          <a:p>
            <a:pPr>
              <a:buClr>
                <a:srgbClr val="BD0810"/>
              </a:buClr>
              <a:buFontTx/>
              <a:buChar char="-"/>
            </a:pPr>
            <a:endParaRPr lang="es-AR" sz="1400" b="1" dirty="0" smtClean="0"/>
          </a:p>
          <a:p>
            <a:pPr>
              <a:buClr>
                <a:srgbClr val="BD0810"/>
              </a:buClr>
              <a:buFontTx/>
              <a:buChar char="-"/>
            </a:pPr>
            <a:endParaRPr lang="es-AR" sz="1400"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4" name="Rectangle 2"/>
          <p:cNvSpPr>
            <a:spLocks noChangeArrowheads="1"/>
          </p:cNvSpPr>
          <p:nvPr/>
        </p:nvSpPr>
        <p:spPr bwMode="auto">
          <a:xfrm>
            <a:off x="2219067" y="-277520"/>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32195" name="Rectangle 3"/>
          <p:cNvSpPr>
            <a:spLocks noChangeArrowheads="1"/>
          </p:cNvSpPr>
          <p:nvPr/>
        </p:nvSpPr>
        <p:spPr bwMode="auto">
          <a:xfrm>
            <a:off x="4927342" y="-369596"/>
            <a:ext cx="184671" cy="369304"/>
          </a:xfrm>
          <a:prstGeom prst="rect">
            <a:avLst/>
          </a:prstGeom>
          <a:noFill/>
          <a:ln w="9525">
            <a:noFill/>
            <a:miter lim="800000"/>
            <a:headEnd/>
            <a:tailEnd/>
          </a:ln>
          <a:effectLst/>
        </p:spPr>
        <p:txBody>
          <a:bodyPr wrap="none" lIns="91411" tIns="45706" rIns="91411" bIns="45706" anchor="ctr">
            <a:spAutoFit/>
          </a:bodyPr>
          <a:lstStyle/>
          <a:p>
            <a:pPr algn="ctr"/>
            <a:endParaRPr lang="es-ES_tradnl">
              <a:latin typeface="Times" pitchFamily="18" charset="0"/>
            </a:endParaRPr>
          </a:p>
        </p:txBody>
      </p:sp>
      <p:sp>
        <p:nvSpPr>
          <p:cNvPr id="1032196" name="Rectangle 4"/>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INTRODUCCIÓN</a:t>
            </a:r>
            <a:r>
              <a:rPr lang="es-ES" sz="1400" b="1" dirty="0">
                <a:solidFill>
                  <a:srgbClr val="BD0810"/>
                </a:solidFill>
              </a:rPr>
              <a:t>  | DNS</a:t>
            </a:r>
          </a:p>
        </p:txBody>
      </p:sp>
      <p:sp>
        <p:nvSpPr>
          <p:cNvPr id="1032197" name="Text Box 5"/>
          <p:cNvSpPr txBox="1">
            <a:spLocks noChangeArrowheads="1"/>
          </p:cNvSpPr>
          <p:nvPr/>
        </p:nvSpPr>
        <p:spPr bwMode="auto">
          <a:xfrm>
            <a:off x="946152" y="1295400"/>
            <a:ext cx="7272338" cy="2612620"/>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t> INTRODUCCIÓN</a:t>
            </a:r>
          </a:p>
          <a:p>
            <a:pPr>
              <a:lnSpc>
                <a:spcPct val="200000"/>
              </a:lnSpc>
              <a:buClr>
                <a:srgbClr val="BD0810"/>
              </a:buClr>
              <a:buFont typeface="Wingdings" pitchFamily="2" charset="2"/>
              <a:buChar char="Ø"/>
            </a:pPr>
            <a:r>
              <a:rPr lang="es-AR" sz="1400" b="1" dirty="0"/>
              <a:t> </a:t>
            </a:r>
            <a:r>
              <a:rPr lang="es-AR" sz="1400" b="1" dirty="0">
                <a:solidFill>
                  <a:srgbClr val="9A9A9A"/>
                </a:solidFill>
                <a:effectLst>
                  <a:outerShdw blurRad="38100" dist="38100" dir="2700000" algn="tl">
                    <a:srgbClr val="C0C0C0"/>
                  </a:outerShdw>
                </a:effectLst>
              </a:rPr>
              <a:t>COMO TRABAJA (TEORÍA</a:t>
            </a:r>
            <a:r>
              <a:rPr lang="es-AR" sz="1400" b="1" dirty="0" smtClean="0">
                <a:solidFill>
                  <a:srgbClr val="9A9A9A"/>
                </a:solidFill>
                <a:effectLst>
                  <a:outerShdw blurRad="38100" dist="38100" dir="2700000" algn="tl">
                    <a:srgbClr val="C0C0C0"/>
                  </a:outerShdw>
                </a:effectLst>
              </a:rPr>
              <a:t>)</a:t>
            </a:r>
            <a:endParaRPr lang="es-AR" sz="1400" b="1" dirty="0"/>
          </a:p>
          <a:p>
            <a:pPr>
              <a:lnSpc>
                <a:spcPct val="200000"/>
              </a:lnSpc>
              <a:buClr>
                <a:srgbClr val="BD0810"/>
              </a:buClr>
              <a:buFont typeface="Wingdings" pitchFamily="2" charset="2"/>
              <a:buChar char="Ø"/>
            </a:pPr>
            <a:r>
              <a:rPr lang="es-AR" sz="1400" b="1" dirty="0"/>
              <a:t> ZONAS</a:t>
            </a:r>
          </a:p>
          <a:p>
            <a:pPr>
              <a:lnSpc>
                <a:spcPct val="200000"/>
              </a:lnSpc>
              <a:buClr>
                <a:srgbClr val="BD0810"/>
              </a:buClr>
              <a:buFont typeface="Wingdings" pitchFamily="2" charset="2"/>
              <a:buChar char="Ø"/>
            </a:pPr>
            <a:r>
              <a:rPr lang="es-AR" sz="1400" b="1" dirty="0"/>
              <a:t> </a:t>
            </a:r>
            <a:r>
              <a:rPr lang="es-AR" sz="1400" b="1" dirty="0" smtClean="0"/>
              <a:t>TROUBLESHOOTING BÁSICO</a:t>
            </a:r>
          </a:p>
          <a:p>
            <a:pPr>
              <a:lnSpc>
                <a:spcPct val="200000"/>
              </a:lnSpc>
              <a:buClr>
                <a:srgbClr val="BD0810"/>
              </a:buClr>
              <a:buFont typeface="Wingdings" pitchFamily="2" charset="2"/>
              <a:buChar char="Ø"/>
            </a:pPr>
            <a:r>
              <a:rPr lang="es-AR" sz="1400" b="1" dirty="0" smtClean="0"/>
              <a:t> ARQUITECTURAS BÁSICAS RECOMENDADAS</a:t>
            </a:r>
          </a:p>
          <a:p>
            <a:pPr>
              <a:lnSpc>
                <a:spcPct val="200000"/>
              </a:lnSpc>
              <a:buClr>
                <a:srgbClr val="BD0810"/>
              </a:buClr>
              <a:buFont typeface="Wingdings" pitchFamily="2" charset="2"/>
              <a:buChar char="Ø"/>
            </a:pPr>
            <a:r>
              <a:rPr lang="es-AR" sz="1400" b="1" dirty="0" smtClean="0"/>
              <a:t> INSTALACIÓN DE BIND EN CENTOS</a:t>
            </a:r>
            <a:endParaRPr lang="es-AR" sz="1400"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a:t>COMO TRABAJA (TEORÍA)</a:t>
            </a:r>
            <a:r>
              <a:rPr lang="es-ES" sz="1400" b="1" dirty="0"/>
              <a:t> </a:t>
            </a:r>
            <a:r>
              <a:rPr lang="es-ES" sz="1400" b="1" dirty="0">
                <a:solidFill>
                  <a:srgbClr val="BD0810"/>
                </a:solidFill>
              </a:rPr>
              <a:t>| DNS</a:t>
            </a:r>
          </a:p>
        </p:txBody>
      </p:sp>
      <p:sp>
        <p:nvSpPr>
          <p:cNvPr id="1030147" name="Text Box 3"/>
          <p:cNvSpPr txBox="1">
            <a:spLocks noChangeArrowheads="1"/>
          </p:cNvSpPr>
          <p:nvPr/>
        </p:nvSpPr>
        <p:spPr bwMode="auto">
          <a:xfrm>
            <a:off x="946152" y="1295402"/>
            <a:ext cx="7272338" cy="2248611"/>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COMPONENTES</a:t>
            </a:r>
          </a:p>
          <a:p>
            <a:pPr>
              <a:lnSpc>
                <a:spcPct val="200000"/>
              </a:lnSpc>
              <a:buClr>
                <a:srgbClr val="BD0810"/>
              </a:buClr>
              <a:buFont typeface="Wingdings" pitchFamily="2" charset="2"/>
              <a:buChar char="Ø"/>
            </a:pPr>
            <a:endParaRPr lang="es-AR" sz="1400" b="1" dirty="0">
              <a:solidFill>
                <a:srgbClr val="9A9A9A"/>
              </a:solidFill>
              <a:effectLst>
                <a:outerShdw blurRad="38100" dist="38100" dir="2700000" algn="tl">
                  <a:srgbClr val="C0C0C0"/>
                </a:outerShdw>
              </a:effectLst>
            </a:endParaRPr>
          </a:p>
          <a:p>
            <a:pPr>
              <a:buClr>
                <a:srgbClr val="BD0810"/>
              </a:buClr>
              <a:buFont typeface="Wingdings" pitchFamily="2" charset="2"/>
              <a:buNone/>
            </a:pPr>
            <a:r>
              <a:rPr lang="es-ES" sz="1400" b="1" dirty="0"/>
              <a:t>Para la operación práctica del sistema DNS se utilizan tres componentes principales</a:t>
            </a:r>
            <a:r>
              <a:rPr lang="es-ES" sz="1400" b="1" dirty="0" smtClean="0"/>
              <a:t>:</a:t>
            </a:r>
          </a:p>
          <a:p>
            <a:pPr>
              <a:buClr>
                <a:srgbClr val="BD0810"/>
              </a:buClr>
              <a:buFont typeface="Wingdings" pitchFamily="2" charset="2"/>
              <a:buNone/>
            </a:pPr>
            <a:endParaRPr lang="es-ES" sz="1400" b="1" dirty="0"/>
          </a:p>
          <a:p>
            <a:pPr lvl="1">
              <a:buClr>
                <a:srgbClr val="BD0810"/>
              </a:buClr>
              <a:buFont typeface="Wingdings" pitchFamily="2" charset="2"/>
              <a:buChar char="q"/>
            </a:pPr>
            <a:r>
              <a:rPr lang="es-ES" sz="1400" b="1" dirty="0"/>
              <a:t> Los Clientes DNS (</a:t>
            </a:r>
            <a:r>
              <a:rPr lang="es-ES" sz="1400" b="1" dirty="0" err="1"/>
              <a:t>resolvers</a:t>
            </a:r>
            <a:r>
              <a:rPr lang="es-ES" sz="1400" b="1" dirty="0"/>
              <a:t>)</a:t>
            </a:r>
            <a:r>
              <a:rPr lang="es-ES" sz="1400" dirty="0"/>
              <a:t>, un programa cliente DNS que se ejecuta en la computadora del usuario y que genera peticiones DNS de resolución de nombres a un servidor DNS (de la forma: ¿Qué dirección IP corresponde a </a:t>
            </a:r>
            <a:r>
              <a:rPr lang="es-ES" sz="1400" dirty="0" err="1"/>
              <a:t>nombre.dominio</a:t>
            </a:r>
            <a:r>
              <a:rPr lang="es-ES" sz="1400" dirty="0"/>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Rectangle 2"/>
          <p:cNvSpPr>
            <a:spLocks noChangeArrowheads="1"/>
          </p:cNvSpPr>
          <p:nvPr/>
        </p:nvSpPr>
        <p:spPr bwMode="auto">
          <a:xfrm>
            <a:off x="1377952" y="516506"/>
            <a:ext cx="6886575" cy="286204"/>
          </a:xfrm>
          <a:prstGeom prst="rect">
            <a:avLst/>
          </a:prstGeom>
          <a:noFill/>
          <a:ln w="9525">
            <a:noFill/>
            <a:miter lim="800000"/>
            <a:headEnd/>
            <a:tailEnd/>
          </a:ln>
          <a:effectLst/>
        </p:spPr>
        <p:txBody>
          <a:bodyPr lIns="91411" tIns="45706" rIns="91411" bIns="45706" anchor="ctr">
            <a:spAutoFit/>
          </a:bodyPr>
          <a:lstStyle/>
          <a:p>
            <a:pPr algn="r">
              <a:lnSpc>
                <a:spcPct val="90000"/>
              </a:lnSpc>
            </a:pPr>
            <a:r>
              <a:rPr lang="es-ES" sz="1400" dirty="0" smtClean="0"/>
              <a:t>COMO TRABAJA (TEORÍA)</a:t>
            </a:r>
            <a:r>
              <a:rPr lang="es-ES" sz="1400" b="1" dirty="0" smtClean="0"/>
              <a:t> </a:t>
            </a:r>
            <a:r>
              <a:rPr lang="es-ES" sz="1400" b="1" dirty="0">
                <a:solidFill>
                  <a:srgbClr val="BD0810"/>
                </a:solidFill>
              </a:rPr>
              <a:t>| DNS</a:t>
            </a:r>
          </a:p>
        </p:txBody>
      </p:sp>
      <p:sp>
        <p:nvSpPr>
          <p:cNvPr id="1031171" name="Text Box 3"/>
          <p:cNvSpPr txBox="1">
            <a:spLocks noChangeArrowheads="1"/>
          </p:cNvSpPr>
          <p:nvPr/>
        </p:nvSpPr>
        <p:spPr bwMode="auto">
          <a:xfrm>
            <a:off x="946152" y="1295401"/>
            <a:ext cx="7272338" cy="2679498"/>
          </a:xfrm>
          <a:prstGeom prst="rect">
            <a:avLst/>
          </a:prstGeom>
          <a:noFill/>
          <a:ln w="9525">
            <a:noFill/>
            <a:miter lim="800000"/>
            <a:headEnd/>
            <a:tailEnd/>
          </a:ln>
          <a:effectLst/>
        </p:spPr>
        <p:txBody>
          <a:bodyPr lIns="91420" tIns="45711" rIns="91420" bIns="45711">
            <a:spAutoFit/>
          </a:bodyPr>
          <a:lstStyle/>
          <a:p>
            <a:pPr>
              <a:lnSpc>
                <a:spcPct val="0"/>
              </a:lnSpc>
              <a:buFont typeface="Wingdings" pitchFamily="2" charset="2"/>
              <a:buNone/>
            </a:pPr>
            <a:endParaRPr lang="es-AR" sz="1200" b="1" dirty="0">
              <a:solidFill>
                <a:srgbClr val="787878"/>
              </a:solidFill>
            </a:endParaRPr>
          </a:p>
          <a:p>
            <a:pPr>
              <a:lnSpc>
                <a:spcPct val="200000"/>
              </a:lnSpc>
              <a:buClr>
                <a:srgbClr val="BD0810"/>
              </a:buClr>
              <a:buFont typeface="Wingdings" pitchFamily="2" charset="2"/>
              <a:buChar char="Ø"/>
            </a:pPr>
            <a:r>
              <a:rPr lang="es-AR" sz="1400" b="1" dirty="0">
                <a:solidFill>
                  <a:srgbClr val="9A9A9A"/>
                </a:solidFill>
                <a:effectLst>
                  <a:outerShdw blurRad="38100" dist="38100" dir="2700000" algn="tl">
                    <a:srgbClr val="C0C0C0"/>
                  </a:outerShdw>
                </a:effectLst>
              </a:rPr>
              <a:t> </a:t>
            </a:r>
            <a:r>
              <a:rPr lang="es-AR" sz="1400" b="1" dirty="0" smtClean="0">
                <a:solidFill>
                  <a:srgbClr val="9A9A9A"/>
                </a:solidFill>
                <a:effectLst>
                  <a:outerShdw blurRad="38100" dist="38100" dir="2700000" algn="tl">
                    <a:srgbClr val="C0C0C0"/>
                  </a:outerShdw>
                </a:effectLst>
              </a:rPr>
              <a:t>COMPONENTES</a:t>
            </a:r>
          </a:p>
          <a:p>
            <a:pPr>
              <a:lnSpc>
                <a:spcPct val="200000"/>
              </a:lnSpc>
              <a:buClr>
                <a:srgbClr val="BD0810"/>
              </a:buClr>
              <a:buFont typeface="Wingdings" pitchFamily="2" charset="2"/>
              <a:buChar char="Ø"/>
            </a:pPr>
            <a:endParaRPr lang="es-AR" sz="1400" b="1" dirty="0" smtClean="0">
              <a:solidFill>
                <a:srgbClr val="9A9A9A"/>
              </a:solidFill>
              <a:effectLst>
                <a:outerShdw blurRad="38100" dist="38100" dir="2700000" algn="tl">
                  <a:srgbClr val="C0C0C0"/>
                </a:outerShdw>
              </a:effectLst>
            </a:endParaRPr>
          </a:p>
          <a:p>
            <a:pPr lvl="1">
              <a:buClr>
                <a:srgbClr val="BD0810"/>
              </a:buClr>
              <a:buFont typeface="Wingdings" pitchFamily="2" charset="2"/>
              <a:buChar char="q"/>
            </a:pPr>
            <a:r>
              <a:rPr lang="es-AR" sz="1400" dirty="0" smtClean="0"/>
              <a:t> </a:t>
            </a:r>
            <a:r>
              <a:rPr lang="es-AR" sz="1400" b="1" dirty="0" smtClean="0"/>
              <a:t>Los Servidores DNS Caché (navegación, recursivos)</a:t>
            </a:r>
            <a:r>
              <a:rPr lang="es-AR" sz="1400" dirty="0" smtClean="0"/>
              <a:t>, que contestan las peticiones de los clientes, los servidores recursivos tienen la capacidad de reenviar la petición a otro servidor si no disponen de la dirección solicitada;</a:t>
            </a:r>
          </a:p>
          <a:p>
            <a:pPr lvl="1">
              <a:buClr>
                <a:srgbClr val="BD0810"/>
              </a:buClr>
              <a:buFont typeface="Wingdings" pitchFamily="2" charset="2"/>
              <a:buChar char="q"/>
            </a:pPr>
            <a:endParaRPr lang="es-ES" sz="1400" b="1" dirty="0"/>
          </a:p>
          <a:p>
            <a:pPr lvl="1">
              <a:buClr>
                <a:srgbClr val="BD0810"/>
              </a:buClr>
              <a:buFont typeface="Wingdings" pitchFamily="2" charset="2"/>
              <a:buChar char="q"/>
            </a:pPr>
            <a:r>
              <a:rPr lang="es-ES" sz="1400" b="1" dirty="0"/>
              <a:t> </a:t>
            </a:r>
            <a:r>
              <a:rPr lang="es-ES" sz="1400" b="1" dirty="0" smtClean="0"/>
              <a:t>Los DNS Autoritativos (zonas)</a:t>
            </a:r>
            <a:r>
              <a:rPr lang="es-ES" sz="1400" dirty="0" smtClean="0"/>
              <a:t>, </a:t>
            </a:r>
            <a:r>
              <a:rPr lang="es-ES" sz="1400" dirty="0"/>
              <a:t>porciones del espacio de nombres de dominio que manejan las respuestas a las peticiones de los clientes. La zona de autoridad abarcan al menos un dominio e incluyen subdominios, pero estos generalmente se delegan a otros servidores.</a:t>
            </a:r>
            <a:endParaRPr lang="es-AR" sz="1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55274</TotalTime>
  <Words>2291</Words>
  <Application>Microsoft Office PowerPoint</Application>
  <PresentationFormat>Personalizado</PresentationFormat>
  <Paragraphs>327</Paragraphs>
  <Slides>40</Slides>
  <Notes>8</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Company>IPLAN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AVIDOZ</dc:creator>
  <cp:lastModifiedBy>avidoz</cp:lastModifiedBy>
  <cp:revision>1680</cp:revision>
  <cp:lastPrinted>2006-05-23T18:11:40Z</cp:lastPrinted>
  <dcterms:created xsi:type="dcterms:W3CDTF">2003-03-28T13:54:56Z</dcterms:created>
  <dcterms:modified xsi:type="dcterms:W3CDTF">2015-11-01T14:07:09Z</dcterms:modified>
</cp:coreProperties>
</file>